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564" r:id="rId2"/>
    <p:sldId id="567" r:id="rId3"/>
    <p:sldId id="780" r:id="rId4"/>
    <p:sldId id="781" r:id="rId5"/>
    <p:sldId id="782" r:id="rId6"/>
    <p:sldId id="785" r:id="rId7"/>
    <p:sldId id="444" r:id="rId8"/>
    <p:sldId id="786" r:id="rId9"/>
    <p:sldId id="458" r:id="rId10"/>
    <p:sldId id="452" r:id="rId11"/>
    <p:sldId id="784" r:id="rId12"/>
    <p:sldId id="783" r:id="rId1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F04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056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13/11/2023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13/11/2023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02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362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997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905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624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9538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675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13/11/2023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Révision du SAGE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20 novembre 2023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Les étapes de la révision du SAGE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751617"/>
            <a:ext cx="8640959" cy="372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Deux phases distinctes :</a:t>
            </a:r>
          </a:p>
          <a:p>
            <a:pPr marL="360363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du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projet de SAGE révisé avec les étapes classiques :</a:t>
            </a:r>
          </a:p>
          <a:p>
            <a:pPr marL="1389063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état des lieux et du diagnostic</a:t>
            </a:r>
          </a:p>
          <a:p>
            <a:pPr marL="1389063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études des tendances et élaborations de scénarios</a:t>
            </a:r>
          </a:p>
          <a:p>
            <a:pPr marL="1389063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choix d'un scénario, rédaction du PAGD (plan d'aménagement et de gestion durable de la ressource) et du Règlement</a:t>
            </a:r>
          </a:p>
          <a:p>
            <a:pPr marL="1389063" lvl="2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adoption par la CLE</a:t>
            </a:r>
          </a:p>
          <a:p>
            <a:pPr marL="360363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procédure </a:t>
            </a: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d’approbation du SAGE révisé.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3D495B-4CF7-B4F3-DC94-A4ABB2AE2768}"/>
              </a:ext>
            </a:extLst>
          </p:cNvPr>
          <p:cNvSpPr/>
          <p:nvPr/>
        </p:nvSpPr>
        <p:spPr>
          <a:xfrm>
            <a:off x="6228183" y="5623218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67906-D0B1-FFF4-B86D-F20555096AA7}"/>
              </a:ext>
            </a:extLst>
          </p:cNvPr>
          <p:cNvSpPr/>
          <p:nvPr/>
        </p:nvSpPr>
        <p:spPr>
          <a:xfrm>
            <a:off x="6228184" y="4653136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5BF239-72DE-8884-9F07-6A16CCD8D8F1}"/>
              </a:ext>
            </a:extLst>
          </p:cNvPr>
          <p:cNvSpPr/>
          <p:nvPr/>
        </p:nvSpPr>
        <p:spPr>
          <a:xfrm>
            <a:off x="6228184" y="2564904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Déroulé de la 1</a:t>
            </a:r>
            <a:r>
              <a:rPr lang="fr-FR" altLang="fr-FR" sz="2800" b="1" baseline="30000" dirty="0">
                <a:solidFill>
                  <a:srgbClr val="0077D4"/>
                </a:solidFill>
              </a:rPr>
              <a:t>ère</a:t>
            </a:r>
            <a:r>
              <a:rPr lang="fr-FR" altLang="fr-FR" sz="2800" b="1" dirty="0">
                <a:solidFill>
                  <a:srgbClr val="0077D4"/>
                </a:solidFill>
              </a:rPr>
              <a:t> révision du SAGE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8" y="1556792"/>
            <a:ext cx="8136903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Elaboration du projet :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décision de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réviser le SAGE 	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mai 2008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engagement de la révision	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février 2010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état des lieux diagnostic actualisés 	septembre 2010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tendances et scénarios	novembre 2011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choix des orientations de gestion	mars 2012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adoption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projet de SAGE révisé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	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avril 2012</a:t>
            </a:r>
          </a:p>
          <a:p>
            <a:pPr marL="817563" lvl="1" indent="-3429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endParaRPr lang="fr-FR" sz="240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1389063" lvl="3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 ans et 2 mois</a:t>
            </a:r>
          </a:p>
        </p:txBody>
      </p:sp>
    </p:spTree>
    <p:extLst>
      <p:ext uri="{BB962C8B-B14F-4D97-AF65-F5344CB8AC3E}">
        <p14:creationId xmlns:p14="http://schemas.microsoft.com/office/powerpoint/2010/main" val="4118424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3D495B-4CF7-B4F3-DC94-A4ABB2AE2768}"/>
              </a:ext>
            </a:extLst>
          </p:cNvPr>
          <p:cNvSpPr/>
          <p:nvPr/>
        </p:nvSpPr>
        <p:spPr>
          <a:xfrm>
            <a:off x="6228183" y="5546274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F67906-D0B1-FFF4-B86D-F20555096AA7}"/>
              </a:ext>
            </a:extLst>
          </p:cNvPr>
          <p:cNvSpPr/>
          <p:nvPr/>
        </p:nvSpPr>
        <p:spPr>
          <a:xfrm>
            <a:off x="6228184" y="4653136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A5BF239-72DE-8884-9F07-6A16CCD8D8F1}"/>
              </a:ext>
            </a:extLst>
          </p:cNvPr>
          <p:cNvSpPr/>
          <p:nvPr/>
        </p:nvSpPr>
        <p:spPr>
          <a:xfrm>
            <a:off x="6241726" y="2060848"/>
            <a:ext cx="2446727" cy="504056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Déroulé de la 1</a:t>
            </a:r>
            <a:r>
              <a:rPr lang="fr-FR" altLang="fr-FR" sz="2800" b="1" baseline="30000" dirty="0">
                <a:solidFill>
                  <a:srgbClr val="0077D4"/>
                </a:solidFill>
              </a:rPr>
              <a:t>ère</a:t>
            </a:r>
            <a:r>
              <a:rPr lang="fr-FR" altLang="fr-FR" sz="2800" b="1" dirty="0">
                <a:solidFill>
                  <a:srgbClr val="0077D4"/>
                </a:solidFill>
              </a:rPr>
              <a:t> révision du SAGE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8" y="1556792"/>
            <a:ext cx="8136903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Procédure d'approbation :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SAGE révisé	04/2012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évaluation environnementale 	04/2012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consultations 	05/2012 -&gt; 10/2012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enquête publique (1 mois)	12/2012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rapport d'enquête publique 	02/2013</a:t>
            </a:r>
          </a:p>
          <a:p>
            <a:pPr marL="631825" lvl="1" indent="-3683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  <a:tabLst>
                <a:tab pos="8428038" algn="r"/>
              </a:tabLs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approbation du SAGE (AP)	06/2013</a:t>
            </a:r>
          </a:p>
          <a:p>
            <a:pPr marL="1389063" lvl="3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sz="2400" b="1" i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marL="1389063" lvl="3"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 an et 2 mois</a:t>
            </a:r>
          </a:p>
        </p:txBody>
      </p:sp>
    </p:spTree>
    <p:extLst>
      <p:ext uri="{BB962C8B-B14F-4D97-AF65-F5344CB8AC3E}">
        <p14:creationId xmlns:p14="http://schemas.microsoft.com/office/powerpoint/2010/main" val="32964636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Déroulé de la révision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640959" cy="447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Première révision :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2 ans et 2 mois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approbation 1 an et 2 mois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durée totale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3 ans et 4 mois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mais au-delà du fait qu'il s'agisse de la 1</a:t>
            </a:r>
            <a:r>
              <a:rPr lang="fr-FR" sz="24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ère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 révision :</a:t>
            </a:r>
          </a:p>
          <a:p>
            <a:pPr marL="1257300" lvl="2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pas de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définition du bon état quantitatif</a:t>
            </a:r>
          </a:p>
          <a:p>
            <a:pPr lvl="2" algn="r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=&gt; travail avec le groupe d'experts hydrogéologues </a:t>
            </a:r>
          </a:p>
          <a:p>
            <a:pPr marL="1257300" lvl="2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nouveauté  :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un règlement à élaborer</a:t>
            </a:r>
          </a:p>
          <a:p>
            <a:pPr marL="1257300" lvl="2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le choix de réaliser </a:t>
            </a: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une analyse économique</a:t>
            </a:r>
          </a:p>
        </p:txBody>
      </p:sp>
    </p:spTree>
    <p:extLst>
      <p:ext uri="{BB962C8B-B14F-4D97-AF65-F5344CB8AC3E}">
        <p14:creationId xmlns:p14="http://schemas.microsoft.com/office/powerpoint/2010/main" val="156090563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Déroulé de la révision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640959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Nouvelle révision (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échéancier optimiste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) :</a:t>
            </a:r>
          </a:p>
          <a:p>
            <a:pPr marL="1257300" lvl="2" indent="-342900">
              <a:spcBef>
                <a:spcPts val="6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engagement élaboration : janvier 2024</a:t>
            </a:r>
          </a:p>
          <a:p>
            <a:pPr marL="1257300" lvl="2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projet de SAGE révisé : mars 2026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décembre 2025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</a:p>
          <a:p>
            <a:pPr marL="1257300" lvl="2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approbation : mai 2027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décembre 2026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 prendre en considération :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élections municipales en 2026</a:t>
            </a:r>
          </a:p>
          <a:p>
            <a:pPr lvl="2" algn="r"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=&gt; modification composition CLE</a:t>
            </a:r>
          </a:p>
          <a:p>
            <a:pPr marL="1257300" lvl="2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élections présidentielles en 2027</a:t>
            </a:r>
          </a:p>
        </p:txBody>
      </p:sp>
    </p:spTree>
    <p:extLst>
      <p:ext uri="{BB962C8B-B14F-4D97-AF65-F5344CB8AC3E}">
        <p14:creationId xmlns:p14="http://schemas.microsoft.com/office/powerpoint/2010/main" val="414252187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65675F-0142-507E-0D2E-FF15547C7D32}"/>
              </a:ext>
            </a:extLst>
          </p:cNvPr>
          <p:cNvSpPr/>
          <p:nvPr/>
        </p:nvSpPr>
        <p:spPr>
          <a:xfrm>
            <a:off x="1043608" y="3994208"/>
            <a:ext cx="7930520" cy="18002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actuelle de la CLE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2D9634-94A9-4A09-8A97-3F187E6B8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44" y="1916832"/>
            <a:ext cx="8700516" cy="39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65675F-0142-507E-0D2E-FF15547C7D32}"/>
              </a:ext>
            </a:extLst>
          </p:cNvPr>
          <p:cNvSpPr/>
          <p:nvPr/>
        </p:nvSpPr>
        <p:spPr>
          <a:xfrm>
            <a:off x="3131840" y="3994208"/>
            <a:ext cx="5842288" cy="23151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Révision du SAGE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Proposition d'organisation de la CLE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2D9634-94A9-4A09-8A97-3F187E6B8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332"/>
          <a:stretch/>
        </p:blipFill>
        <p:spPr>
          <a:xfrm>
            <a:off x="211244" y="1882300"/>
            <a:ext cx="8700516" cy="28428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9A9EB5-8D4F-3D99-6A8F-DEDAB4E4337D}"/>
              </a:ext>
            </a:extLst>
          </p:cNvPr>
          <p:cNvSpPr txBox="1"/>
          <p:nvPr/>
        </p:nvSpPr>
        <p:spPr>
          <a:xfrm>
            <a:off x="3337366" y="4221088"/>
            <a:ext cx="244827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Groupe de travail unique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0E7F0F-2142-780A-8401-9CA97E7226C6}"/>
              </a:ext>
            </a:extLst>
          </p:cNvPr>
          <p:cNvSpPr/>
          <p:nvPr/>
        </p:nvSpPr>
        <p:spPr>
          <a:xfrm>
            <a:off x="3337366" y="4725144"/>
            <a:ext cx="2448272" cy="1440160"/>
          </a:xfrm>
          <a:prstGeom prst="roundRect">
            <a:avLst/>
          </a:prstGeom>
          <a:solidFill>
            <a:schemeClr val="bg1"/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C73507-1E1E-3001-4821-D485131E3460}"/>
              </a:ext>
            </a:extLst>
          </p:cNvPr>
          <p:cNvSpPr txBox="1"/>
          <p:nvPr/>
        </p:nvSpPr>
        <p:spPr>
          <a:xfrm>
            <a:off x="3409374" y="4921423"/>
            <a:ext cx="2304256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Réunions thématiques :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b="1" dirty="0"/>
              <a:t>règles </a:t>
            </a:r>
            <a:r>
              <a:rPr lang="fr-FR" sz="1200" dirty="0"/>
              <a:t>de gestion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économies d'eau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analyse économique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8018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7638"/>
            <a:ext cx="8640960" cy="4603650"/>
          </a:xfrm>
        </p:spPr>
        <p:txBody>
          <a:bodyPr>
            <a:normAutofit/>
          </a:bodyPr>
          <a:lstStyle/>
          <a:p>
            <a:pPr lvl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Organisation actuelle des groupes de travail (et présidences) :</a:t>
            </a:r>
          </a:p>
          <a:p>
            <a:pPr marL="895350" lvl="0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Ressources, usages, règles de gestion, tableau de bord</a:t>
            </a:r>
          </a:p>
          <a:p>
            <a:pPr marL="895350" lvl="0" indent="-263525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(M. Ghesquière - EPTB)</a:t>
            </a:r>
          </a:p>
          <a:p>
            <a:pPr marL="895350" lvl="0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Optimisation des usages 					</a:t>
            </a:r>
          </a:p>
          <a:p>
            <a:pPr marL="895350" lvl="0" indent="-263525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(M. Nicolas - CREPAQ)</a:t>
            </a:r>
          </a:p>
          <a:p>
            <a:pPr marL="895350" lvl="0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Communication -  Analyse économique</a:t>
            </a:r>
          </a:p>
          <a:p>
            <a:pPr marL="895350" lvl="0" indent="-263525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1800" dirty="0">
                <a:solidFill>
                  <a:srgbClr val="0070C0"/>
                </a:solidFill>
                <a:cs typeface="Arial" pitchFamily="34" charset="0"/>
              </a:rPr>
              <a:t>(M. Minjat – Chambre d'agriculture)</a:t>
            </a:r>
          </a:p>
          <a:p>
            <a:pPr marL="0" lvl="0" indent="0" algn="ctr">
              <a:buClr>
                <a:schemeClr val="accent6">
                  <a:lumMod val="75000"/>
                </a:schemeClr>
              </a:buClr>
              <a:buNone/>
            </a:pPr>
            <a:endParaRPr lang="fr-FR" sz="1800" dirty="0">
              <a:solidFill>
                <a:srgbClr val="0070C0"/>
              </a:solidFill>
              <a:cs typeface="Arial" pitchFamily="34" charset="0"/>
            </a:endParaRPr>
          </a:p>
          <a:p>
            <a:pPr marL="0" lv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sz="2000" dirty="0">
                <a:solidFill>
                  <a:srgbClr val="0070C0"/>
                </a:solidFill>
                <a:cs typeface="Arial" pitchFamily="34" charset="0"/>
              </a:rPr>
              <a:t>Nouvelle organisation proposée :</a:t>
            </a:r>
          </a:p>
          <a:p>
            <a:pPr marL="895350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100" dirty="0">
                <a:solidFill>
                  <a:srgbClr val="0070C0"/>
                </a:solidFill>
                <a:cs typeface="Arial" pitchFamily="34" charset="0"/>
              </a:rPr>
              <a:t>un groupe de travail unique avec réunions thématiques</a:t>
            </a:r>
          </a:p>
          <a:p>
            <a:pPr marL="895350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100" dirty="0">
                <a:solidFill>
                  <a:srgbClr val="0070C0"/>
                </a:solidFill>
                <a:cs typeface="Arial" pitchFamily="34" charset="0"/>
              </a:rPr>
              <a:t>présidence : ???</a:t>
            </a:r>
          </a:p>
          <a:p>
            <a:endParaRPr lang="fr-FR" sz="24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C0C2411-3A7E-512F-277C-0D044019D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Révision du SAGE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Proposition d'organisation de la CLE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71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924944"/>
            <a:ext cx="5004048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actuelle du groupe d'experts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Alain DUPUY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Mélanie EROSTATE 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EPTB Adour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067944" y="3284984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Anaïs MEKKIOUI 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Chambre agri. 33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Gilles POREL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U. de Poitiers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Alexandre PRYET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Jacques LEPINE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Eau 17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Pierre MARCHET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AEAG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Nicolas PEDRON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</p:txBody>
      </p:sp>
    </p:spTree>
    <p:extLst>
      <p:ext uri="{BB962C8B-B14F-4D97-AF65-F5344CB8AC3E}">
        <p14:creationId xmlns:p14="http://schemas.microsoft.com/office/powerpoint/2010/main" val="208080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2924944"/>
            <a:ext cx="5004048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actuelle du groupe d'experts :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Alain DUPUY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Mélanie EROSTATE 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EPTB Adour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067944" y="3284984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Anaïs MEKKIOUI 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Chambre agri. 33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Gilles POREL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U. de Poitiers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Alexandre PRYET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ENSEGID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Jacques LEPINE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Eau 17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Pierre MARCHET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AEAG</a:t>
            </a:r>
          </a:p>
          <a:p>
            <a:pPr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Nicolas PEDRON		</a:t>
            </a:r>
            <a:r>
              <a:rPr lang="fr-FR" sz="1600" i="1" dirty="0">
                <a:solidFill>
                  <a:srgbClr val="0070C0"/>
                </a:solidFill>
                <a:highlight>
                  <a:srgbClr val="FFFF00"/>
                </a:highlight>
                <a:latin typeface="+mj-lt"/>
                <a:cs typeface="Arial" pitchFamily="34" charset="0"/>
              </a:rPr>
              <a:t>BRGM</a:t>
            </a:r>
          </a:p>
        </p:txBody>
      </p:sp>
    </p:spTree>
    <p:extLst>
      <p:ext uri="{BB962C8B-B14F-4D97-AF65-F5344CB8AC3E}">
        <p14:creationId xmlns:p14="http://schemas.microsoft.com/office/powerpoint/2010/main" val="80413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236" y="2727246"/>
            <a:ext cx="5436096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Proposition de composition du groupe d'experts :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Thierry ALEZINE (Dr)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Stéphane BINET (Dr) 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	AEAG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Pierre CARLEVARIS	Institution Adour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Olivier DOUEZ (Dr)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Alain DUPUY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 </a:t>
            </a: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(Pr)	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BRGM</a:t>
            </a:r>
            <a:endParaRPr lang="fr-FR" sz="1600" i="1" strike="sngStrike" dirty="0">
              <a:solidFill>
                <a:schemeClr val="accent6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Mélanie EROSTATE (Dr) 	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Bruno de GRISSAC (Dr)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Frédéric HUNEAU (Pr) 	U. de Corse</a:t>
            </a: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412620" y="3087286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Jessy JAUNAT (Dr) 		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Alexis LAFFICHER		SMEGREG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Frédéric LAPUYADE 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		COBAN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François LARROQUE (Dr)	ENSEGID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Morgan LE LOUS (Dr) 	</a:t>
            </a:r>
            <a:r>
              <a:rPr lang="fr-FR" sz="1600" i="1" dirty="0">
                <a:solidFill>
                  <a:schemeClr val="accent6">
                    <a:lumMod val="75000"/>
                  </a:schemeClr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Anaïs MEKKIOUI 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Chambre agri. 33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Marc SALTEL (Dr)	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0C0"/>
                </a:solidFill>
                <a:latin typeface="+mj-lt"/>
                <a:cs typeface="Arial" pitchFamily="34" charset="0"/>
              </a:rPr>
              <a:t>Pierre MARCHET (Dr) 	</a:t>
            </a:r>
            <a:r>
              <a:rPr lang="fr-FR" sz="1600" i="1" dirty="0">
                <a:solidFill>
                  <a:srgbClr val="0070C0"/>
                </a:solidFill>
                <a:latin typeface="+mj-lt"/>
                <a:cs typeface="Arial" pitchFamily="34" charset="0"/>
              </a:rPr>
              <a:t>AEAG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02C8BA6-F5F0-0CF2-9B97-548C40B93832}"/>
              </a:ext>
            </a:extLst>
          </p:cNvPr>
          <p:cNvSpPr txBox="1">
            <a:spLocks/>
          </p:cNvSpPr>
          <p:nvPr/>
        </p:nvSpPr>
        <p:spPr>
          <a:xfrm>
            <a:off x="478523" y="5924065"/>
            <a:ext cx="8665477" cy="338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1200"/>
              </a:spcBef>
              <a:buFont typeface="Arial"/>
              <a:buNone/>
            </a:pPr>
            <a:r>
              <a:rPr lang="fr-FR" sz="1400" dirty="0">
                <a:solidFill>
                  <a:srgbClr val="0070C0"/>
                </a:solidFill>
                <a:latin typeface="+mj-lt"/>
                <a:cs typeface="Arial" pitchFamily="34" charset="0"/>
              </a:rPr>
              <a:t>Organismes représentés  : AEAG / BRGM / CA33 / COBAN / Régie BM / SEPANSO / SMEGREG / Universités</a:t>
            </a:r>
          </a:p>
          <a:p>
            <a:pPr marL="457200" lvl="1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sz="12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8020</TotalTime>
  <Words>762</Words>
  <Application>Microsoft Office PowerPoint</Application>
  <PresentationFormat>Affichage à l'écran (4:3)</PresentationFormat>
  <Paragraphs>139</Paragraphs>
  <Slides>12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Office Theme</vt:lpstr>
      <vt:lpstr>Révision du SAGE</vt:lpstr>
      <vt:lpstr>Les étapes de la révision du SAGE</vt:lpstr>
      <vt:lpstr>Déroulé de la 1ère révision du SAGE</vt:lpstr>
      <vt:lpstr>Déroulé de la 1ère révision du SAGE</vt:lpstr>
      <vt:lpstr>Déroulé de la révision</vt:lpstr>
      <vt:lpstr>Déroulé de la révision</vt:lpstr>
      <vt:lpstr>Organisation actuelle de la CLE</vt:lpstr>
      <vt:lpstr>Révision du SAGE Proposition d'organisation de la CLE</vt:lpstr>
      <vt:lpstr>Révision du SAGE Proposition d'organisation de la CLE</vt:lpstr>
      <vt:lpstr>Organisation de la CLE Groupe d'experts hydrogéologues</vt:lpstr>
      <vt:lpstr>Organisation de la CLE Groupe d'experts hydrogéologues</vt:lpstr>
      <vt:lpstr>Organisation de la CLE Groupe d'experts hydrogéologues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381</cp:revision>
  <cp:lastPrinted>2016-10-18T07:35:07Z</cp:lastPrinted>
  <dcterms:created xsi:type="dcterms:W3CDTF">2015-09-15T19:44:09Z</dcterms:created>
  <dcterms:modified xsi:type="dcterms:W3CDTF">2023-11-13T11:25:11Z</dcterms:modified>
</cp:coreProperties>
</file>