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62" r:id="rId3"/>
    <p:sldId id="270" r:id="rId4"/>
    <p:sldId id="272" r:id="rId5"/>
    <p:sldId id="279" r:id="rId6"/>
    <p:sldId id="289" r:id="rId7"/>
    <p:sldId id="264" r:id="rId8"/>
    <p:sldId id="281" r:id="rId9"/>
    <p:sldId id="282" r:id="rId10"/>
    <p:sldId id="283" r:id="rId11"/>
    <p:sldId id="284" r:id="rId12"/>
    <p:sldId id="285" r:id="rId13"/>
    <p:sldId id="286" r:id="rId14"/>
    <p:sldId id="277" r:id="rId15"/>
    <p:sldId id="280" r:id="rId16"/>
    <p:sldId id="287" r:id="rId17"/>
    <p:sldId id="288" r:id="rId18"/>
    <p:sldId id="290"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4A5"/>
    <a:srgbClr val="1341A1"/>
    <a:srgbClr val="0D709F"/>
    <a:srgbClr val="333399"/>
    <a:srgbClr val="FF0000"/>
    <a:srgbClr val="D9D9D9"/>
    <a:srgbClr val="FFCC00"/>
    <a:srgbClr val="006600"/>
    <a:srgbClr val="006C31"/>
    <a:srgbClr val="0064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806" y="10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16/11/2023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384941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6</a:t>
            </a:fld>
            <a:endParaRPr lang="fr-FR"/>
          </a:p>
        </p:txBody>
      </p:sp>
    </p:spTree>
    <p:extLst>
      <p:ext uri="{BB962C8B-B14F-4D97-AF65-F5344CB8AC3E}">
        <p14:creationId xmlns:p14="http://schemas.microsoft.com/office/powerpoint/2010/main" val="2425614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18</a:t>
            </a:fld>
            <a:endParaRPr lang="fr-FR"/>
          </a:p>
        </p:txBody>
      </p:sp>
    </p:spTree>
    <p:extLst>
      <p:ext uri="{BB962C8B-B14F-4D97-AF65-F5344CB8AC3E}">
        <p14:creationId xmlns:p14="http://schemas.microsoft.com/office/powerpoint/2010/main" val="1818809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16/11/2023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4226" y="1712247"/>
            <a:ext cx="3054555" cy="3594131"/>
          </a:xfrm>
          <a:prstGeom prst="rect">
            <a:avLst/>
          </a:prstGeom>
          <a:ln w="76200">
            <a:noFill/>
          </a:ln>
        </p:spPr>
      </p:pic>
      <p:sp>
        <p:nvSpPr>
          <p:cNvPr id="5" name="Espace réservé du contenu 4"/>
          <p:cNvSpPr>
            <a:spLocks noGrp="1"/>
          </p:cNvSpPr>
          <p:nvPr>
            <p:ph idx="1"/>
          </p:nvPr>
        </p:nvSpPr>
        <p:spPr>
          <a:xfrm>
            <a:off x="262787" y="1324671"/>
            <a:ext cx="8881213" cy="5047188"/>
          </a:xfrm>
        </p:spPr>
        <p:txBody>
          <a:bodyPr>
            <a:noAutofit/>
          </a:bodyPr>
          <a:lstStyle/>
          <a:p>
            <a:pPr marL="355600" lvl="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Pétitionnaire :</a:t>
            </a:r>
            <a:r>
              <a:rPr lang="fr-FR" altLang="fr-FR" sz="1600" dirty="0">
                <a:solidFill>
                  <a:srgbClr val="333399"/>
                </a:solidFill>
                <a:latin typeface="Trebuchet MS" panose="020B0603020202020204" pitchFamily="34" charset="0"/>
              </a:rPr>
              <a:t> Pure Salmon France </a:t>
            </a:r>
          </a:p>
          <a:p>
            <a:pPr marL="355600" lvl="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Projet initial : </a:t>
            </a:r>
            <a:r>
              <a:rPr lang="fr-FR" altLang="fr-FR" sz="1600" dirty="0">
                <a:solidFill>
                  <a:srgbClr val="333399"/>
                </a:solidFill>
                <a:latin typeface="Trebuchet MS" panose="020B0603020202020204" pitchFamily="34" charset="0"/>
              </a:rPr>
              <a:t>forage d’exploitation à l'Eocène</a:t>
            </a:r>
            <a:endParaRPr lang="fr-FR" altLang="fr-FR" sz="1600" i="1" dirty="0">
              <a:solidFill>
                <a:srgbClr val="333399"/>
              </a:solidFill>
              <a:latin typeface="Trebuchet MS" panose="020B0603020202020204" pitchFamily="34" charset="0"/>
            </a:endParaRPr>
          </a:p>
          <a:p>
            <a:pPr marL="355600" lvl="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Projet modifié :</a:t>
            </a:r>
            <a:r>
              <a:rPr lang="fr-FR" altLang="fr-FR" sz="1600" dirty="0">
                <a:solidFill>
                  <a:srgbClr val="333399"/>
                </a:solidFill>
                <a:latin typeface="Trebuchet MS" panose="020B0603020202020204" pitchFamily="34" charset="0"/>
              </a:rPr>
              <a:t> cible Plio-Quaternaire</a:t>
            </a:r>
          </a:p>
          <a:p>
            <a:pPr marL="35560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version juillet 2022 : ouvrages de reconnaissance</a:t>
            </a:r>
          </a:p>
          <a:p>
            <a:pPr marL="35560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version octobre 2023 : ouvrages d’exploitation</a:t>
            </a:r>
          </a:p>
          <a:p>
            <a:pPr marL="355600" indent="-355600" algn="just" defTabSz="914400">
              <a:spcBef>
                <a:spcPts val="1107"/>
              </a:spcBef>
              <a:buClr>
                <a:srgbClr val="C0504D"/>
              </a:buClr>
              <a:buSzPct val="100000"/>
              <a:buNone/>
            </a:pPr>
            <a:r>
              <a:rPr lang="fr-FR" altLang="fr-FR" sz="1600" dirty="0">
                <a:solidFill>
                  <a:srgbClr val="333399"/>
                </a:solidFill>
                <a:latin typeface="Trebuchet MS" panose="020B0603020202020204" pitchFamily="34" charset="0"/>
              </a:rPr>
              <a:t>Projet à terme : alimenter une ferme aquacole</a:t>
            </a:r>
          </a:p>
          <a:p>
            <a:pPr marL="355600" lvl="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Demande :</a:t>
            </a:r>
            <a:r>
              <a:rPr lang="fr-FR" altLang="fr-FR" sz="1600" dirty="0">
                <a:solidFill>
                  <a:srgbClr val="333399"/>
                </a:solidFill>
                <a:latin typeface="Trebuchet MS" panose="020B0603020202020204" pitchFamily="34" charset="0"/>
              </a:rPr>
              <a:t> DDPP </a:t>
            </a:r>
            <a:r>
              <a:rPr lang="fr-FR" altLang="fr-FR" sz="1600">
                <a:solidFill>
                  <a:srgbClr val="333399"/>
                </a:solidFill>
                <a:latin typeface="Trebuchet MS" panose="020B0603020202020204" pitchFamily="34" charset="0"/>
              </a:rPr>
              <a:t>(06/11/2023</a:t>
            </a:r>
            <a:r>
              <a:rPr lang="fr-FR" altLang="fr-FR" sz="1600" dirty="0">
                <a:solidFill>
                  <a:srgbClr val="333399"/>
                </a:solidFill>
                <a:latin typeface="Trebuchet MS" panose="020B0603020202020204" pitchFamily="34" charset="0"/>
              </a:rPr>
              <a:t>)</a:t>
            </a:r>
          </a:p>
          <a:p>
            <a:pPr marL="355600" lvl="0" indent="-355600" algn="just" defTabSz="914400">
              <a:spcBef>
                <a:spcPts val="600"/>
              </a:spcBef>
              <a:buClr>
                <a:srgbClr val="C0504D"/>
              </a:buClr>
              <a:buSzPct val="100000"/>
              <a:buNone/>
            </a:pPr>
            <a:r>
              <a:rPr lang="fr-FR" altLang="fr-FR" sz="1600" i="1" dirty="0">
                <a:solidFill>
                  <a:srgbClr val="333399"/>
                </a:solidFill>
                <a:latin typeface="Trebuchet MS" panose="020B0603020202020204" pitchFamily="34" charset="0"/>
              </a:rPr>
              <a:t>Pièces examinées :</a:t>
            </a:r>
            <a:r>
              <a:rPr lang="fr-FR" altLang="fr-FR" sz="1600" dirty="0">
                <a:solidFill>
                  <a:srgbClr val="333399"/>
                </a:solidFill>
                <a:latin typeface="Trebuchet MS" panose="020B0603020202020204" pitchFamily="34" charset="0"/>
              </a:rPr>
              <a:t> dossiers d’autorisation</a:t>
            </a:r>
          </a:p>
          <a:p>
            <a:pPr marL="355600" lvl="0" indent="-355600" algn="just" defTabSz="914400">
              <a:spcBef>
                <a:spcPts val="600"/>
              </a:spcBef>
              <a:buClr>
                <a:srgbClr val="C0504D"/>
              </a:buClr>
              <a:buSzPct val="100000"/>
              <a:buNone/>
            </a:pPr>
            <a:r>
              <a:rPr lang="fr-FR" altLang="fr-FR" sz="1600" i="1" dirty="0">
                <a:solidFill>
                  <a:srgbClr val="333399"/>
                </a:solidFill>
                <a:latin typeface="Trebuchet MS" panose="020B0603020202020204" pitchFamily="34" charset="0"/>
              </a:rPr>
              <a:t>Unité de gestion :</a:t>
            </a:r>
            <a:r>
              <a:rPr lang="fr-FR" altLang="fr-FR" sz="1600" dirty="0">
                <a:solidFill>
                  <a:srgbClr val="333399"/>
                </a:solidFill>
                <a:latin typeface="Trebuchet MS" panose="020B0603020202020204" pitchFamily="34" charset="0"/>
              </a:rPr>
              <a:t> </a:t>
            </a:r>
            <a:r>
              <a:rPr lang="fr-FR" altLang="fr-FR" sz="1600" dirty="0" err="1">
                <a:solidFill>
                  <a:srgbClr val="333399"/>
                </a:solidFill>
                <a:latin typeface="Trebuchet MS" panose="020B0603020202020204" pitchFamily="34" charset="0"/>
              </a:rPr>
              <a:t>Plio</a:t>
            </a:r>
            <a:r>
              <a:rPr lang="fr-FR" altLang="fr-FR" sz="1600" dirty="0">
                <a:solidFill>
                  <a:srgbClr val="333399"/>
                </a:solidFill>
                <a:latin typeface="Trebuchet MS" panose="020B0603020202020204" pitchFamily="34" charset="0"/>
              </a:rPr>
              <a:t>-Quaternaire (hors périmètre SAGE) et </a:t>
            </a:r>
          </a:p>
          <a:p>
            <a:pPr marL="355600" lvl="0" indent="-355600" algn="just" defTabSz="914400">
              <a:spcBef>
                <a:spcPts val="0"/>
              </a:spcBef>
              <a:buClr>
                <a:srgbClr val="C0504D"/>
              </a:buClr>
              <a:buSzPct val="100000"/>
              <a:buNone/>
            </a:pPr>
            <a:r>
              <a:rPr lang="fr-FR" altLang="fr-FR" sz="1600" dirty="0">
                <a:solidFill>
                  <a:srgbClr val="333399"/>
                </a:solidFill>
                <a:latin typeface="Trebuchet MS" panose="020B0603020202020204" pitchFamily="34" charset="0"/>
              </a:rPr>
              <a:t>			Eocène Médoc Estuaire</a:t>
            </a:r>
          </a:p>
          <a:p>
            <a:pPr marL="355600" lvl="0" indent="-355600" algn="just" defTabSz="914400">
              <a:spcBef>
                <a:spcPts val="600"/>
              </a:spcBef>
              <a:buClr>
                <a:srgbClr val="C0504D"/>
              </a:buClr>
              <a:buSzPct val="100000"/>
              <a:buNone/>
            </a:pPr>
            <a:r>
              <a:rPr lang="fr-FR" altLang="fr-FR" sz="1600" dirty="0">
                <a:solidFill>
                  <a:srgbClr val="333399"/>
                </a:solidFill>
                <a:latin typeface="Trebuchet MS" panose="020B0603020202020204" pitchFamily="34" charset="0"/>
              </a:rPr>
              <a:t>Rappel des contributions émises :</a:t>
            </a:r>
          </a:p>
          <a:p>
            <a:pPr marL="720725" algn="just" defTabSz="914400">
              <a:spcBef>
                <a:spcPts val="0"/>
              </a:spcBef>
              <a:buClr>
                <a:schemeClr val="accent6">
                  <a:lumMod val="75000"/>
                </a:schemeClr>
              </a:buClr>
              <a:buSzPct val="100000"/>
            </a:pPr>
            <a:r>
              <a:rPr lang="fr-FR" altLang="fr-FR" sz="1600" dirty="0">
                <a:solidFill>
                  <a:srgbClr val="333399"/>
                </a:solidFill>
                <a:latin typeface="Trebuchet MS" panose="020B0603020202020204" pitchFamily="34" charset="0"/>
              </a:rPr>
              <a:t>Avis de non compatibilité du projet de forage à l’Eocène (2022-019)</a:t>
            </a:r>
          </a:p>
          <a:p>
            <a:pPr marL="720725" algn="just" defTabSz="914400">
              <a:spcBef>
                <a:spcPts val="0"/>
              </a:spcBef>
              <a:buClr>
                <a:schemeClr val="accent6">
                  <a:lumMod val="75000"/>
                </a:schemeClr>
              </a:buClr>
              <a:buSzPct val="100000"/>
            </a:pPr>
            <a:r>
              <a:rPr lang="fr-FR" altLang="fr-FR" sz="1600" dirty="0">
                <a:solidFill>
                  <a:srgbClr val="333399"/>
                </a:solidFill>
                <a:latin typeface="Trebuchet MS" panose="020B0603020202020204" pitchFamily="34" charset="0"/>
              </a:rPr>
              <a:t>Avis de non compatibilité du projet de forage au Plio-Quaternaire (2022-041)</a:t>
            </a:r>
          </a:p>
          <a:p>
            <a:pPr marL="720725" algn="just" defTabSz="914400">
              <a:spcBef>
                <a:spcPts val="0"/>
              </a:spcBef>
              <a:buClr>
                <a:schemeClr val="accent6">
                  <a:lumMod val="75000"/>
                </a:schemeClr>
              </a:buClr>
              <a:buSzPct val="100000"/>
            </a:pPr>
            <a:r>
              <a:rPr lang="fr-FR" altLang="fr-FR" sz="1600" dirty="0">
                <a:solidFill>
                  <a:srgbClr val="333399"/>
                </a:solidFill>
                <a:latin typeface="Trebuchet MS" panose="020B0603020202020204" pitchFamily="34" charset="0"/>
              </a:rPr>
              <a:t>Analyse du dossier de déclaration de forage (2022-066)</a:t>
            </a:r>
          </a:p>
          <a:p>
            <a:pPr marL="720725" algn="just" defTabSz="914400">
              <a:spcBef>
                <a:spcPts val="0"/>
              </a:spcBef>
              <a:buClr>
                <a:schemeClr val="accent6">
                  <a:lumMod val="75000"/>
                </a:schemeClr>
              </a:buClr>
              <a:buSzPct val="100000"/>
            </a:pPr>
            <a:r>
              <a:rPr lang="fr-FR" altLang="fr-FR" sz="1600" dirty="0">
                <a:solidFill>
                  <a:srgbClr val="333399"/>
                </a:solidFill>
                <a:latin typeface="Trebuchet MS" panose="020B0603020202020204" pitchFamily="34" charset="0"/>
              </a:rPr>
              <a:t>Avis sur le projet de forages de reconnaissance (2022-077)</a:t>
            </a:r>
          </a:p>
          <a:p>
            <a:pPr marL="720725" algn="just" defTabSz="914400">
              <a:spcBef>
                <a:spcPts val="0"/>
              </a:spcBef>
              <a:buClr>
                <a:schemeClr val="accent6">
                  <a:lumMod val="75000"/>
                </a:schemeClr>
              </a:buClr>
              <a:buSzPct val="100000"/>
            </a:pPr>
            <a:r>
              <a:rPr lang="fr-FR" altLang="fr-FR" sz="1600" dirty="0">
                <a:solidFill>
                  <a:srgbClr val="333399"/>
                </a:solidFill>
                <a:latin typeface="Trebuchet MS" panose="020B0603020202020204" pitchFamily="34" charset="0"/>
              </a:rPr>
              <a:t>Avis de non complétude du dossier (2023-021)</a:t>
            </a:r>
            <a:endParaRPr lang="fr-FR" altLang="fr-FR" sz="1700" dirty="0">
              <a:solidFill>
                <a:srgbClr val="333399"/>
              </a:solidFill>
              <a:latin typeface="Trebuchet MS" panose="020B0603020202020204" pitchFamily="34" charset="0"/>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064000" y="1749117"/>
            <a:ext cx="2698939" cy="115898"/>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rgbClr val="0077D4"/>
                </a:solidFill>
              </a:rPr>
              <a:t>Le Verdon sur Mer</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7" name="Rectangle 5"/>
          <p:cNvSpPr>
            <a:spLocks noChangeArrowheads="1"/>
          </p:cNvSpPr>
          <p:nvPr/>
        </p:nvSpPr>
        <p:spPr bwMode="auto">
          <a:xfrm>
            <a:off x="227427" y="1535863"/>
            <a:ext cx="8689146"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(initial) :</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remplissage initial 200 000 m</a:t>
            </a:r>
            <a:r>
              <a:rPr lang="fr-FR" altLang="fr-FR" baseline="30000" dirty="0">
                <a:solidFill>
                  <a:srgbClr val="333399"/>
                </a:solidFill>
                <a:latin typeface="Trebuchet MS" panose="020B0603020202020204" pitchFamily="34" charset="0"/>
              </a:rPr>
              <a:t>3</a:t>
            </a:r>
            <a:endParaRPr lang="fr-FR" altLang="fr-FR" dirty="0">
              <a:solidFill>
                <a:srgbClr val="333399"/>
              </a:solidFill>
              <a:latin typeface="Trebuchet MS" panose="020B0603020202020204" pitchFamily="34" charset="0"/>
            </a:endParaRP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en exploitation :</a:t>
            </a:r>
          </a:p>
          <a:p>
            <a:pPr marL="1257300" lvl="2"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330 000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/an eau brute</a:t>
            </a:r>
          </a:p>
          <a:p>
            <a:pPr marL="1257300" lvl="2"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330 000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/an osmosés</a:t>
            </a:r>
          </a:p>
          <a:p>
            <a:pPr algn="just">
              <a:spcBef>
                <a:spcPts val="1200"/>
              </a:spcBef>
              <a:buClr>
                <a:schemeClr val="accent2"/>
              </a:buClr>
              <a:buSzPct val="100000"/>
            </a:pPr>
            <a:endParaRPr lang="fr-FR" altLang="fr-FR" u="sng" dirty="0">
              <a:solidFill>
                <a:srgbClr val="333399"/>
              </a:solidFill>
              <a:latin typeface="Trebuchet MS" panose="020B0603020202020204" pitchFamily="34" charset="0"/>
            </a:endParaRPr>
          </a:p>
          <a:p>
            <a:pPr algn="just">
              <a:spcBef>
                <a:spcPts val="1200"/>
              </a:spcBef>
              <a:buClr>
                <a:schemeClr val="accent2"/>
              </a:buClr>
              <a:buSzPct val="100000"/>
            </a:pPr>
            <a:r>
              <a:rPr lang="fr-FR" altLang="fr-FR" u="sng" dirty="0">
                <a:solidFill>
                  <a:srgbClr val="333399"/>
                </a:solidFill>
                <a:latin typeface="Trebuchet MS" panose="020B0603020202020204" pitchFamily="34" charset="0"/>
              </a:rPr>
              <a:t>Analyse du contexte :</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contexte géologique : cible Plio-Quaternaire sous recouvrement</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unité de gestion concernée : </a:t>
            </a:r>
            <a:r>
              <a:rPr lang="fr-FR" altLang="fr-FR" b="1" dirty="0">
                <a:solidFill>
                  <a:schemeClr val="accent6">
                    <a:lumMod val="75000"/>
                  </a:schemeClr>
                </a:solidFill>
                <a:latin typeface="Trebuchet MS" panose="020B0603020202020204" pitchFamily="34" charset="0"/>
              </a:rPr>
              <a:t>hors périmètre du SAGE pour le réservoir ciblé mais Eocène Médoc-Estuaire à l’équilibre directement sous-jacent</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zone à risque : </a:t>
            </a:r>
            <a:r>
              <a:rPr lang="fr-FR" altLang="fr-FR" b="1" dirty="0">
                <a:solidFill>
                  <a:schemeClr val="accent6">
                    <a:lumMod val="75000"/>
                  </a:schemeClr>
                </a:solidFill>
                <a:latin typeface="Trebuchet MS" panose="020B0603020202020204" pitchFamily="34" charset="0"/>
              </a:rPr>
              <a:t>zone à risque de salinisation de l'Eocène</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niveau de risque : </a:t>
            </a:r>
            <a:r>
              <a:rPr lang="fr-FR" altLang="fr-FR" b="1" dirty="0">
                <a:solidFill>
                  <a:schemeClr val="accent6">
                    <a:lumMod val="75000"/>
                  </a:schemeClr>
                </a:solidFill>
                <a:latin typeface="Trebuchet MS" panose="020B0603020202020204" pitchFamily="34" charset="0"/>
              </a:rPr>
              <a:t>zone à risque fort</a:t>
            </a:r>
          </a:p>
        </p:txBody>
      </p:sp>
      <p:sp>
        <p:nvSpPr>
          <p:cNvPr id="8" name="Rectangle 5">
            <a:extLst>
              <a:ext uri="{FF2B5EF4-FFF2-40B4-BE49-F238E27FC236}">
                <a16:creationId xmlns:a16="http://schemas.microsoft.com/office/drawing/2014/main" id="{1F5A68F0-6B14-44FB-AF4C-267A1F0D5B72}"/>
              </a:ext>
            </a:extLst>
          </p:cNvPr>
          <p:cNvSpPr>
            <a:spLocks noChangeArrowheads="1"/>
          </p:cNvSpPr>
          <p:nvPr/>
        </p:nvSpPr>
        <p:spPr bwMode="auto">
          <a:xfrm>
            <a:off x="4814652" y="1535863"/>
            <a:ext cx="4329348" cy="162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(actuel) :</a:t>
            </a:r>
          </a:p>
          <a:p>
            <a:pPr marL="742950" lvl="1" indent="-285750" algn="just">
              <a:spcBef>
                <a:spcPts val="1107"/>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270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/h en continu</a:t>
            </a:r>
          </a:p>
          <a:p>
            <a:pPr marL="742950" lvl="1" indent="-285750" algn="just">
              <a:spcBef>
                <a:spcPts val="1107"/>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6 500 m³/j</a:t>
            </a:r>
          </a:p>
          <a:p>
            <a:pPr marL="742950" lvl="1" indent="-285750" algn="just">
              <a:spcBef>
                <a:spcPts val="1107"/>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2 372 500 m³/an</a:t>
            </a:r>
          </a:p>
        </p:txBody>
      </p:sp>
      <p:sp>
        <p:nvSpPr>
          <p:cNvPr id="3" name="Rectangle 2">
            <a:extLst>
              <a:ext uri="{FF2B5EF4-FFF2-40B4-BE49-F238E27FC236}">
                <a16:creationId xmlns:a16="http://schemas.microsoft.com/office/drawing/2014/main" id="{2FFD8458-8CEB-7A62-0BAE-21F4D1C3DB5D}"/>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rgbClr val="0077D4"/>
                </a:solidFill>
              </a:rPr>
              <a:t>Le Verdon sur Mer</a:t>
            </a:r>
          </a:p>
        </p:txBody>
      </p:sp>
    </p:spTree>
    <p:extLst>
      <p:ext uri="{BB962C8B-B14F-4D97-AF65-F5344CB8AC3E}">
        <p14:creationId xmlns:p14="http://schemas.microsoft.com/office/powerpoint/2010/main" val="166931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45097" y="1387000"/>
            <a:ext cx="8700940" cy="4551888"/>
          </a:xfrm>
          <a:effectLst/>
        </p:spPr>
        <p:txBody>
          <a:bodyPr>
            <a:noAutofit/>
          </a:bodyPr>
          <a:lstStyle/>
          <a:p>
            <a:pPr marL="0" indent="0">
              <a:buNone/>
            </a:pPr>
            <a:r>
              <a:rPr lang="fr-FR" sz="1600" dirty="0"/>
              <a:t>Considérant :</a:t>
            </a:r>
          </a:p>
          <a:p>
            <a:pPr>
              <a:buClr>
                <a:srgbClr val="C00000"/>
              </a:buClr>
              <a:buFont typeface="Arial" panose="020B0604020202020204" pitchFamily="34" charset="0"/>
              <a:buChar char="•"/>
            </a:pPr>
            <a:r>
              <a:rPr lang="fr-FR" sz="1600" dirty="0"/>
              <a:t>le réservoir cible de la recherche, à savoir </a:t>
            </a:r>
            <a:r>
              <a:rPr lang="fr-FR" sz="1600" dirty="0">
                <a:highlight>
                  <a:srgbClr val="FFFF00"/>
                </a:highlight>
              </a:rPr>
              <a:t>l'Eocène moyen</a:t>
            </a:r>
            <a:r>
              <a:rPr lang="fr-FR" sz="1600" dirty="0"/>
              <a:t> :</a:t>
            </a:r>
          </a:p>
          <a:p>
            <a:pPr>
              <a:buClr>
                <a:srgbClr val="C00000"/>
              </a:buClr>
              <a:buFont typeface="Arial" panose="020B0604020202020204" pitchFamily="34" charset="0"/>
              <a:buChar char="•"/>
            </a:pPr>
            <a:r>
              <a:rPr lang="fr-FR" sz="1600" dirty="0"/>
              <a:t>l'unité de gestion concernée, à savoir l'Eocène Médoc Estuaire à l'équilibre ;</a:t>
            </a:r>
          </a:p>
          <a:p>
            <a:pPr>
              <a:buClr>
                <a:srgbClr val="C00000"/>
              </a:buClr>
              <a:buFont typeface="Arial" panose="020B0604020202020204" pitchFamily="34" charset="0"/>
              <a:buChar char="•"/>
            </a:pPr>
            <a:r>
              <a:rPr lang="fr-FR" sz="1600" dirty="0"/>
              <a:t>la localisation du projet dans une zone à risque fort de salinisation de la nappe de l'Eocène moyen ;</a:t>
            </a:r>
          </a:p>
          <a:p>
            <a:pPr>
              <a:buClr>
                <a:srgbClr val="C00000"/>
              </a:buClr>
              <a:buFont typeface="Arial" panose="020B0604020202020204" pitchFamily="34" charset="0"/>
              <a:buChar char="•"/>
            </a:pPr>
            <a:r>
              <a:rPr lang="fr-FR" sz="1600" dirty="0"/>
              <a:t>les prescriptions du Schéma d'approvisionnement en eau du Nord Médoc de 2009 ;</a:t>
            </a:r>
          </a:p>
          <a:p>
            <a:pPr>
              <a:buClr>
                <a:srgbClr val="C00000"/>
              </a:buClr>
              <a:buFont typeface="Arial" panose="020B0604020202020204" pitchFamily="34" charset="0"/>
              <a:buChar char="•"/>
            </a:pPr>
            <a:r>
              <a:rPr lang="fr-FR" sz="1600" dirty="0"/>
              <a:t>la destination des eaux, à savoir l'alimentation des bassins d'une ferme aquacole ;</a:t>
            </a:r>
          </a:p>
          <a:p>
            <a:pPr marL="0" indent="0">
              <a:buNone/>
            </a:pPr>
            <a:r>
              <a:rPr lang="fr-FR" sz="1600" dirty="0"/>
              <a:t>un nouveau prélèvement à l'Eocène moyen sur le site du projet est jugé </a:t>
            </a:r>
            <a:r>
              <a:rPr lang="fr-FR" sz="1600" dirty="0">
                <a:highlight>
                  <a:srgbClr val="FFFF00"/>
                </a:highlight>
              </a:rPr>
              <a:t>incompatible</a:t>
            </a:r>
            <a:r>
              <a:rPr lang="fr-FR" sz="1600" dirty="0"/>
              <a:t> avec une gestion équilibrée et durable des nappes profondes de Gironde,</a:t>
            </a:r>
          </a:p>
          <a:p>
            <a:pPr marL="0" indent="0">
              <a:spcBef>
                <a:spcPts val="1200"/>
              </a:spcBef>
              <a:buNone/>
            </a:pPr>
            <a:r>
              <a:rPr lang="fr-FR" sz="1600" dirty="0"/>
              <a:t>Le bureau de la CLE :</a:t>
            </a:r>
          </a:p>
          <a:p>
            <a:pPr>
              <a:buClr>
                <a:srgbClr val="C00000"/>
              </a:buClr>
            </a:pPr>
            <a:r>
              <a:rPr lang="fr-FR" sz="1600" dirty="0"/>
              <a:t>note que la réalisation d'un tel projet remettrait en cause les efforts consentis par les services d'eau potable pour organiser un transfert d'eau du sud vers le nord et supprimer ainsi des prélèvements à l'Eocène moyen ;</a:t>
            </a:r>
          </a:p>
          <a:p>
            <a:pPr>
              <a:buClr>
                <a:srgbClr val="C00000"/>
              </a:buClr>
            </a:pPr>
            <a:r>
              <a:rPr lang="fr-FR" sz="1600" dirty="0"/>
              <a:t>considère que le contexte géologique de la pointe du Médoc </a:t>
            </a:r>
            <a:r>
              <a:rPr lang="fr-FR" sz="1600" dirty="0">
                <a:highlight>
                  <a:srgbClr val="FFFF00"/>
                </a:highlight>
              </a:rPr>
              <a:t>permet d'envisager d'autres sources pérennes d'approvisionnement en eau saumâtre</a:t>
            </a:r>
            <a:r>
              <a:rPr lang="fr-FR" sz="1600" dirty="0"/>
              <a:t>.</a:t>
            </a:r>
          </a:p>
        </p:txBody>
      </p:sp>
      <p:sp>
        <p:nvSpPr>
          <p:cNvPr id="3" name="Rectangle 2">
            <a:extLst>
              <a:ext uri="{FF2B5EF4-FFF2-40B4-BE49-F238E27FC236}">
                <a16:creationId xmlns:a16="http://schemas.microsoft.com/office/drawing/2014/main" id="{BB82C205-08FE-06E6-0743-FEE80DF4DC19}"/>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marL="0" indent="0">
              <a:buNone/>
            </a:pPr>
            <a:r>
              <a:rPr lang="fr-FR" sz="1800" b="1" dirty="0"/>
              <a:t>Avis 2022-019 du bureau de la CLE en date du 20 avril 2022</a:t>
            </a:r>
          </a:p>
        </p:txBody>
      </p:sp>
    </p:spTree>
    <p:extLst>
      <p:ext uri="{BB962C8B-B14F-4D97-AF65-F5344CB8AC3E}">
        <p14:creationId xmlns:p14="http://schemas.microsoft.com/office/powerpoint/2010/main" val="2377856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81481" y="1386999"/>
            <a:ext cx="8981038" cy="5040961"/>
          </a:xfrm>
        </p:spPr>
        <p:txBody>
          <a:bodyPr>
            <a:noAutofit/>
          </a:bodyPr>
          <a:lstStyle/>
          <a:p>
            <a:pPr marL="0" indent="0">
              <a:buNone/>
            </a:pPr>
            <a:r>
              <a:rPr lang="fr-FR" sz="1600" dirty="0"/>
              <a:t>Considérant :</a:t>
            </a:r>
          </a:p>
          <a:p>
            <a:pPr>
              <a:buClr>
                <a:srgbClr val="C00000"/>
              </a:buClr>
            </a:pPr>
            <a:r>
              <a:rPr lang="fr-FR" sz="1600" dirty="0"/>
              <a:t>la cible de la recherche, à savoir le réservoir du </a:t>
            </a:r>
            <a:r>
              <a:rPr lang="fr-FR" sz="1600" dirty="0">
                <a:highlight>
                  <a:srgbClr val="FFFF00"/>
                </a:highlight>
              </a:rPr>
              <a:t>Plio-Quaternaire</a:t>
            </a:r>
            <a:r>
              <a:rPr lang="fr-FR" sz="1600" dirty="0"/>
              <a:t>, qui est hors périmètre du SAGE Nappes profondes de Gironde ;</a:t>
            </a:r>
          </a:p>
          <a:p>
            <a:pPr>
              <a:buClr>
                <a:srgbClr val="C00000"/>
              </a:buClr>
            </a:pPr>
            <a:r>
              <a:rPr lang="fr-FR" sz="1600" dirty="0">
                <a:highlight>
                  <a:srgbClr val="FFFF00"/>
                </a:highlight>
              </a:rPr>
              <a:t>la faible épaisseur d’éponte</a:t>
            </a:r>
            <a:r>
              <a:rPr lang="fr-FR" sz="1600" dirty="0"/>
              <a:t> entre ce réservoir et celui sous-jacent de l'Eocène, rattaché ici à l'unité de gestion Eocène Médoc Estuaire à l'équilibre ;</a:t>
            </a:r>
          </a:p>
          <a:p>
            <a:pPr>
              <a:buClr>
                <a:srgbClr val="C00000"/>
              </a:buClr>
            </a:pPr>
            <a:r>
              <a:rPr lang="fr-FR" sz="1600" dirty="0"/>
              <a:t>la localisation du projet dans une zone à risque de fort de salinisation de la nappe de l'Eocène moyen ;</a:t>
            </a:r>
          </a:p>
          <a:p>
            <a:pPr>
              <a:buClr>
                <a:srgbClr val="C00000"/>
              </a:buClr>
            </a:pPr>
            <a:r>
              <a:rPr lang="fr-FR" sz="1600" dirty="0">
                <a:highlight>
                  <a:srgbClr val="FFFF00"/>
                </a:highlight>
              </a:rPr>
              <a:t>l'absence de dispositif permettant de quantifier l'incidence</a:t>
            </a:r>
            <a:r>
              <a:rPr lang="fr-FR" sz="1600" dirty="0"/>
              <a:t> des pompages sur la nappe de l'Eocène ;</a:t>
            </a:r>
          </a:p>
          <a:p>
            <a:pPr marL="0" indent="0">
              <a:buNone/>
            </a:pPr>
            <a:r>
              <a:rPr lang="fr-FR" sz="1600" dirty="0"/>
              <a:t>le projet de forage au Plio-Quaternaire est jugé </a:t>
            </a:r>
            <a:r>
              <a:rPr lang="fr-FR" sz="1600" dirty="0">
                <a:highlight>
                  <a:srgbClr val="FFFF00"/>
                </a:highlight>
              </a:rPr>
              <a:t>incompatible</a:t>
            </a:r>
            <a:r>
              <a:rPr lang="fr-FR" sz="1600" dirty="0"/>
              <a:t> avec le SAGE Nappes profondes de Gironde.</a:t>
            </a:r>
          </a:p>
          <a:p>
            <a:pPr marL="0" indent="0">
              <a:buNone/>
            </a:pPr>
            <a:r>
              <a:rPr lang="fr-FR" sz="1600" dirty="0"/>
              <a:t>Par ailleurs, l'attention du pétitionnaire et des services instructeurs est appelée par la CLE sur le fait que, sur la base des données mises en avant dans le dossier :</a:t>
            </a:r>
          </a:p>
          <a:p>
            <a:pPr marL="811213">
              <a:buClr>
                <a:srgbClr val="C00000"/>
              </a:buClr>
              <a:buFont typeface="Arial" panose="020B0604020202020204" pitchFamily="34" charset="0"/>
              <a:buChar char="•"/>
              <a:tabLst>
                <a:tab pos="811213" algn="l"/>
              </a:tabLst>
            </a:pPr>
            <a:r>
              <a:rPr lang="fr-FR" sz="1600" dirty="0"/>
              <a:t>une exploitation au débit de 50 m</a:t>
            </a:r>
            <a:r>
              <a:rPr lang="fr-FR" sz="1600" baseline="30000" dirty="0"/>
              <a:t>3</a:t>
            </a:r>
            <a:r>
              <a:rPr lang="fr-FR" sz="1600" dirty="0"/>
              <a:t>/h apparaît impossible ;</a:t>
            </a:r>
          </a:p>
          <a:p>
            <a:pPr marL="811213">
              <a:buClr>
                <a:srgbClr val="C00000"/>
              </a:buClr>
              <a:buFont typeface="Arial" panose="020B0604020202020204" pitchFamily="34" charset="0"/>
              <a:buChar char="•"/>
              <a:tabLst>
                <a:tab pos="811213" algn="l"/>
              </a:tabLst>
            </a:pPr>
            <a:r>
              <a:rPr lang="fr-FR" sz="1600" dirty="0"/>
              <a:t>un débit d'exploitation supérieur à 10 m</a:t>
            </a:r>
            <a:r>
              <a:rPr lang="fr-FR" sz="1600" baseline="30000" dirty="0"/>
              <a:t>3</a:t>
            </a:r>
            <a:r>
              <a:rPr lang="fr-FR" sz="1600" dirty="0"/>
              <a:t>/h apparaît impossible sans dénoyer la nappe du Plio-Quaternaire localement captive.</a:t>
            </a:r>
          </a:p>
        </p:txBody>
      </p:sp>
      <p:sp>
        <p:nvSpPr>
          <p:cNvPr id="7" name="Rectangle 2">
            <a:extLst>
              <a:ext uri="{FF2B5EF4-FFF2-40B4-BE49-F238E27FC236}">
                <a16:creationId xmlns:a16="http://schemas.microsoft.com/office/drawing/2014/main" id="{541AB7BE-CA98-06B7-B5D5-10DDF94E4C4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marL="0" indent="0" algn="ctr">
              <a:buNone/>
            </a:pPr>
            <a:r>
              <a:rPr lang="fr-FR" sz="1800" b="1" dirty="0"/>
              <a:t>Avis 2022-041 de la CLE du 1</a:t>
            </a:r>
            <a:r>
              <a:rPr lang="fr-FR" sz="1800" b="1" baseline="30000" dirty="0"/>
              <a:t>er</a:t>
            </a:r>
            <a:r>
              <a:rPr lang="fr-FR" sz="1800" b="1" dirty="0"/>
              <a:t> juillet 2022</a:t>
            </a:r>
          </a:p>
        </p:txBody>
      </p:sp>
    </p:spTree>
    <p:extLst>
      <p:ext uri="{BB962C8B-B14F-4D97-AF65-F5344CB8AC3E}">
        <p14:creationId xmlns:p14="http://schemas.microsoft.com/office/powerpoint/2010/main" val="2268784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45096" y="1462414"/>
            <a:ext cx="8625527" cy="5040961"/>
          </a:xfrm>
        </p:spPr>
        <p:txBody>
          <a:bodyPr>
            <a:noAutofit/>
          </a:bodyPr>
          <a:lstStyle/>
          <a:p>
            <a:pPr marL="0" indent="0">
              <a:buNone/>
            </a:pPr>
            <a:r>
              <a:rPr lang="fr-FR" sz="1600" dirty="0"/>
              <a:t>Ce projet consistant à réaliser 3 forages de reconnaissance sur 2 sites doit être considéré comme une phase exploratoire (</a:t>
            </a:r>
            <a:r>
              <a:rPr lang="fr-FR" sz="1600" dirty="0">
                <a:highlight>
                  <a:srgbClr val="FFFF00"/>
                </a:highlight>
              </a:rPr>
              <a:t>étude d'opportunité</a:t>
            </a:r>
            <a:r>
              <a:rPr lang="fr-FR" sz="1600" dirty="0"/>
              <a:t>) permettant :</a:t>
            </a:r>
          </a:p>
          <a:p>
            <a:pPr>
              <a:buClr>
                <a:schemeClr val="accent6">
                  <a:lumMod val="75000"/>
                </a:schemeClr>
              </a:buClr>
            </a:pPr>
            <a:r>
              <a:rPr lang="fr-FR" sz="1600" dirty="0"/>
              <a:t>de préciser le contexte géologique des deux sites, et notamment la position des formations de l'Eocène et la </a:t>
            </a:r>
            <a:r>
              <a:rPr lang="fr-FR" sz="1600" dirty="0">
                <a:highlight>
                  <a:srgbClr val="FFFF00"/>
                </a:highlight>
              </a:rPr>
              <a:t>nature des formations à l'interface</a:t>
            </a:r>
            <a:r>
              <a:rPr lang="fr-FR" sz="1600" dirty="0"/>
              <a:t> des séries tertiaires et </a:t>
            </a:r>
            <a:r>
              <a:rPr lang="fr-FR" sz="1600" dirty="0" err="1"/>
              <a:t>plio</a:t>
            </a:r>
            <a:r>
              <a:rPr lang="fr-FR" sz="1600" dirty="0"/>
              <a:t>-quaternaires (présence ou non d'une éponte) ;</a:t>
            </a:r>
          </a:p>
          <a:p>
            <a:pPr>
              <a:buClr>
                <a:schemeClr val="accent6">
                  <a:lumMod val="75000"/>
                </a:schemeClr>
              </a:buClr>
            </a:pPr>
            <a:r>
              <a:rPr lang="fr-FR" sz="1600" dirty="0"/>
              <a:t>évaluer la productivité des formations rencontrées ;</a:t>
            </a:r>
          </a:p>
          <a:p>
            <a:pPr>
              <a:buClr>
                <a:schemeClr val="accent6">
                  <a:lumMod val="75000"/>
                </a:schemeClr>
              </a:buClr>
            </a:pPr>
            <a:r>
              <a:rPr lang="fr-FR" sz="1600" dirty="0"/>
              <a:t>de manière à identifier le site le plus approprié pour une deuxième phase d'investigations (étude de faisabilité).</a:t>
            </a:r>
          </a:p>
          <a:p>
            <a:pPr marL="0" indent="0">
              <a:spcBef>
                <a:spcPts val="1200"/>
              </a:spcBef>
              <a:buNone/>
            </a:pPr>
            <a:r>
              <a:rPr lang="fr-FR" sz="1600" dirty="0"/>
              <a:t>Cette deuxième phase permettra de :</a:t>
            </a:r>
          </a:p>
          <a:p>
            <a:pPr>
              <a:buClr>
                <a:schemeClr val="accent6">
                  <a:lumMod val="75000"/>
                </a:schemeClr>
              </a:buClr>
            </a:pPr>
            <a:r>
              <a:rPr lang="fr-FR" sz="1600" dirty="0"/>
              <a:t>tester la capacité du réservoir à fournir les débits d'exploitation souhaités ;</a:t>
            </a:r>
          </a:p>
          <a:p>
            <a:pPr>
              <a:buClr>
                <a:schemeClr val="accent6">
                  <a:lumMod val="75000"/>
                </a:schemeClr>
              </a:buClr>
            </a:pPr>
            <a:r>
              <a:rPr lang="fr-FR" sz="1600" dirty="0"/>
              <a:t>préciser, via un dispositif de suivi adéquat (piézomètre à l'Eocène à créer), </a:t>
            </a:r>
            <a:r>
              <a:rPr lang="fr-FR" sz="1600" dirty="0">
                <a:highlight>
                  <a:srgbClr val="FFFF00"/>
                </a:highlight>
              </a:rPr>
              <a:t>l'incidence de ces prélèvements sur la nappe de l'Eocène</a:t>
            </a:r>
            <a:r>
              <a:rPr lang="fr-FR" sz="1600" dirty="0"/>
              <a:t> ;</a:t>
            </a:r>
          </a:p>
          <a:p>
            <a:pPr marL="0" indent="0">
              <a:buClr>
                <a:schemeClr val="accent6">
                  <a:lumMod val="75000"/>
                </a:schemeClr>
              </a:buClr>
              <a:buNone/>
            </a:pPr>
            <a:r>
              <a:rPr lang="fr-FR" sz="1600" dirty="0"/>
              <a:t>éléments indispensables pour permettre à la CLE de poser un jugement sur la compatibilité du projet avec le SAGE des Nappes profondes de Gironde.</a:t>
            </a:r>
          </a:p>
        </p:txBody>
      </p:sp>
      <p:sp>
        <p:nvSpPr>
          <p:cNvPr id="7" name="Rectangle 2">
            <a:extLst>
              <a:ext uri="{FF2B5EF4-FFF2-40B4-BE49-F238E27FC236}">
                <a16:creationId xmlns:a16="http://schemas.microsoft.com/office/drawing/2014/main" id="{541AB7BE-CA98-06B7-B5D5-10DDF94E4C4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Avis 2022-077 de la CLE du 21 novembre 2022</a:t>
            </a:r>
            <a:endParaRPr lang="fr-FR" sz="2200" b="1" dirty="0">
              <a:solidFill>
                <a:srgbClr val="0077D4"/>
              </a:solidFill>
            </a:endParaRPr>
          </a:p>
        </p:txBody>
      </p:sp>
    </p:spTree>
    <p:extLst>
      <p:ext uri="{BB962C8B-B14F-4D97-AF65-F5344CB8AC3E}">
        <p14:creationId xmlns:p14="http://schemas.microsoft.com/office/powerpoint/2010/main" val="1669685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81480" y="1386999"/>
            <a:ext cx="9125893" cy="5040961"/>
          </a:xfrm>
        </p:spPr>
        <p:txBody>
          <a:bodyPr>
            <a:noAutofit/>
          </a:bodyPr>
          <a:lstStyle/>
          <a:p>
            <a:pPr marL="0" indent="0">
              <a:buNone/>
            </a:pPr>
            <a:r>
              <a:rPr lang="fr-FR" sz="1600" dirty="0"/>
              <a:t>En synthèse, à ce stade, considérant les éléments nécessaires pour juger de la compatibilité avec le SAGE d'une exploitation de la ressource </a:t>
            </a:r>
            <a:r>
              <a:rPr lang="fr-FR" sz="1600" dirty="0" err="1"/>
              <a:t>plio</a:t>
            </a:r>
            <a:r>
              <a:rPr lang="fr-FR" sz="1600" dirty="0"/>
              <a:t>-quaternaire, ces ouvrages de reconnaissance inscrits dans une </a:t>
            </a:r>
            <a:r>
              <a:rPr lang="fr-FR" sz="1600" dirty="0">
                <a:highlight>
                  <a:srgbClr val="FFFF00"/>
                </a:highlight>
              </a:rPr>
              <a:t>phase exploratoire</a:t>
            </a:r>
            <a:r>
              <a:rPr lang="fr-FR" sz="1600" dirty="0"/>
              <a:t> (étude d'opportunité) ont permis de répondre à certaines questions et notamment :</a:t>
            </a:r>
          </a:p>
          <a:p>
            <a:pPr>
              <a:buClr>
                <a:schemeClr val="accent6">
                  <a:lumMod val="75000"/>
                </a:schemeClr>
              </a:buClr>
              <a:buFont typeface="Arial" panose="020B0604020202020204" pitchFamily="34" charset="0"/>
              <a:buChar char="•"/>
            </a:pPr>
            <a:r>
              <a:rPr lang="fr-FR" sz="1600" dirty="0"/>
              <a:t>de préciser le contexte géologique du site Gare à Terre, et notamment la position du toit des formations de l'Eocène et la nature des formations à l'interface des séries tertiaires et </a:t>
            </a:r>
            <a:r>
              <a:rPr lang="fr-FR" sz="1600" dirty="0" err="1"/>
              <a:t>plio</a:t>
            </a:r>
            <a:r>
              <a:rPr lang="fr-FR" sz="1600" dirty="0"/>
              <a:t>-quaternaires ;</a:t>
            </a:r>
          </a:p>
          <a:p>
            <a:pPr>
              <a:buClr>
                <a:schemeClr val="accent6">
                  <a:lumMod val="75000"/>
                </a:schemeClr>
              </a:buClr>
              <a:buFont typeface="Arial" panose="020B0604020202020204" pitchFamily="34" charset="0"/>
              <a:buChar char="•"/>
            </a:pPr>
            <a:r>
              <a:rPr lang="fr-FR" sz="1600" dirty="0"/>
              <a:t>de révéler </a:t>
            </a:r>
            <a:r>
              <a:rPr lang="fr-FR" sz="1600" dirty="0">
                <a:highlight>
                  <a:srgbClr val="FFFF00"/>
                </a:highlight>
              </a:rPr>
              <a:t>l’absence d'une éponte nette</a:t>
            </a:r>
            <a:r>
              <a:rPr lang="fr-FR" sz="1600" dirty="0"/>
              <a:t> à l'interface des réservoirs ;</a:t>
            </a:r>
          </a:p>
          <a:p>
            <a:pPr>
              <a:buClr>
                <a:schemeClr val="accent6">
                  <a:lumMod val="75000"/>
                </a:schemeClr>
              </a:buClr>
              <a:buFont typeface="Arial" panose="020B0604020202020204" pitchFamily="34" charset="0"/>
              <a:buChar char="•"/>
            </a:pPr>
            <a:r>
              <a:rPr lang="fr-FR" sz="1600" dirty="0"/>
              <a:t>de préciser le contexte hydrogéologique avec </a:t>
            </a:r>
            <a:r>
              <a:rPr lang="fr-FR" sz="1600" dirty="0">
                <a:highlight>
                  <a:srgbClr val="FFFF00"/>
                </a:highlight>
              </a:rPr>
              <a:t>un équilibre piézométrique</a:t>
            </a:r>
            <a:r>
              <a:rPr lang="fr-FR" sz="1600" dirty="0"/>
              <a:t>, des différences de perméabilités et de salinités.</a:t>
            </a:r>
          </a:p>
          <a:p>
            <a:pPr marL="0" indent="0">
              <a:buNone/>
            </a:pPr>
            <a:r>
              <a:rPr lang="fr-FR" sz="1600" dirty="0"/>
              <a:t>Toutefois, des attendus demeurent avec :</a:t>
            </a:r>
          </a:p>
          <a:p>
            <a:pPr>
              <a:buClr>
                <a:schemeClr val="accent6">
                  <a:lumMod val="75000"/>
                </a:schemeClr>
              </a:buClr>
            </a:pPr>
            <a:r>
              <a:rPr lang="fr-FR" sz="1600" dirty="0"/>
              <a:t>des </a:t>
            </a:r>
            <a:r>
              <a:rPr lang="fr-FR" sz="1600" dirty="0">
                <a:highlight>
                  <a:srgbClr val="FFFF00"/>
                </a:highlight>
              </a:rPr>
              <a:t>précisions géologiques</a:t>
            </a:r>
            <a:r>
              <a:rPr lang="fr-FR" sz="1600" dirty="0"/>
              <a:t> (datation stratigraphique, diagraphies) ;</a:t>
            </a:r>
          </a:p>
          <a:p>
            <a:pPr>
              <a:buClr>
                <a:schemeClr val="accent6">
                  <a:lumMod val="75000"/>
                </a:schemeClr>
              </a:buClr>
            </a:pPr>
            <a:r>
              <a:rPr lang="fr-FR" sz="1600" dirty="0"/>
              <a:t>des </a:t>
            </a:r>
            <a:r>
              <a:rPr lang="fr-FR" sz="1600" dirty="0">
                <a:highlight>
                  <a:srgbClr val="FFFF00"/>
                </a:highlight>
              </a:rPr>
              <a:t>précisions hydrogéologiques</a:t>
            </a:r>
            <a:r>
              <a:rPr lang="fr-FR" sz="1600" dirty="0"/>
              <a:t> (analyse fine des suivis des niveaux, de la qualité des eaux) ;</a:t>
            </a:r>
          </a:p>
          <a:p>
            <a:pPr>
              <a:buClr>
                <a:schemeClr val="accent6">
                  <a:lumMod val="75000"/>
                </a:schemeClr>
              </a:buClr>
            </a:pPr>
            <a:r>
              <a:rPr lang="fr-FR" sz="1600" dirty="0"/>
              <a:t>des mesures, via un </a:t>
            </a:r>
            <a:r>
              <a:rPr lang="fr-FR" sz="1600" dirty="0">
                <a:highlight>
                  <a:srgbClr val="FFFF00"/>
                </a:highlight>
              </a:rPr>
              <a:t>dispositif de suivi adéquat</a:t>
            </a:r>
            <a:r>
              <a:rPr lang="fr-FR" sz="1600" dirty="0"/>
              <a:t> (piézomètre captant la partie réservoir de l’Eocène à créer), de l'incidence des prélèvements au Plio-Quaternaire sur la nappe de l'Eocène ;</a:t>
            </a:r>
          </a:p>
          <a:p>
            <a:pPr marL="631825" indent="0">
              <a:buClr>
                <a:schemeClr val="accent6">
                  <a:lumMod val="75000"/>
                </a:schemeClr>
              </a:buClr>
              <a:buNone/>
            </a:pPr>
            <a:r>
              <a:rPr lang="fr-FR" sz="1600" dirty="0"/>
              <a:t>éléments indispensables pour permettre à la CLE de poser un jugement sur la compatibilité du projet avec le SAGE des Nappes profondes de Gironde.</a:t>
            </a:r>
          </a:p>
        </p:txBody>
      </p:sp>
      <p:sp>
        <p:nvSpPr>
          <p:cNvPr id="7" name="Rectangle 2">
            <a:extLst>
              <a:ext uri="{FF2B5EF4-FFF2-40B4-BE49-F238E27FC236}">
                <a16:creationId xmlns:a16="http://schemas.microsoft.com/office/drawing/2014/main" id="{541AB7BE-CA98-06B7-B5D5-10DDF94E4C4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Avis 2023-021 de la CLE du 24 avril 2023</a:t>
            </a:r>
            <a:endParaRPr lang="fr-FR" sz="2200" b="1" dirty="0">
              <a:solidFill>
                <a:srgbClr val="0077D4"/>
              </a:solidFill>
            </a:endParaRPr>
          </a:p>
        </p:txBody>
      </p:sp>
    </p:spTree>
    <p:extLst>
      <p:ext uri="{BB962C8B-B14F-4D97-AF65-F5344CB8AC3E}">
        <p14:creationId xmlns:p14="http://schemas.microsoft.com/office/powerpoint/2010/main" val="3028102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530599"/>
            <a:ext cx="8580556" cy="5131496"/>
          </a:xfrm>
        </p:spPr>
        <p:txBody>
          <a:bodyPr>
            <a:noAutofit/>
          </a:bodyPr>
          <a:lstStyle/>
          <a:p>
            <a:pPr marL="0" indent="0">
              <a:buNone/>
            </a:pPr>
            <a:r>
              <a:rPr lang="fr-FR" u="sng" dirty="0"/>
              <a:t>Résultats des investigations :</a:t>
            </a:r>
          </a:p>
          <a:p>
            <a:pPr>
              <a:spcBef>
                <a:spcPts val="1200"/>
              </a:spcBef>
              <a:buClr>
                <a:srgbClr val="C00000"/>
              </a:buClr>
            </a:pPr>
            <a:r>
              <a:rPr lang="fr-FR" dirty="0"/>
              <a:t>forages de reconnaissance sur le site Gare à Terre:</a:t>
            </a:r>
          </a:p>
          <a:p>
            <a:pPr marL="917575" lvl="1" indent="-285750" defTabSz="457200">
              <a:spcBef>
                <a:spcPts val="1200"/>
              </a:spcBef>
              <a:buClr>
                <a:schemeClr val="accent6">
                  <a:lumMod val="75000"/>
                </a:schemeClr>
              </a:buClr>
              <a:buFont typeface="Wingdings" panose="05000000000000000000" pitchFamily="2" charset="2"/>
              <a:buChar char="ü"/>
            </a:pPr>
            <a:r>
              <a:rPr lang="fr-FR" sz="1800" dirty="0">
                <a:solidFill>
                  <a:srgbClr val="0070C0"/>
                </a:solidFill>
                <a:cs typeface="Arial" pitchFamily="34" charset="0"/>
              </a:rPr>
              <a:t>GAT-F : forage de reconnaissance destiné à être équipé pour l’exploitation</a:t>
            </a:r>
          </a:p>
          <a:p>
            <a:pPr marL="917575" indent="-285750" defTabSz="457200">
              <a:spcBef>
                <a:spcPts val="1200"/>
              </a:spcBef>
              <a:buClr>
                <a:schemeClr val="accent6">
                  <a:lumMod val="75000"/>
                </a:schemeClr>
              </a:buClr>
              <a:buFont typeface="Wingdings" panose="05000000000000000000" pitchFamily="2" charset="2"/>
              <a:buChar char="ü"/>
            </a:pPr>
            <a:r>
              <a:rPr lang="fr-FR" sz="1800" dirty="0">
                <a:solidFill>
                  <a:srgbClr val="0070C0"/>
                </a:solidFill>
                <a:cs typeface="Arial" pitchFamily="34" charset="0"/>
              </a:rPr>
              <a:t>GAT-Pz : piézomètre situé à 15 m de GAT-F destiné à capter l’Eocène pour le suivi des niveaux, qui a été approfondi en septembre 2023</a:t>
            </a:r>
          </a:p>
          <a:p>
            <a:pPr>
              <a:spcBef>
                <a:spcPts val="1200"/>
              </a:spcBef>
              <a:buClr>
                <a:srgbClr val="C00000"/>
              </a:buClr>
            </a:pPr>
            <a:r>
              <a:rPr lang="fr-FR" dirty="0"/>
              <a:t>pompages d'essai :</a:t>
            </a:r>
          </a:p>
          <a:p>
            <a:pPr marL="917575" lvl="1" indent="-285750" defTabSz="457200">
              <a:spcBef>
                <a:spcPts val="1200"/>
              </a:spcBef>
              <a:buClr>
                <a:schemeClr val="accent6">
                  <a:lumMod val="75000"/>
                </a:schemeClr>
              </a:buClr>
              <a:buFont typeface="Wingdings" panose="05000000000000000000" pitchFamily="2" charset="2"/>
              <a:buChar char="ü"/>
            </a:pPr>
            <a:r>
              <a:rPr lang="fr-FR" sz="1800" dirty="0">
                <a:solidFill>
                  <a:srgbClr val="0070C0"/>
                </a:solidFill>
                <a:cs typeface="Arial" pitchFamily="34" charset="0"/>
              </a:rPr>
              <a:t>5 janvier 2023 : pompage par palier avec 3 paliers de 40 min</a:t>
            </a:r>
          </a:p>
          <a:p>
            <a:pPr marL="631825" lvl="1" indent="0" algn="r" defTabSz="457200">
              <a:spcBef>
                <a:spcPts val="0"/>
              </a:spcBef>
              <a:buClr>
                <a:schemeClr val="accent6">
                  <a:lumMod val="75000"/>
                </a:schemeClr>
              </a:buClr>
              <a:buNone/>
            </a:pPr>
            <a:r>
              <a:rPr lang="fr-FR" sz="1800" dirty="0">
                <a:solidFill>
                  <a:srgbClr val="0070C0"/>
                </a:solidFill>
                <a:cs typeface="Arial" pitchFamily="34" charset="0"/>
              </a:rPr>
              <a:t>(entre 9 et 35 m</a:t>
            </a:r>
            <a:r>
              <a:rPr lang="fr-FR" sz="1800" baseline="30000" dirty="0">
                <a:solidFill>
                  <a:srgbClr val="0070C0"/>
                </a:solidFill>
                <a:cs typeface="Arial" pitchFamily="34" charset="0"/>
              </a:rPr>
              <a:t>3</a:t>
            </a:r>
            <a:r>
              <a:rPr lang="fr-FR" sz="1800" dirty="0">
                <a:solidFill>
                  <a:srgbClr val="0070C0"/>
                </a:solidFill>
                <a:cs typeface="Arial" pitchFamily="34" charset="0"/>
              </a:rPr>
              <a:t>/h) + 2h30 de longue durée</a:t>
            </a:r>
          </a:p>
          <a:p>
            <a:pPr marL="917575" lvl="1" indent="-285750" defTabSz="457200">
              <a:spcBef>
                <a:spcPts val="1200"/>
              </a:spcBef>
              <a:buClr>
                <a:schemeClr val="accent6">
                  <a:lumMod val="75000"/>
                </a:schemeClr>
              </a:buClr>
              <a:buFont typeface="Wingdings" panose="05000000000000000000" pitchFamily="2" charset="2"/>
              <a:buChar char="ü"/>
            </a:pPr>
            <a:r>
              <a:rPr lang="fr-FR" sz="1800" dirty="0">
                <a:solidFill>
                  <a:srgbClr val="0070C0"/>
                </a:solidFill>
                <a:cs typeface="Arial" pitchFamily="34" charset="0"/>
              </a:rPr>
              <a:t>Avril 2023 : paliers entre 40 et 80 m</a:t>
            </a:r>
            <a:r>
              <a:rPr lang="fr-FR" sz="1800" baseline="30000" dirty="0">
                <a:solidFill>
                  <a:srgbClr val="0070C0"/>
                </a:solidFill>
                <a:cs typeface="Arial" pitchFamily="34" charset="0"/>
              </a:rPr>
              <a:t>3</a:t>
            </a:r>
            <a:r>
              <a:rPr lang="fr-FR" sz="1800" dirty="0">
                <a:solidFill>
                  <a:srgbClr val="0070C0"/>
                </a:solidFill>
                <a:cs typeface="Arial" pitchFamily="34" charset="0"/>
              </a:rPr>
              <a:t>/h + 96h de longue durée</a:t>
            </a:r>
          </a:p>
          <a:p>
            <a:pPr marL="917575" lvl="1" indent="-285750" defTabSz="457200">
              <a:spcBef>
                <a:spcPts val="1200"/>
              </a:spcBef>
              <a:buClr>
                <a:schemeClr val="accent6">
                  <a:lumMod val="75000"/>
                </a:schemeClr>
              </a:buClr>
              <a:buFont typeface="Wingdings" panose="05000000000000000000" pitchFamily="2" charset="2"/>
              <a:buChar char="ü"/>
            </a:pPr>
            <a:r>
              <a:rPr lang="fr-FR" sz="1800" dirty="0">
                <a:solidFill>
                  <a:srgbClr val="0070C0"/>
                </a:solidFill>
                <a:cs typeface="Arial" pitchFamily="34" charset="0"/>
              </a:rPr>
              <a:t>Septembre 2023 : suite approfondissement GAT-Pz pompage par palier</a:t>
            </a:r>
          </a:p>
          <a:p>
            <a:pPr marL="631825" lvl="1" indent="0" algn="r" defTabSz="457200">
              <a:spcBef>
                <a:spcPts val="0"/>
              </a:spcBef>
              <a:buClr>
                <a:schemeClr val="accent6">
                  <a:lumMod val="75000"/>
                </a:schemeClr>
              </a:buClr>
              <a:buNone/>
            </a:pPr>
            <a:r>
              <a:rPr lang="fr-FR" sz="1800" dirty="0">
                <a:solidFill>
                  <a:srgbClr val="0070C0"/>
                </a:solidFill>
                <a:cs typeface="Arial" pitchFamily="34" charset="0"/>
              </a:rPr>
              <a:t> 							 (80 à 120 m</a:t>
            </a:r>
            <a:r>
              <a:rPr lang="fr-FR" sz="1800" baseline="30000" dirty="0">
                <a:solidFill>
                  <a:srgbClr val="0070C0"/>
                </a:solidFill>
                <a:cs typeface="Arial" pitchFamily="34" charset="0"/>
              </a:rPr>
              <a:t>3</a:t>
            </a:r>
            <a:r>
              <a:rPr lang="fr-FR" sz="1800" dirty="0">
                <a:solidFill>
                  <a:srgbClr val="0070C0"/>
                </a:solidFill>
                <a:cs typeface="Arial" pitchFamily="34" charset="0"/>
              </a:rPr>
              <a:t>/h) + 72h de longue durée</a:t>
            </a:r>
          </a:p>
        </p:txBody>
      </p:sp>
      <p:sp>
        <p:nvSpPr>
          <p:cNvPr id="2" name="Rectangle 2">
            <a:extLst>
              <a:ext uri="{FF2B5EF4-FFF2-40B4-BE49-F238E27FC236}">
                <a16:creationId xmlns:a16="http://schemas.microsoft.com/office/drawing/2014/main" id="{85268CA2-B366-83A6-97B3-37C9DAA20BD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2837280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texte, Police, capture d’écran, algèbre&#10;&#10;Description générée automatiquement">
            <a:extLst>
              <a:ext uri="{FF2B5EF4-FFF2-40B4-BE49-F238E27FC236}">
                <a16:creationId xmlns:a16="http://schemas.microsoft.com/office/drawing/2014/main" id="{B7CD276A-E92A-55EE-CD5E-DB6A21B438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9316" y="3988378"/>
            <a:ext cx="5731636" cy="2578459"/>
          </a:xfrm>
          <a:prstGeom prst="rect">
            <a:avLst/>
          </a:prstGeom>
        </p:spPr>
      </p:pic>
      <p:sp>
        <p:nvSpPr>
          <p:cNvPr id="3" name="Rectangle 2">
            <a:extLst>
              <a:ext uri="{FF2B5EF4-FFF2-40B4-BE49-F238E27FC236}">
                <a16:creationId xmlns:a16="http://schemas.microsoft.com/office/drawing/2014/main" id="{2B8C6A66-C6EC-BAE2-454E-F6073E58068A}"/>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pic>
        <p:nvPicPr>
          <p:cNvPr id="5" name="Image 4" descr="Une image contenant texte, reçu, Police, blanc&#10;&#10;Description générée automatiquement">
            <a:extLst>
              <a:ext uri="{FF2B5EF4-FFF2-40B4-BE49-F238E27FC236}">
                <a16:creationId xmlns:a16="http://schemas.microsoft.com/office/drawing/2014/main" id="{B4C05949-BFCF-74F7-30F3-30CD52959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19" y="1440437"/>
            <a:ext cx="5684201" cy="2199308"/>
          </a:xfrm>
          <a:prstGeom prst="rect">
            <a:avLst/>
          </a:prstGeom>
        </p:spPr>
      </p:pic>
      <p:sp>
        <p:nvSpPr>
          <p:cNvPr id="9" name="Rectangle 8">
            <a:extLst>
              <a:ext uri="{FF2B5EF4-FFF2-40B4-BE49-F238E27FC236}">
                <a16:creationId xmlns:a16="http://schemas.microsoft.com/office/drawing/2014/main" id="{06E29E78-2EC7-9EF7-5E76-775798390010}"/>
              </a:ext>
            </a:extLst>
          </p:cNvPr>
          <p:cNvSpPr/>
          <p:nvPr/>
        </p:nvSpPr>
        <p:spPr>
          <a:xfrm>
            <a:off x="82419" y="2500323"/>
            <a:ext cx="3530936" cy="19526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28766DCE-22A7-5AA2-E89A-54C32B8B552C}"/>
              </a:ext>
            </a:extLst>
          </p:cNvPr>
          <p:cNvSpPr/>
          <p:nvPr/>
        </p:nvSpPr>
        <p:spPr>
          <a:xfrm>
            <a:off x="1581019" y="3356563"/>
            <a:ext cx="2482981" cy="195262"/>
          </a:xfrm>
          <a:prstGeom prst="rect">
            <a:avLst/>
          </a:prstGeom>
          <a:noFill/>
          <a:ln w="28575">
            <a:solidFill>
              <a:srgbClr val="FF00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9D75589D-3734-BBB2-DF09-C7484495ED62}"/>
              </a:ext>
            </a:extLst>
          </p:cNvPr>
          <p:cNvSpPr txBox="1"/>
          <p:nvPr/>
        </p:nvSpPr>
        <p:spPr>
          <a:xfrm>
            <a:off x="593568" y="3579094"/>
            <a:ext cx="2374900" cy="307777"/>
          </a:xfrm>
          <a:prstGeom prst="rect">
            <a:avLst/>
          </a:prstGeom>
          <a:noFill/>
        </p:spPr>
        <p:txBody>
          <a:bodyPr wrap="square" rtlCol="0">
            <a:spAutoFit/>
          </a:bodyPr>
          <a:lstStyle/>
          <a:p>
            <a:pPr algn="ctr"/>
            <a:r>
              <a:rPr lang="fr-FR" sz="1400" i="1" dirty="0">
                <a:solidFill>
                  <a:srgbClr val="333399"/>
                </a:solidFill>
              </a:rPr>
              <a:t>3 à 4 cm d’épaisseur</a:t>
            </a:r>
          </a:p>
        </p:txBody>
      </p:sp>
      <p:sp>
        <p:nvSpPr>
          <p:cNvPr id="16" name="ZoneTexte 15">
            <a:extLst>
              <a:ext uri="{FF2B5EF4-FFF2-40B4-BE49-F238E27FC236}">
                <a16:creationId xmlns:a16="http://schemas.microsoft.com/office/drawing/2014/main" id="{42B903DC-3160-2BF8-A9F9-B150BEC0DE70}"/>
              </a:ext>
            </a:extLst>
          </p:cNvPr>
          <p:cNvSpPr txBox="1"/>
          <p:nvPr/>
        </p:nvSpPr>
        <p:spPr>
          <a:xfrm>
            <a:off x="1958910" y="1354305"/>
            <a:ext cx="4572000" cy="400110"/>
          </a:xfrm>
          <a:prstGeom prst="rect">
            <a:avLst/>
          </a:prstGeom>
          <a:noFill/>
        </p:spPr>
        <p:txBody>
          <a:bodyPr wrap="square">
            <a:spAutoFit/>
          </a:bodyPr>
          <a:lstStyle/>
          <a:p>
            <a:pPr marL="0" indent="0" algn="ctr">
              <a:buNone/>
            </a:pPr>
            <a:r>
              <a:rPr lang="fr-FR" sz="2000" b="1" u="sng" dirty="0">
                <a:solidFill>
                  <a:schemeClr val="accent6">
                    <a:lumMod val="75000"/>
                  </a:schemeClr>
                </a:solidFill>
              </a:rPr>
              <a:t>GAT-F</a:t>
            </a:r>
          </a:p>
        </p:txBody>
      </p:sp>
      <p:sp>
        <p:nvSpPr>
          <p:cNvPr id="24" name="ZoneTexte 23">
            <a:extLst>
              <a:ext uri="{FF2B5EF4-FFF2-40B4-BE49-F238E27FC236}">
                <a16:creationId xmlns:a16="http://schemas.microsoft.com/office/drawing/2014/main" id="{4054D039-97AF-549A-F964-FAD5AEFE6551}"/>
              </a:ext>
            </a:extLst>
          </p:cNvPr>
          <p:cNvSpPr txBox="1"/>
          <p:nvPr/>
        </p:nvSpPr>
        <p:spPr>
          <a:xfrm>
            <a:off x="5347746" y="4119095"/>
            <a:ext cx="4572000" cy="400110"/>
          </a:xfrm>
          <a:prstGeom prst="rect">
            <a:avLst/>
          </a:prstGeom>
          <a:noFill/>
        </p:spPr>
        <p:txBody>
          <a:bodyPr wrap="square">
            <a:spAutoFit/>
          </a:bodyPr>
          <a:lstStyle/>
          <a:p>
            <a:pPr marL="0" indent="0" algn="ctr">
              <a:buNone/>
            </a:pPr>
            <a:r>
              <a:rPr lang="fr-FR" sz="2000" b="1" u="sng" dirty="0">
                <a:solidFill>
                  <a:schemeClr val="accent6">
                    <a:lumMod val="75000"/>
                  </a:schemeClr>
                </a:solidFill>
              </a:rPr>
              <a:t>GAT-Pz</a:t>
            </a:r>
          </a:p>
        </p:txBody>
      </p:sp>
      <p:sp>
        <p:nvSpPr>
          <p:cNvPr id="25" name="Rectangle 24">
            <a:extLst>
              <a:ext uri="{FF2B5EF4-FFF2-40B4-BE49-F238E27FC236}">
                <a16:creationId xmlns:a16="http://schemas.microsoft.com/office/drawing/2014/main" id="{2132B45A-D611-D2AF-5C6C-330B14C5CB22}"/>
              </a:ext>
            </a:extLst>
          </p:cNvPr>
          <p:cNvSpPr/>
          <p:nvPr/>
        </p:nvSpPr>
        <p:spPr>
          <a:xfrm>
            <a:off x="3480680" y="5234739"/>
            <a:ext cx="3530936" cy="19526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EA4BFF7C-179F-67F6-BEC3-5D00A2853C2F}"/>
              </a:ext>
            </a:extLst>
          </p:cNvPr>
          <p:cNvSpPr/>
          <p:nvPr/>
        </p:nvSpPr>
        <p:spPr>
          <a:xfrm>
            <a:off x="3480680" y="5892800"/>
            <a:ext cx="5489149" cy="555625"/>
          </a:xfrm>
          <a:prstGeom prst="rect">
            <a:avLst/>
          </a:prstGeom>
          <a:no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2C98E48-45EC-F30B-3FDD-2D21D2490325}"/>
              </a:ext>
            </a:extLst>
          </p:cNvPr>
          <p:cNvSpPr/>
          <p:nvPr/>
        </p:nvSpPr>
        <p:spPr>
          <a:xfrm>
            <a:off x="4344923" y="3302589"/>
            <a:ext cx="874777" cy="307778"/>
          </a:xfrm>
          <a:prstGeom prst="rect">
            <a:avLst/>
          </a:prstGeom>
          <a:no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3A94CACE-6B84-680B-7193-8C3CA8C19B1C}"/>
              </a:ext>
            </a:extLst>
          </p:cNvPr>
          <p:cNvSpPr/>
          <p:nvPr/>
        </p:nvSpPr>
        <p:spPr>
          <a:xfrm>
            <a:off x="201902" y="4523254"/>
            <a:ext cx="2122198" cy="894309"/>
          </a:xfrm>
          <a:prstGeom prst="rect">
            <a:avLst/>
          </a:prstGeom>
          <a:no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Eocène</a:t>
            </a:r>
            <a:br>
              <a:rPr lang="fr-FR" dirty="0">
                <a:solidFill>
                  <a:schemeClr val="tx1"/>
                </a:solidFill>
              </a:rPr>
            </a:br>
            <a:r>
              <a:rPr lang="fr-FR" sz="1400" dirty="0">
                <a:solidFill>
                  <a:schemeClr val="tx1"/>
                </a:solidFill>
              </a:rPr>
              <a:t>Pour GAT-F validé par analyse biostratigraphie</a:t>
            </a:r>
            <a:endParaRPr lang="fr-FR" dirty="0">
              <a:solidFill>
                <a:schemeClr val="tx1"/>
              </a:solidFill>
            </a:endParaRPr>
          </a:p>
        </p:txBody>
      </p:sp>
      <p:cxnSp>
        <p:nvCxnSpPr>
          <p:cNvPr id="30" name="Connecteur droit avec flèche 29">
            <a:extLst>
              <a:ext uri="{FF2B5EF4-FFF2-40B4-BE49-F238E27FC236}">
                <a16:creationId xmlns:a16="http://schemas.microsoft.com/office/drawing/2014/main" id="{49AE4A12-1748-3888-AB12-86B0A8CE4C19}"/>
              </a:ext>
            </a:extLst>
          </p:cNvPr>
          <p:cNvCxnSpPr>
            <a:cxnSpLocks/>
            <a:stCxn id="28" idx="3"/>
            <a:endCxn id="27" idx="2"/>
          </p:cNvCxnSpPr>
          <p:nvPr/>
        </p:nvCxnSpPr>
        <p:spPr>
          <a:xfrm flipV="1">
            <a:off x="2324100" y="3610367"/>
            <a:ext cx="2458212" cy="136004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onnecteur droit avec flèche 30">
            <a:extLst>
              <a:ext uri="{FF2B5EF4-FFF2-40B4-BE49-F238E27FC236}">
                <a16:creationId xmlns:a16="http://schemas.microsoft.com/office/drawing/2014/main" id="{D7CB0A07-767E-FA0C-988B-31D56A21A6A7}"/>
              </a:ext>
            </a:extLst>
          </p:cNvPr>
          <p:cNvCxnSpPr>
            <a:cxnSpLocks/>
            <a:stCxn id="28" idx="3"/>
            <a:endCxn id="26" idx="1"/>
          </p:cNvCxnSpPr>
          <p:nvPr/>
        </p:nvCxnSpPr>
        <p:spPr>
          <a:xfrm>
            <a:off x="2324100" y="4970409"/>
            <a:ext cx="1156580" cy="120020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5400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ligne, Parallèle, diagramme&#10;&#10;Description générée automatiquement">
            <a:extLst>
              <a:ext uri="{FF2B5EF4-FFF2-40B4-BE49-F238E27FC236}">
                <a16:creationId xmlns:a16="http://schemas.microsoft.com/office/drawing/2014/main" id="{680F7A5F-97A4-20B8-A73C-79A4C02E5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746925"/>
            <a:ext cx="4223657" cy="4509469"/>
          </a:xfrm>
          <a:prstGeom prst="rect">
            <a:avLst/>
          </a:prstGeom>
        </p:spPr>
      </p:pic>
      <p:pic>
        <p:nvPicPr>
          <p:cNvPr id="6" name="Image 5" descr="Une image contenant texte, diagramme, ligne, Parallèle&#10;&#10;Description générée automatiquement">
            <a:extLst>
              <a:ext uri="{FF2B5EF4-FFF2-40B4-BE49-F238E27FC236}">
                <a16:creationId xmlns:a16="http://schemas.microsoft.com/office/drawing/2014/main" id="{38ADAC08-391D-CA11-DFA0-02832A603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42" y="1831105"/>
            <a:ext cx="4223657" cy="4425289"/>
          </a:xfrm>
          <a:prstGeom prst="rect">
            <a:avLst/>
          </a:prstGeom>
        </p:spPr>
      </p:pic>
      <p:sp>
        <p:nvSpPr>
          <p:cNvPr id="7" name="ZoneTexte 6">
            <a:extLst>
              <a:ext uri="{FF2B5EF4-FFF2-40B4-BE49-F238E27FC236}">
                <a16:creationId xmlns:a16="http://schemas.microsoft.com/office/drawing/2014/main" id="{E05D29D5-E222-2179-7C4C-C72745DE0849}"/>
              </a:ext>
            </a:extLst>
          </p:cNvPr>
          <p:cNvSpPr txBox="1"/>
          <p:nvPr/>
        </p:nvSpPr>
        <p:spPr>
          <a:xfrm>
            <a:off x="348342" y="1461773"/>
            <a:ext cx="4223657" cy="400110"/>
          </a:xfrm>
          <a:prstGeom prst="rect">
            <a:avLst/>
          </a:prstGeom>
          <a:noFill/>
        </p:spPr>
        <p:txBody>
          <a:bodyPr wrap="square">
            <a:spAutoFit/>
          </a:bodyPr>
          <a:lstStyle/>
          <a:p>
            <a:pPr algn="ctr"/>
            <a:r>
              <a:rPr lang="fr-FR" sz="2000" b="1" u="sng" dirty="0">
                <a:solidFill>
                  <a:schemeClr val="accent6">
                    <a:lumMod val="75000"/>
                  </a:schemeClr>
                </a:solidFill>
              </a:rPr>
              <a:t>GAT-F</a:t>
            </a:r>
          </a:p>
        </p:txBody>
      </p:sp>
      <p:sp>
        <p:nvSpPr>
          <p:cNvPr id="8" name="ZoneTexte 7">
            <a:extLst>
              <a:ext uri="{FF2B5EF4-FFF2-40B4-BE49-F238E27FC236}">
                <a16:creationId xmlns:a16="http://schemas.microsoft.com/office/drawing/2014/main" id="{A7BEECC2-5418-13A0-2844-A03580C7D21C}"/>
              </a:ext>
            </a:extLst>
          </p:cNvPr>
          <p:cNvSpPr txBox="1"/>
          <p:nvPr/>
        </p:nvSpPr>
        <p:spPr>
          <a:xfrm>
            <a:off x="4571999" y="1461773"/>
            <a:ext cx="4336332" cy="400110"/>
          </a:xfrm>
          <a:prstGeom prst="rect">
            <a:avLst/>
          </a:prstGeom>
          <a:noFill/>
        </p:spPr>
        <p:txBody>
          <a:bodyPr wrap="square">
            <a:spAutoFit/>
          </a:bodyPr>
          <a:lstStyle/>
          <a:p>
            <a:pPr indent="0" algn="ctr">
              <a:buNone/>
            </a:pPr>
            <a:r>
              <a:rPr lang="fr-FR" sz="2000" b="1" u="sng" dirty="0">
                <a:solidFill>
                  <a:schemeClr val="accent6">
                    <a:lumMod val="75000"/>
                  </a:schemeClr>
                </a:solidFill>
              </a:rPr>
              <a:t>GAT-Pz</a:t>
            </a:r>
          </a:p>
        </p:txBody>
      </p:sp>
      <p:cxnSp>
        <p:nvCxnSpPr>
          <p:cNvPr id="10" name="Connecteur droit 9">
            <a:extLst>
              <a:ext uri="{FF2B5EF4-FFF2-40B4-BE49-F238E27FC236}">
                <a16:creationId xmlns:a16="http://schemas.microsoft.com/office/drawing/2014/main" id="{56E03D86-EA60-63C3-A992-2A75F0820D78}"/>
              </a:ext>
            </a:extLst>
          </p:cNvPr>
          <p:cNvCxnSpPr>
            <a:cxnSpLocks/>
          </p:cNvCxnSpPr>
          <p:nvPr/>
        </p:nvCxnSpPr>
        <p:spPr>
          <a:xfrm>
            <a:off x="1266825" y="2676525"/>
            <a:ext cx="228600" cy="0"/>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14" name="Accolade fermante 13">
            <a:extLst>
              <a:ext uri="{FF2B5EF4-FFF2-40B4-BE49-F238E27FC236}">
                <a16:creationId xmlns:a16="http://schemas.microsoft.com/office/drawing/2014/main" id="{A4E7698D-5B45-8FDD-AC40-FF4DB0B13FCE}"/>
              </a:ext>
            </a:extLst>
          </p:cNvPr>
          <p:cNvSpPr/>
          <p:nvPr/>
        </p:nvSpPr>
        <p:spPr>
          <a:xfrm>
            <a:off x="1714500" y="3230616"/>
            <a:ext cx="85725" cy="665109"/>
          </a:xfrm>
          <a:prstGeom prst="rightBrace">
            <a:avLst/>
          </a:prstGeom>
          <a:ln>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5" name="ZoneTexte 14">
            <a:extLst>
              <a:ext uri="{FF2B5EF4-FFF2-40B4-BE49-F238E27FC236}">
                <a16:creationId xmlns:a16="http://schemas.microsoft.com/office/drawing/2014/main" id="{99AC7554-C8E4-ED15-C1D3-A7F3764BDD73}"/>
              </a:ext>
            </a:extLst>
          </p:cNvPr>
          <p:cNvSpPr txBox="1"/>
          <p:nvPr/>
        </p:nvSpPr>
        <p:spPr>
          <a:xfrm>
            <a:off x="1901031" y="3378504"/>
            <a:ext cx="1190625" cy="369332"/>
          </a:xfrm>
          <a:prstGeom prst="rect">
            <a:avLst/>
          </a:prstGeom>
          <a:solidFill>
            <a:schemeClr val="bg1"/>
          </a:solidFill>
          <a:ln>
            <a:solidFill>
              <a:schemeClr val="accent2"/>
            </a:solidFill>
          </a:ln>
        </p:spPr>
        <p:txBody>
          <a:bodyPr wrap="square" rtlCol="0">
            <a:spAutoFit/>
          </a:bodyPr>
          <a:lstStyle/>
          <a:p>
            <a:pPr algn="ctr"/>
            <a:r>
              <a:rPr lang="fr-FR" dirty="0"/>
              <a:t>Argile</a:t>
            </a:r>
          </a:p>
        </p:txBody>
      </p:sp>
      <p:cxnSp>
        <p:nvCxnSpPr>
          <p:cNvPr id="17" name="Connecteur droit 16">
            <a:extLst>
              <a:ext uri="{FF2B5EF4-FFF2-40B4-BE49-F238E27FC236}">
                <a16:creationId xmlns:a16="http://schemas.microsoft.com/office/drawing/2014/main" id="{44B99415-94CD-6749-B12B-B419F291D08F}"/>
              </a:ext>
            </a:extLst>
          </p:cNvPr>
          <p:cNvCxnSpPr/>
          <p:nvPr/>
        </p:nvCxnSpPr>
        <p:spPr>
          <a:xfrm flipH="1">
            <a:off x="1266825" y="3895725"/>
            <a:ext cx="228600" cy="0"/>
          </a:xfrm>
          <a:prstGeom prst="line">
            <a:avLst/>
          </a:prstGeom>
          <a:ln>
            <a:solidFill>
              <a:srgbClr val="FF0000"/>
            </a:solidFill>
            <a:prstDash val="sysDot"/>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A393232E-55F4-6842-AAB2-0C1101CF30F8}"/>
              </a:ext>
            </a:extLst>
          </p:cNvPr>
          <p:cNvSpPr txBox="1"/>
          <p:nvPr/>
        </p:nvSpPr>
        <p:spPr>
          <a:xfrm>
            <a:off x="1854653" y="4001659"/>
            <a:ext cx="2823372" cy="646331"/>
          </a:xfrm>
          <a:prstGeom prst="rect">
            <a:avLst/>
          </a:prstGeom>
          <a:solidFill>
            <a:schemeClr val="bg1"/>
          </a:solidFill>
          <a:ln>
            <a:solidFill>
              <a:srgbClr val="FF0000"/>
            </a:solidFill>
          </a:ln>
        </p:spPr>
        <p:txBody>
          <a:bodyPr wrap="square" rtlCol="0">
            <a:spAutoFit/>
          </a:bodyPr>
          <a:lstStyle/>
          <a:p>
            <a:pPr algn="ctr"/>
            <a:r>
              <a:rPr lang="fr-FR" dirty="0"/>
              <a:t>Cote à ne pas dénoyer (16,5 m)</a:t>
            </a:r>
          </a:p>
        </p:txBody>
      </p:sp>
      <p:cxnSp>
        <p:nvCxnSpPr>
          <p:cNvPr id="20" name="Connecteur droit avec flèche 19">
            <a:extLst>
              <a:ext uri="{FF2B5EF4-FFF2-40B4-BE49-F238E27FC236}">
                <a16:creationId xmlns:a16="http://schemas.microsoft.com/office/drawing/2014/main" id="{928E80B4-19BD-BEDE-58CA-D340880C5A38}"/>
              </a:ext>
            </a:extLst>
          </p:cNvPr>
          <p:cNvCxnSpPr>
            <a:stCxn id="18" idx="1"/>
          </p:cNvCxnSpPr>
          <p:nvPr/>
        </p:nvCxnSpPr>
        <p:spPr>
          <a:xfrm flipH="1" flipV="1">
            <a:off x="1495425" y="3895725"/>
            <a:ext cx="359228" cy="42910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1" name="ZoneTexte 20">
            <a:extLst>
              <a:ext uri="{FF2B5EF4-FFF2-40B4-BE49-F238E27FC236}">
                <a16:creationId xmlns:a16="http://schemas.microsoft.com/office/drawing/2014/main" id="{E8976FB3-760A-BED8-1DB5-D1EB02811FA3}"/>
              </a:ext>
            </a:extLst>
          </p:cNvPr>
          <p:cNvSpPr txBox="1"/>
          <p:nvPr/>
        </p:nvSpPr>
        <p:spPr>
          <a:xfrm>
            <a:off x="2146583" y="2460933"/>
            <a:ext cx="1472917" cy="369332"/>
          </a:xfrm>
          <a:prstGeom prst="rect">
            <a:avLst/>
          </a:prstGeom>
          <a:solidFill>
            <a:schemeClr val="bg1"/>
          </a:solidFill>
          <a:ln>
            <a:solidFill>
              <a:schemeClr val="accent1"/>
            </a:solidFill>
          </a:ln>
        </p:spPr>
        <p:txBody>
          <a:bodyPr wrap="square" rtlCol="0">
            <a:spAutoFit/>
          </a:bodyPr>
          <a:lstStyle/>
          <a:p>
            <a:pPr algn="ctr"/>
            <a:r>
              <a:rPr lang="fr-FR" dirty="0"/>
              <a:t>NS (5,51 m)</a:t>
            </a:r>
          </a:p>
        </p:txBody>
      </p:sp>
      <p:cxnSp>
        <p:nvCxnSpPr>
          <p:cNvPr id="23" name="Connecteur droit avec flèche 22">
            <a:extLst>
              <a:ext uri="{FF2B5EF4-FFF2-40B4-BE49-F238E27FC236}">
                <a16:creationId xmlns:a16="http://schemas.microsoft.com/office/drawing/2014/main" id="{25BD5A1A-D8D9-3482-CD75-0542D0780394}"/>
              </a:ext>
            </a:extLst>
          </p:cNvPr>
          <p:cNvCxnSpPr>
            <a:cxnSpLocks/>
            <a:stCxn id="21" idx="1"/>
          </p:cNvCxnSpPr>
          <p:nvPr/>
        </p:nvCxnSpPr>
        <p:spPr>
          <a:xfrm flipH="1">
            <a:off x="1495425" y="2645599"/>
            <a:ext cx="651158" cy="3092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6" name="ZoneTexte 25">
            <a:extLst>
              <a:ext uri="{FF2B5EF4-FFF2-40B4-BE49-F238E27FC236}">
                <a16:creationId xmlns:a16="http://schemas.microsoft.com/office/drawing/2014/main" id="{3EB17C57-B1F6-4886-6EC7-C48603EB17E5}"/>
              </a:ext>
            </a:extLst>
          </p:cNvPr>
          <p:cNvSpPr txBox="1"/>
          <p:nvPr/>
        </p:nvSpPr>
        <p:spPr>
          <a:xfrm>
            <a:off x="4104083" y="2997723"/>
            <a:ext cx="1718469" cy="369332"/>
          </a:xfrm>
          <a:prstGeom prst="rect">
            <a:avLst/>
          </a:prstGeom>
          <a:solidFill>
            <a:schemeClr val="bg1"/>
          </a:solidFill>
          <a:ln>
            <a:solidFill>
              <a:schemeClr val="tx1"/>
            </a:solidFill>
          </a:ln>
        </p:spPr>
        <p:txBody>
          <a:bodyPr wrap="square" rtlCol="0">
            <a:spAutoFit/>
          </a:bodyPr>
          <a:lstStyle/>
          <a:p>
            <a:pPr algn="ctr"/>
            <a:r>
              <a:rPr lang="fr-FR" dirty="0">
                <a:highlight>
                  <a:srgbClr val="FFFF00"/>
                </a:highlight>
              </a:rPr>
              <a:t>Nappe captive</a:t>
            </a:r>
          </a:p>
        </p:txBody>
      </p:sp>
      <p:cxnSp>
        <p:nvCxnSpPr>
          <p:cNvPr id="28" name="Connecteur droit avec flèche 27">
            <a:extLst>
              <a:ext uri="{FF2B5EF4-FFF2-40B4-BE49-F238E27FC236}">
                <a16:creationId xmlns:a16="http://schemas.microsoft.com/office/drawing/2014/main" id="{26A6CF56-F2E9-0D17-2677-F420A362CF30}"/>
              </a:ext>
            </a:extLst>
          </p:cNvPr>
          <p:cNvCxnSpPr>
            <a:cxnSpLocks/>
            <a:stCxn id="21" idx="3"/>
            <a:endCxn id="26" idx="1"/>
          </p:cNvCxnSpPr>
          <p:nvPr/>
        </p:nvCxnSpPr>
        <p:spPr>
          <a:xfrm>
            <a:off x="3619500" y="2645599"/>
            <a:ext cx="484583" cy="53679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Connecteur droit avec flèche 28">
            <a:extLst>
              <a:ext uri="{FF2B5EF4-FFF2-40B4-BE49-F238E27FC236}">
                <a16:creationId xmlns:a16="http://schemas.microsoft.com/office/drawing/2014/main" id="{92F9948E-529D-586D-424C-BD0177C5A4A9}"/>
              </a:ext>
            </a:extLst>
          </p:cNvPr>
          <p:cNvCxnSpPr>
            <a:cxnSpLocks/>
            <a:stCxn id="15" idx="3"/>
            <a:endCxn id="26" idx="1"/>
          </p:cNvCxnSpPr>
          <p:nvPr/>
        </p:nvCxnSpPr>
        <p:spPr>
          <a:xfrm flipV="1">
            <a:off x="3091656" y="3182389"/>
            <a:ext cx="1012427" cy="38078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necteur droit avec flèche 33">
            <a:extLst>
              <a:ext uri="{FF2B5EF4-FFF2-40B4-BE49-F238E27FC236}">
                <a16:creationId xmlns:a16="http://schemas.microsoft.com/office/drawing/2014/main" id="{28B79BB5-B845-BE72-E097-06D2D39FB94A}"/>
              </a:ext>
            </a:extLst>
          </p:cNvPr>
          <p:cNvCxnSpPr>
            <a:cxnSpLocks/>
            <a:stCxn id="26" idx="2"/>
            <a:endCxn id="18" idx="0"/>
          </p:cNvCxnSpPr>
          <p:nvPr/>
        </p:nvCxnSpPr>
        <p:spPr>
          <a:xfrm flipH="1">
            <a:off x="3266339" y="3367055"/>
            <a:ext cx="1696979" cy="63460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9" name="ZoneTexte 38">
            <a:extLst>
              <a:ext uri="{FF2B5EF4-FFF2-40B4-BE49-F238E27FC236}">
                <a16:creationId xmlns:a16="http://schemas.microsoft.com/office/drawing/2014/main" id="{9B4354DF-02ED-ADE2-F5BB-32FE7B4D3877}"/>
              </a:ext>
            </a:extLst>
          </p:cNvPr>
          <p:cNvSpPr txBox="1"/>
          <p:nvPr/>
        </p:nvSpPr>
        <p:spPr>
          <a:xfrm>
            <a:off x="5268119" y="3834469"/>
            <a:ext cx="3230875" cy="707886"/>
          </a:xfrm>
          <a:prstGeom prst="rect">
            <a:avLst/>
          </a:prstGeom>
          <a:solidFill>
            <a:schemeClr val="bg1"/>
          </a:solidFill>
          <a:ln>
            <a:solidFill>
              <a:srgbClr val="FF0000"/>
            </a:solidFill>
          </a:ln>
        </p:spPr>
        <p:txBody>
          <a:bodyPr wrap="square" rtlCol="0">
            <a:spAutoFit/>
          </a:bodyPr>
          <a:lstStyle/>
          <a:p>
            <a:pPr algn="ctr"/>
            <a:r>
              <a:rPr lang="fr-FR" sz="2000" dirty="0"/>
              <a:t>Le dossier mentionne un </a:t>
            </a:r>
            <a:r>
              <a:rPr lang="fr-FR" sz="2000" u="sng" dirty="0"/>
              <a:t>équilibre de pression</a:t>
            </a:r>
          </a:p>
        </p:txBody>
      </p:sp>
      <p:sp>
        <p:nvSpPr>
          <p:cNvPr id="13" name="ZoneTexte 12">
            <a:extLst>
              <a:ext uri="{FF2B5EF4-FFF2-40B4-BE49-F238E27FC236}">
                <a16:creationId xmlns:a16="http://schemas.microsoft.com/office/drawing/2014/main" id="{87E8CDC0-F602-ABC0-4E4D-4BC7C2BF7B3D}"/>
              </a:ext>
            </a:extLst>
          </p:cNvPr>
          <p:cNvSpPr txBox="1"/>
          <p:nvPr/>
        </p:nvSpPr>
        <p:spPr>
          <a:xfrm rot="20979208">
            <a:off x="5305425" y="2923432"/>
            <a:ext cx="1190625" cy="523220"/>
          </a:xfrm>
          <a:prstGeom prst="rect">
            <a:avLst/>
          </a:prstGeom>
          <a:solidFill>
            <a:schemeClr val="bg1"/>
          </a:solidFill>
          <a:ln>
            <a:solidFill>
              <a:srgbClr val="FF0000"/>
            </a:solidFill>
          </a:ln>
        </p:spPr>
        <p:txBody>
          <a:bodyPr wrap="square" rtlCol="0">
            <a:spAutoFit/>
          </a:bodyPr>
          <a:lstStyle/>
          <a:p>
            <a:pPr algn="ctr"/>
            <a:r>
              <a:rPr lang="fr-FR" sz="2800" dirty="0"/>
              <a:t>NS ??</a:t>
            </a:r>
          </a:p>
        </p:txBody>
      </p:sp>
      <p:sp>
        <p:nvSpPr>
          <p:cNvPr id="2" name="Rectangle 2">
            <a:extLst>
              <a:ext uri="{FF2B5EF4-FFF2-40B4-BE49-F238E27FC236}">
                <a16:creationId xmlns:a16="http://schemas.microsoft.com/office/drawing/2014/main" id="{6B681286-648E-12DD-67E5-6D6B40FF04B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178824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P spid="15" grpId="0" animBg="1"/>
      <p:bldP spid="18" grpId="0" animBg="1"/>
      <p:bldP spid="21" grpId="0" animBg="1"/>
      <p:bldP spid="26" grpId="0" animBg="1"/>
      <p:bldP spid="39"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3C07409-852A-0889-B784-FF4D3A1A86D7}"/>
              </a:ext>
            </a:extLst>
          </p:cNvPr>
          <p:cNvPicPr>
            <a:picLocks noChangeAspect="1"/>
          </p:cNvPicPr>
          <p:nvPr/>
        </p:nvPicPr>
        <p:blipFill rotWithShape="1">
          <a:blip r:embed="rId2">
            <a:lum bright="-20000" contrast="20000"/>
          </a:blip>
          <a:srcRect t="50000" b="24839"/>
          <a:stretch/>
        </p:blipFill>
        <p:spPr>
          <a:xfrm>
            <a:off x="0" y="2492959"/>
            <a:ext cx="9144000" cy="2960914"/>
          </a:xfrm>
          <a:prstGeom prst="rect">
            <a:avLst/>
          </a:prstGeom>
        </p:spPr>
      </p:pic>
      <p:sp>
        <p:nvSpPr>
          <p:cNvPr id="8" name="ZoneTexte 7">
            <a:extLst>
              <a:ext uri="{FF2B5EF4-FFF2-40B4-BE49-F238E27FC236}">
                <a16:creationId xmlns:a16="http://schemas.microsoft.com/office/drawing/2014/main" id="{6C522DB1-7A17-DB05-3D02-350CE8A22B4B}"/>
              </a:ext>
            </a:extLst>
          </p:cNvPr>
          <p:cNvSpPr txBox="1"/>
          <p:nvPr/>
        </p:nvSpPr>
        <p:spPr>
          <a:xfrm>
            <a:off x="147485" y="1488736"/>
            <a:ext cx="8834284" cy="823302"/>
          </a:xfrm>
          <a:prstGeom prst="rect">
            <a:avLst/>
          </a:prstGeom>
          <a:noFill/>
        </p:spPr>
        <p:txBody>
          <a:bodyPr wrap="square">
            <a:spAutoFit/>
          </a:bodyPr>
          <a:lstStyle/>
          <a:p>
            <a:pPr>
              <a:spcBef>
                <a:spcPts val="1200"/>
              </a:spcBef>
              <a:buClr>
                <a:srgbClr val="C00000"/>
              </a:buClr>
            </a:pPr>
            <a:r>
              <a:rPr lang="fr-FR" dirty="0">
                <a:solidFill>
                  <a:srgbClr val="1341A1"/>
                </a:solidFill>
              </a:rPr>
              <a:t>Pompages d'essai du </a:t>
            </a:r>
            <a:r>
              <a:rPr lang="fr-FR" sz="1875" dirty="0">
                <a:solidFill>
                  <a:srgbClr val="1341A1"/>
                </a:solidFill>
              </a:rPr>
              <a:t>5 janvier 2023 : </a:t>
            </a:r>
          </a:p>
          <a:p>
            <a:pPr algn="r">
              <a:spcBef>
                <a:spcPts val="1200"/>
              </a:spcBef>
              <a:buClr>
                <a:srgbClr val="C00000"/>
              </a:buClr>
            </a:pPr>
            <a:r>
              <a:rPr lang="fr-FR" sz="1875" dirty="0">
                <a:solidFill>
                  <a:srgbClr val="1341A1"/>
                </a:solidFill>
              </a:rPr>
              <a:t>3 paliers de 40 min (entre 9 et 35 m</a:t>
            </a:r>
            <a:r>
              <a:rPr lang="fr-FR" sz="1875" baseline="30000" dirty="0">
                <a:solidFill>
                  <a:srgbClr val="1341A1"/>
                </a:solidFill>
              </a:rPr>
              <a:t>3</a:t>
            </a:r>
            <a:r>
              <a:rPr lang="fr-FR" sz="1875" dirty="0">
                <a:solidFill>
                  <a:srgbClr val="1341A1"/>
                </a:solidFill>
              </a:rPr>
              <a:t>/h) suivis de 2h30 de longue durée</a:t>
            </a:r>
          </a:p>
        </p:txBody>
      </p:sp>
      <p:sp>
        <p:nvSpPr>
          <p:cNvPr id="9" name="ZoneTexte 8">
            <a:extLst>
              <a:ext uri="{FF2B5EF4-FFF2-40B4-BE49-F238E27FC236}">
                <a16:creationId xmlns:a16="http://schemas.microsoft.com/office/drawing/2014/main" id="{AE32E802-BD61-40A3-71BF-28D302791604}"/>
              </a:ext>
            </a:extLst>
          </p:cNvPr>
          <p:cNvSpPr txBox="1"/>
          <p:nvPr/>
        </p:nvSpPr>
        <p:spPr>
          <a:xfrm>
            <a:off x="950685" y="5974391"/>
            <a:ext cx="7583716" cy="369332"/>
          </a:xfrm>
          <a:prstGeom prst="rect">
            <a:avLst/>
          </a:prstGeom>
          <a:noFill/>
        </p:spPr>
        <p:txBody>
          <a:bodyPr wrap="square" rtlCol="0">
            <a:spAutoFit/>
          </a:bodyPr>
          <a:lstStyle/>
          <a:p>
            <a:r>
              <a:rPr lang="fr-FR" b="1" dirty="0">
                <a:solidFill>
                  <a:schemeClr val="accent6">
                    <a:lumMod val="75000"/>
                  </a:schemeClr>
                </a:solidFill>
                <a:sym typeface="Wingdings" panose="05000000000000000000" pitchFamily="2" charset="2"/>
              </a:rPr>
              <a:t></a:t>
            </a:r>
            <a:r>
              <a:rPr lang="fr-FR" b="1" dirty="0">
                <a:solidFill>
                  <a:schemeClr val="accent6">
                    <a:lumMod val="75000"/>
                  </a:schemeClr>
                </a:solidFill>
              </a:rPr>
              <a:t> influence majoritaire de la marée qui masque l’interprétation</a:t>
            </a:r>
          </a:p>
        </p:txBody>
      </p:sp>
      <p:sp>
        <p:nvSpPr>
          <p:cNvPr id="10" name="ZoneTexte 9">
            <a:extLst>
              <a:ext uri="{FF2B5EF4-FFF2-40B4-BE49-F238E27FC236}">
                <a16:creationId xmlns:a16="http://schemas.microsoft.com/office/drawing/2014/main" id="{E279BE04-AF01-6295-3D17-D88772BD2028}"/>
              </a:ext>
            </a:extLst>
          </p:cNvPr>
          <p:cNvSpPr txBox="1"/>
          <p:nvPr/>
        </p:nvSpPr>
        <p:spPr>
          <a:xfrm>
            <a:off x="5573487" y="5192263"/>
            <a:ext cx="2743198" cy="523220"/>
          </a:xfrm>
          <a:prstGeom prst="rect">
            <a:avLst/>
          </a:prstGeom>
          <a:solidFill>
            <a:schemeClr val="bg1"/>
          </a:solidFill>
          <a:ln>
            <a:solidFill>
              <a:schemeClr val="tx1"/>
            </a:solidFill>
          </a:ln>
        </p:spPr>
        <p:txBody>
          <a:bodyPr wrap="square" rtlCol="0">
            <a:spAutoFit/>
          </a:bodyPr>
          <a:lstStyle/>
          <a:p>
            <a:r>
              <a:rPr lang="fr-FR" sz="1400" dirty="0">
                <a:solidFill>
                  <a:srgbClr val="0D709F"/>
                </a:solidFill>
              </a:rPr>
              <a:t>En bleu le niveau sur GAT-F</a:t>
            </a:r>
            <a:br>
              <a:rPr lang="fr-FR" sz="1400" dirty="0">
                <a:solidFill>
                  <a:srgbClr val="0D709F"/>
                </a:solidFill>
              </a:rPr>
            </a:br>
            <a:r>
              <a:rPr lang="fr-FR" sz="1400" dirty="0">
                <a:solidFill>
                  <a:srgbClr val="0D709F"/>
                </a:solidFill>
              </a:rPr>
              <a:t>En orange le niveau sur GAT-Pz</a:t>
            </a:r>
          </a:p>
        </p:txBody>
      </p:sp>
      <p:sp>
        <p:nvSpPr>
          <p:cNvPr id="2" name="Rectangle 2">
            <a:extLst>
              <a:ext uri="{FF2B5EF4-FFF2-40B4-BE49-F238E27FC236}">
                <a16:creationId xmlns:a16="http://schemas.microsoft.com/office/drawing/2014/main" id="{C382EAF8-C113-848D-FDC4-AE6B3ADE0D76}"/>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3783701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6C522DB1-7A17-DB05-3D02-350CE8A22B4B}"/>
              </a:ext>
            </a:extLst>
          </p:cNvPr>
          <p:cNvSpPr txBox="1"/>
          <p:nvPr/>
        </p:nvSpPr>
        <p:spPr>
          <a:xfrm>
            <a:off x="147485" y="1488736"/>
            <a:ext cx="8945716" cy="380873"/>
          </a:xfrm>
          <a:prstGeom prst="rect">
            <a:avLst/>
          </a:prstGeom>
          <a:noFill/>
        </p:spPr>
        <p:txBody>
          <a:bodyPr wrap="square">
            <a:spAutoFit/>
          </a:bodyPr>
          <a:lstStyle/>
          <a:p>
            <a:pPr>
              <a:spcBef>
                <a:spcPts val="1200"/>
              </a:spcBef>
              <a:buClr>
                <a:srgbClr val="C00000"/>
              </a:buClr>
            </a:pPr>
            <a:r>
              <a:rPr lang="fr-FR" dirty="0">
                <a:solidFill>
                  <a:srgbClr val="1341A1"/>
                </a:solidFill>
              </a:rPr>
              <a:t>Pompages d'essai d'a</a:t>
            </a:r>
            <a:r>
              <a:rPr lang="fr-FR" sz="1875" dirty="0">
                <a:solidFill>
                  <a:srgbClr val="1341A1"/>
                </a:solidFill>
              </a:rPr>
              <a:t>vril 2023 : paliers entre 40 et 80 m</a:t>
            </a:r>
            <a:r>
              <a:rPr lang="fr-FR" sz="1875" baseline="30000" dirty="0">
                <a:solidFill>
                  <a:srgbClr val="1341A1"/>
                </a:solidFill>
              </a:rPr>
              <a:t>3</a:t>
            </a:r>
            <a:r>
              <a:rPr lang="fr-FR" sz="1875" dirty="0">
                <a:solidFill>
                  <a:srgbClr val="1341A1"/>
                </a:solidFill>
              </a:rPr>
              <a:t>/h + 96h de longue durée</a:t>
            </a:r>
          </a:p>
        </p:txBody>
      </p:sp>
      <p:pic>
        <p:nvPicPr>
          <p:cNvPr id="6" name="Image 5">
            <a:extLst>
              <a:ext uri="{FF2B5EF4-FFF2-40B4-BE49-F238E27FC236}">
                <a16:creationId xmlns:a16="http://schemas.microsoft.com/office/drawing/2014/main" id="{B464F71B-BE18-B2B6-6700-2D09179D0189}"/>
              </a:ext>
            </a:extLst>
          </p:cNvPr>
          <p:cNvPicPr>
            <a:picLocks noChangeAspect="1"/>
          </p:cNvPicPr>
          <p:nvPr/>
        </p:nvPicPr>
        <p:blipFill>
          <a:blip r:embed="rId2">
            <a:lum bright="-20000" contrast="20000"/>
          </a:blip>
          <a:stretch>
            <a:fillRect/>
          </a:stretch>
        </p:blipFill>
        <p:spPr>
          <a:xfrm>
            <a:off x="1313543" y="2300497"/>
            <a:ext cx="6516914" cy="4234983"/>
          </a:xfrm>
          <a:prstGeom prst="rect">
            <a:avLst/>
          </a:prstGeom>
        </p:spPr>
      </p:pic>
      <p:sp>
        <p:nvSpPr>
          <p:cNvPr id="7" name="ZoneTexte 6">
            <a:extLst>
              <a:ext uri="{FF2B5EF4-FFF2-40B4-BE49-F238E27FC236}">
                <a16:creationId xmlns:a16="http://schemas.microsoft.com/office/drawing/2014/main" id="{1E422CF1-CC60-5639-C7E8-02299D0D1368}"/>
              </a:ext>
            </a:extLst>
          </p:cNvPr>
          <p:cNvSpPr txBox="1"/>
          <p:nvPr/>
        </p:nvSpPr>
        <p:spPr>
          <a:xfrm>
            <a:off x="4572000" y="1239264"/>
            <a:ext cx="4424516" cy="923330"/>
          </a:xfrm>
          <a:prstGeom prst="rect">
            <a:avLst/>
          </a:prstGeom>
          <a:solidFill>
            <a:schemeClr val="bg1"/>
          </a:solidFill>
          <a:ln>
            <a:solidFill>
              <a:schemeClr val="tx1"/>
            </a:solidFill>
          </a:ln>
        </p:spPr>
        <p:txBody>
          <a:bodyPr wrap="square" rtlCol="0">
            <a:spAutoFit/>
          </a:bodyPr>
          <a:lstStyle/>
          <a:p>
            <a:pPr marL="285750" indent="-285750">
              <a:buFont typeface="Wingdings" panose="05000000000000000000" pitchFamily="2" charset="2"/>
              <a:buChar char="Ø"/>
            </a:pPr>
            <a:r>
              <a:rPr lang="fr-FR" dirty="0">
                <a:solidFill>
                  <a:srgbClr val="0564A5"/>
                </a:solidFill>
              </a:rPr>
              <a:t>période du pompage </a:t>
            </a:r>
            <a:r>
              <a:rPr lang="fr-FR" b="1" dirty="0">
                <a:solidFill>
                  <a:srgbClr val="0564A5"/>
                </a:solidFill>
              </a:rPr>
              <a:t>inconnue</a:t>
            </a:r>
          </a:p>
          <a:p>
            <a:pPr marL="285750" indent="-285750">
              <a:buFont typeface="Wingdings" panose="05000000000000000000" pitchFamily="2" charset="2"/>
              <a:buChar char="Ø"/>
            </a:pPr>
            <a:r>
              <a:rPr lang="fr-FR" dirty="0">
                <a:solidFill>
                  <a:srgbClr val="0564A5"/>
                </a:solidFill>
              </a:rPr>
              <a:t>influence </a:t>
            </a:r>
            <a:r>
              <a:rPr lang="fr-FR" b="1" dirty="0">
                <a:solidFill>
                  <a:srgbClr val="0564A5"/>
                </a:solidFill>
              </a:rPr>
              <a:t>prédominante </a:t>
            </a:r>
            <a:r>
              <a:rPr lang="fr-FR" dirty="0">
                <a:solidFill>
                  <a:srgbClr val="0564A5"/>
                </a:solidFill>
              </a:rPr>
              <a:t>de la marée</a:t>
            </a:r>
            <a:endParaRPr lang="fr-FR" b="1" dirty="0">
              <a:solidFill>
                <a:srgbClr val="0564A5"/>
              </a:solidFill>
            </a:endParaRPr>
          </a:p>
          <a:p>
            <a:pPr marL="285750" indent="-285750">
              <a:buFont typeface="Wingdings" panose="05000000000000000000" pitchFamily="2" charset="2"/>
              <a:buChar char="Ø"/>
            </a:pPr>
            <a:r>
              <a:rPr lang="fr-FR" dirty="0">
                <a:solidFill>
                  <a:srgbClr val="0564A5"/>
                </a:solidFill>
              </a:rPr>
              <a:t>des </a:t>
            </a:r>
            <a:r>
              <a:rPr lang="fr-FR" b="1" dirty="0">
                <a:solidFill>
                  <a:srgbClr val="0564A5"/>
                </a:solidFill>
              </a:rPr>
              <a:t>artéfacts</a:t>
            </a:r>
            <a:r>
              <a:rPr lang="fr-FR" dirty="0">
                <a:solidFill>
                  <a:srgbClr val="0564A5"/>
                </a:solidFill>
              </a:rPr>
              <a:t> qui posent questions</a:t>
            </a:r>
          </a:p>
        </p:txBody>
      </p:sp>
      <p:cxnSp>
        <p:nvCxnSpPr>
          <p:cNvPr id="10" name="Connecteur droit avec flèche 9">
            <a:extLst>
              <a:ext uri="{FF2B5EF4-FFF2-40B4-BE49-F238E27FC236}">
                <a16:creationId xmlns:a16="http://schemas.microsoft.com/office/drawing/2014/main" id="{730F4AD4-1C95-7E01-2492-3B1AC89D038D}"/>
              </a:ext>
            </a:extLst>
          </p:cNvPr>
          <p:cNvCxnSpPr>
            <a:cxnSpLocks/>
            <a:stCxn id="7" idx="2"/>
          </p:cNvCxnSpPr>
          <p:nvPr/>
        </p:nvCxnSpPr>
        <p:spPr>
          <a:xfrm flipH="1">
            <a:off x="6008914" y="2162594"/>
            <a:ext cx="775344" cy="1843349"/>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981310C4-0B1B-4ACF-00A8-D45DE6BD3B66}"/>
              </a:ext>
            </a:extLst>
          </p:cNvPr>
          <p:cNvCxnSpPr>
            <a:cxnSpLocks/>
            <a:stCxn id="7" idx="2"/>
          </p:cNvCxnSpPr>
          <p:nvPr/>
        </p:nvCxnSpPr>
        <p:spPr>
          <a:xfrm flipH="1">
            <a:off x="2445658" y="2162594"/>
            <a:ext cx="4338600" cy="2532813"/>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B9BA74DE-564E-F77B-8567-C17DAABE7414}"/>
              </a:ext>
            </a:extLst>
          </p:cNvPr>
          <p:cNvCxnSpPr>
            <a:cxnSpLocks/>
            <a:stCxn id="7" idx="2"/>
          </p:cNvCxnSpPr>
          <p:nvPr/>
        </p:nvCxnSpPr>
        <p:spPr>
          <a:xfrm flipH="1">
            <a:off x="2445658" y="2162594"/>
            <a:ext cx="4338600" cy="387375"/>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559B5A87-0FD8-61A7-C2BB-54E1A770B6C2}"/>
              </a:ext>
            </a:extLst>
          </p:cNvPr>
          <p:cNvSpPr txBox="1"/>
          <p:nvPr/>
        </p:nvSpPr>
        <p:spPr>
          <a:xfrm>
            <a:off x="6277429" y="5618736"/>
            <a:ext cx="2815771" cy="523220"/>
          </a:xfrm>
          <a:prstGeom prst="rect">
            <a:avLst/>
          </a:prstGeom>
          <a:solidFill>
            <a:schemeClr val="bg1"/>
          </a:solidFill>
          <a:ln>
            <a:solidFill>
              <a:schemeClr val="tx1"/>
            </a:solidFill>
          </a:ln>
        </p:spPr>
        <p:txBody>
          <a:bodyPr wrap="square" rtlCol="0">
            <a:spAutoFit/>
          </a:bodyPr>
          <a:lstStyle/>
          <a:p>
            <a:r>
              <a:rPr lang="fr-FR" sz="1400" dirty="0">
                <a:solidFill>
                  <a:srgbClr val="0564A5"/>
                </a:solidFill>
              </a:rPr>
              <a:t>En bleu le niveau sur GAT-Pz</a:t>
            </a:r>
            <a:br>
              <a:rPr lang="fr-FR" sz="1400" dirty="0">
                <a:solidFill>
                  <a:srgbClr val="0564A5"/>
                </a:solidFill>
              </a:rPr>
            </a:br>
            <a:r>
              <a:rPr lang="fr-FR" sz="1400" dirty="0">
                <a:solidFill>
                  <a:srgbClr val="0564A5"/>
                </a:solidFill>
              </a:rPr>
              <a:t>En orange le niveau de la marée</a:t>
            </a:r>
          </a:p>
        </p:txBody>
      </p:sp>
      <p:sp>
        <p:nvSpPr>
          <p:cNvPr id="2" name="Rectangle 2">
            <a:extLst>
              <a:ext uri="{FF2B5EF4-FFF2-40B4-BE49-F238E27FC236}">
                <a16:creationId xmlns:a16="http://schemas.microsoft.com/office/drawing/2014/main" id="{1D223F4E-5136-D99A-38C1-8A81385F1229}"/>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336761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6C522DB1-7A17-DB05-3D02-350CE8A22B4B}"/>
              </a:ext>
            </a:extLst>
          </p:cNvPr>
          <p:cNvSpPr txBox="1"/>
          <p:nvPr/>
        </p:nvSpPr>
        <p:spPr>
          <a:xfrm>
            <a:off x="147484" y="1488736"/>
            <a:ext cx="8865887" cy="823302"/>
          </a:xfrm>
          <a:prstGeom prst="rect">
            <a:avLst/>
          </a:prstGeom>
          <a:noFill/>
        </p:spPr>
        <p:txBody>
          <a:bodyPr wrap="square">
            <a:spAutoFit/>
          </a:bodyPr>
          <a:lstStyle/>
          <a:p>
            <a:pPr>
              <a:spcBef>
                <a:spcPts val="1200"/>
              </a:spcBef>
              <a:buClr>
                <a:srgbClr val="C00000"/>
              </a:buClr>
            </a:pPr>
            <a:r>
              <a:rPr lang="fr-FR" dirty="0">
                <a:solidFill>
                  <a:srgbClr val="1341A1"/>
                </a:solidFill>
              </a:rPr>
              <a:t>Pompages d'essai de s</a:t>
            </a:r>
            <a:r>
              <a:rPr lang="fr-FR" sz="1875" dirty="0">
                <a:solidFill>
                  <a:srgbClr val="1341A1"/>
                </a:solidFill>
              </a:rPr>
              <a:t>eptembre 2023 suite à l'approfondissement GAT-Pz :</a:t>
            </a:r>
          </a:p>
          <a:p>
            <a:pPr algn="r">
              <a:spcBef>
                <a:spcPts val="1200"/>
              </a:spcBef>
              <a:buClr>
                <a:srgbClr val="C00000"/>
              </a:buClr>
            </a:pPr>
            <a:r>
              <a:rPr lang="fr-FR" sz="1875" dirty="0">
                <a:solidFill>
                  <a:srgbClr val="1341A1"/>
                </a:solidFill>
              </a:rPr>
              <a:t> pompage par palier (80 à 120 m</a:t>
            </a:r>
            <a:r>
              <a:rPr lang="fr-FR" sz="1875" baseline="30000" dirty="0">
                <a:solidFill>
                  <a:srgbClr val="1341A1"/>
                </a:solidFill>
              </a:rPr>
              <a:t>3</a:t>
            </a:r>
            <a:r>
              <a:rPr lang="fr-FR" sz="1875" dirty="0">
                <a:solidFill>
                  <a:srgbClr val="1341A1"/>
                </a:solidFill>
              </a:rPr>
              <a:t>/h) + 72h de longue durée</a:t>
            </a:r>
          </a:p>
        </p:txBody>
      </p:sp>
      <p:pic>
        <p:nvPicPr>
          <p:cNvPr id="3" name="Image 2">
            <a:extLst>
              <a:ext uri="{FF2B5EF4-FFF2-40B4-BE49-F238E27FC236}">
                <a16:creationId xmlns:a16="http://schemas.microsoft.com/office/drawing/2014/main" id="{41EA80A0-86DA-D929-A19C-4D8EE95D0BC8}"/>
              </a:ext>
            </a:extLst>
          </p:cNvPr>
          <p:cNvPicPr>
            <a:picLocks noChangeAspect="1"/>
          </p:cNvPicPr>
          <p:nvPr/>
        </p:nvPicPr>
        <p:blipFill>
          <a:blip r:embed="rId2">
            <a:lum bright="-20000" contrast="20000"/>
          </a:blip>
          <a:stretch>
            <a:fillRect/>
          </a:stretch>
        </p:blipFill>
        <p:spPr>
          <a:xfrm>
            <a:off x="1596571" y="2589037"/>
            <a:ext cx="6328229" cy="4112367"/>
          </a:xfrm>
          <a:prstGeom prst="rect">
            <a:avLst/>
          </a:prstGeom>
        </p:spPr>
      </p:pic>
      <p:sp>
        <p:nvSpPr>
          <p:cNvPr id="5" name="ZoneTexte 4">
            <a:extLst>
              <a:ext uri="{FF2B5EF4-FFF2-40B4-BE49-F238E27FC236}">
                <a16:creationId xmlns:a16="http://schemas.microsoft.com/office/drawing/2014/main" id="{008038AB-E8C7-1CFB-3086-70EBA7014D76}"/>
              </a:ext>
            </a:extLst>
          </p:cNvPr>
          <p:cNvSpPr txBox="1"/>
          <p:nvPr/>
        </p:nvSpPr>
        <p:spPr>
          <a:xfrm>
            <a:off x="147484" y="6178184"/>
            <a:ext cx="2815771" cy="523220"/>
          </a:xfrm>
          <a:prstGeom prst="rect">
            <a:avLst/>
          </a:prstGeom>
          <a:solidFill>
            <a:schemeClr val="bg1"/>
          </a:solidFill>
          <a:ln>
            <a:solidFill>
              <a:schemeClr val="tx1"/>
            </a:solidFill>
          </a:ln>
        </p:spPr>
        <p:txBody>
          <a:bodyPr wrap="square" rtlCol="0">
            <a:spAutoFit/>
          </a:bodyPr>
          <a:lstStyle/>
          <a:p>
            <a:r>
              <a:rPr lang="fr-FR" sz="1400" dirty="0">
                <a:solidFill>
                  <a:srgbClr val="1341A1"/>
                </a:solidFill>
              </a:rPr>
              <a:t>En bleu le niveau sur GAT-Pz</a:t>
            </a:r>
            <a:br>
              <a:rPr lang="fr-FR" sz="1400" dirty="0">
                <a:solidFill>
                  <a:srgbClr val="1341A1"/>
                </a:solidFill>
              </a:rPr>
            </a:br>
            <a:r>
              <a:rPr lang="fr-FR" sz="1400" dirty="0">
                <a:solidFill>
                  <a:srgbClr val="1341A1"/>
                </a:solidFill>
              </a:rPr>
              <a:t>En orange le niveau de la marée</a:t>
            </a:r>
          </a:p>
        </p:txBody>
      </p:sp>
      <p:sp>
        <p:nvSpPr>
          <p:cNvPr id="6" name="ZoneTexte 5">
            <a:extLst>
              <a:ext uri="{FF2B5EF4-FFF2-40B4-BE49-F238E27FC236}">
                <a16:creationId xmlns:a16="http://schemas.microsoft.com/office/drawing/2014/main" id="{3C158BA0-A7AB-B985-7CBB-980E04535B2F}"/>
              </a:ext>
            </a:extLst>
          </p:cNvPr>
          <p:cNvSpPr txBox="1"/>
          <p:nvPr/>
        </p:nvSpPr>
        <p:spPr>
          <a:xfrm>
            <a:off x="4588855" y="2505670"/>
            <a:ext cx="4424516" cy="1200329"/>
          </a:xfrm>
          <a:prstGeom prst="rect">
            <a:avLst/>
          </a:prstGeom>
          <a:solidFill>
            <a:schemeClr val="bg1"/>
          </a:solidFill>
          <a:ln>
            <a:solidFill>
              <a:schemeClr val="tx1"/>
            </a:solidFill>
          </a:ln>
        </p:spPr>
        <p:txBody>
          <a:bodyPr wrap="square" rtlCol="0">
            <a:spAutoFit/>
          </a:bodyPr>
          <a:lstStyle/>
          <a:p>
            <a:pPr marL="285750" indent="-285750">
              <a:buFont typeface="Wingdings" panose="05000000000000000000" pitchFamily="2" charset="2"/>
              <a:buChar char="Ø"/>
            </a:pPr>
            <a:r>
              <a:rPr lang="fr-FR" dirty="0">
                <a:solidFill>
                  <a:srgbClr val="1341A1"/>
                </a:solidFill>
              </a:rPr>
              <a:t>période du pompage </a:t>
            </a:r>
            <a:r>
              <a:rPr lang="fr-FR" b="1" dirty="0">
                <a:solidFill>
                  <a:srgbClr val="1341A1"/>
                </a:solidFill>
              </a:rPr>
              <a:t>inconnue</a:t>
            </a:r>
          </a:p>
          <a:p>
            <a:pPr marL="285750" indent="-285750">
              <a:buFont typeface="Wingdings" panose="05000000000000000000" pitchFamily="2" charset="2"/>
              <a:buChar char="Ø"/>
            </a:pPr>
            <a:r>
              <a:rPr lang="fr-FR" dirty="0">
                <a:solidFill>
                  <a:srgbClr val="1341A1"/>
                </a:solidFill>
              </a:rPr>
              <a:t>influence </a:t>
            </a:r>
            <a:r>
              <a:rPr lang="fr-FR" b="1" dirty="0">
                <a:solidFill>
                  <a:srgbClr val="1341A1"/>
                </a:solidFill>
              </a:rPr>
              <a:t>prédominante </a:t>
            </a:r>
            <a:r>
              <a:rPr lang="fr-FR" dirty="0">
                <a:solidFill>
                  <a:srgbClr val="1341A1"/>
                </a:solidFill>
              </a:rPr>
              <a:t>de la marée</a:t>
            </a:r>
            <a:endParaRPr lang="fr-FR" b="1" dirty="0">
              <a:solidFill>
                <a:srgbClr val="1341A1"/>
              </a:solidFill>
            </a:endParaRPr>
          </a:p>
          <a:p>
            <a:pPr marL="285750" indent="-285750">
              <a:buFont typeface="Wingdings" panose="05000000000000000000" pitchFamily="2" charset="2"/>
              <a:buChar char="Ø"/>
            </a:pPr>
            <a:r>
              <a:rPr lang="fr-FR" dirty="0">
                <a:solidFill>
                  <a:srgbClr val="1341A1"/>
                </a:solidFill>
              </a:rPr>
              <a:t>décalage de phase par rapport au précédent</a:t>
            </a:r>
          </a:p>
        </p:txBody>
      </p:sp>
      <p:sp>
        <p:nvSpPr>
          <p:cNvPr id="2" name="Rectangle 2">
            <a:extLst>
              <a:ext uri="{FF2B5EF4-FFF2-40B4-BE49-F238E27FC236}">
                <a16:creationId xmlns:a16="http://schemas.microsoft.com/office/drawing/2014/main" id="{8E19B4A9-CE1D-A3CC-CFBE-BFA3276410C1}"/>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251916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7302048-3AB3-E484-5507-9538D2296C94}"/>
              </a:ext>
            </a:extLst>
          </p:cNvPr>
          <p:cNvSpPr>
            <a:spLocks noGrp="1"/>
          </p:cNvSpPr>
          <p:nvPr>
            <p:ph idx="1"/>
          </p:nvPr>
        </p:nvSpPr>
        <p:spPr>
          <a:xfrm>
            <a:off x="282921" y="1391783"/>
            <a:ext cx="8578158" cy="3904751"/>
          </a:xfrm>
        </p:spPr>
        <p:txBody>
          <a:bodyPr>
            <a:noAutofit/>
          </a:bodyPr>
          <a:lstStyle/>
          <a:p>
            <a:pPr marL="0" indent="0">
              <a:buNone/>
            </a:pPr>
            <a:r>
              <a:rPr lang="fr-FR" dirty="0"/>
              <a:t>Synthèse des éléments hydrogéologiques :</a:t>
            </a:r>
          </a:p>
          <a:p>
            <a:pPr>
              <a:spcBef>
                <a:spcPts val="600"/>
              </a:spcBef>
              <a:buClr>
                <a:schemeClr val="accent6">
                  <a:lumMod val="75000"/>
                </a:schemeClr>
              </a:buClr>
            </a:pPr>
            <a:r>
              <a:rPr lang="fr-FR" b="1" dirty="0"/>
              <a:t>pas d’éponte franchement imperméable </a:t>
            </a:r>
            <a:r>
              <a:rPr lang="fr-FR" dirty="0"/>
              <a:t>entre les formations</a:t>
            </a:r>
          </a:p>
          <a:p>
            <a:pPr>
              <a:spcBef>
                <a:spcPts val="600"/>
              </a:spcBef>
              <a:buClr>
                <a:schemeClr val="accent6">
                  <a:lumMod val="75000"/>
                </a:schemeClr>
              </a:buClr>
            </a:pPr>
            <a:r>
              <a:rPr lang="fr-FR" dirty="0"/>
              <a:t>reconnaissance incomplète des formations éocènes (foration arrêtée car matériaux trop durs)</a:t>
            </a:r>
          </a:p>
          <a:p>
            <a:pPr>
              <a:spcBef>
                <a:spcPts val="600"/>
              </a:spcBef>
              <a:buClr>
                <a:schemeClr val="accent6">
                  <a:lumMod val="75000"/>
                </a:schemeClr>
              </a:buClr>
            </a:pPr>
            <a:r>
              <a:rPr lang="fr-FR" b="1" dirty="0"/>
              <a:t>équilibre des pressions </a:t>
            </a:r>
            <a:r>
              <a:rPr lang="fr-FR" dirty="0"/>
              <a:t>entre les réservoirs</a:t>
            </a:r>
          </a:p>
          <a:p>
            <a:pPr>
              <a:spcBef>
                <a:spcPts val="600"/>
              </a:spcBef>
              <a:buClr>
                <a:schemeClr val="accent6">
                  <a:lumMod val="75000"/>
                </a:schemeClr>
              </a:buClr>
            </a:pPr>
            <a:r>
              <a:rPr lang="fr-FR" dirty="0"/>
              <a:t>nappe du Plio-Quaternaire ciblée </a:t>
            </a:r>
            <a:r>
              <a:rPr lang="fr-FR" b="1" dirty="0"/>
              <a:t>captive</a:t>
            </a:r>
          </a:p>
          <a:p>
            <a:pPr>
              <a:spcBef>
                <a:spcPts val="600"/>
              </a:spcBef>
              <a:buClr>
                <a:schemeClr val="accent6">
                  <a:lumMod val="75000"/>
                </a:schemeClr>
              </a:buClr>
            </a:pPr>
            <a:r>
              <a:rPr lang="fr-FR" b="1" dirty="0"/>
              <a:t>pas d’influence décelable à l’œil nu </a:t>
            </a:r>
            <a:r>
              <a:rPr lang="fr-FR" dirty="0"/>
              <a:t>sur les essais de pompage</a:t>
            </a:r>
          </a:p>
          <a:p>
            <a:pPr>
              <a:spcBef>
                <a:spcPts val="600"/>
              </a:spcBef>
              <a:buClr>
                <a:schemeClr val="accent6">
                  <a:lumMod val="75000"/>
                </a:schemeClr>
              </a:buClr>
            </a:pPr>
            <a:r>
              <a:rPr lang="fr-FR" b="1" dirty="0"/>
              <a:t>manque de précision </a:t>
            </a:r>
            <a:r>
              <a:rPr lang="fr-FR" dirty="0"/>
              <a:t>pour analyse (date/heure des tests, NS sur Gat-Pz)</a:t>
            </a:r>
          </a:p>
          <a:p>
            <a:pPr>
              <a:spcBef>
                <a:spcPts val="600"/>
              </a:spcBef>
              <a:buClr>
                <a:schemeClr val="accent6">
                  <a:lumMod val="75000"/>
                </a:schemeClr>
              </a:buClr>
            </a:pPr>
            <a:r>
              <a:rPr lang="fr-FR" dirty="0"/>
              <a:t>déconvolution de l’effet de la marée nécessaire pour étudier l’incidence</a:t>
            </a:r>
          </a:p>
          <a:p>
            <a:pPr>
              <a:spcBef>
                <a:spcPts val="600"/>
              </a:spcBef>
              <a:buClr>
                <a:schemeClr val="accent6">
                  <a:lumMod val="75000"/>
                </a:schemeClr>
              </a:buClr>
            </a:pPr>
            <a:r>
              <a:rPr lang="fr-FR" b="1" dirty="0"/>
              <a:t>absence</a:t>
            </a:r>
            <a:r>
              <a:rPr lang="fr-FR" dirty="0"/>
              <a:t> des données de l’approfondissement de GAT-Pz (informations sur le réservoir éocène restent donc partielles)</a:t>
            </a:r>
            <a:endParaRPr lang="fr-FR" b="1" dirty="0"/>
          </a:p>
          <a:p>
            <a:pPr>
              <a:spcBef>
                <a:spcPts val="600"/>
              </a:spcBef>
              <a:buClr>
                <a:schemeClr val="accent6">
                  <a:lumMod val="75000"/>
                </a:schemeClr>
              </a:buClr>
            </a:pPr>
            <a:r>
              <a:rPr lang="fr-FR" b="1" u="sng" dirty="0"/>
              <a:t>dénoyage du réservoir</a:t>
            </a:r>
            <a:r>
              <a:rPr lang="fr-FR" dirty="0"/>
              <a:t> à l'exploitation : toit du réservoir à 16,5 m de profondeur et niveau dynamique près de 19,80 m pour une débit de 90 m</a:t>
            </a:r>
            <a:r>
              <a:rPr lang="fr-FR" baseline="30000" dirty="0"/>
              <a:t>3</a:t>
            </a:r>
            <a:r>
              <a:rPr lang="fr-FR" dirty="0"/>
              <a:t>/h et une productivité du forage GAT-F annoncée à 6,3 m</a:t>
            </a:r>
            <a:r>
              <a:rPr lang="fr-FR" baseline="30000" dirty="0"/>
              <a:t>3</a:t>
            </a:r>
            <a:r>
              <a:rPr lang="fr-FR" dirty="0"/>
              <a:t>/h/m</a:t>
            </a:r>
          </a:p>
        </p:txBody>
      </p:sp>
      <p:sp>
        <p:nvSpPr>
          <p:cNvPr id="3" name="Rectangle 2">
            <a:extLst>
              <a:ext uri="{FF2B5EF4-FFF2-40B4-BE49-F238E27FC236}">
                <a16:creationId xmlns:a16="http://schemas.microsoft.com/office/drawing/2014/main" id="{8A5FB0CC-140F-5B9E-A220-4FC23F46CA14}"/>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1102387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Autofit/>
          </a:bodyPr>
          <a:lstStyle/>
          <a:p>
            <a:pPr marL="0" indent="0">
              <a:buNone/>
            </a:pPr>
            <a:r>
              <a:rPr lang="fr-FR" sz="2000" u="sng" dirty="0"/>
              <a:t>Demandes /réserves émises de la CLE :</a:t>
            </a:r>
          </a:p>
          <a:p>
            <a:pPr>
              <a:spcBef>
                <a:spcPts val="1200"/>
              </a:spcBef>
              <a:buClr>
                <a:srgbClr val="C00000"/>
              </a:buClr>
              <a:buFont typeface="Wingdings" panose="05000000000000000000" pitchFamily="2" charset="2"/>
              <a:buChar char="ü"/>
            </a:pPr>
            <a:r>
              <a:rPr lang="fr-FR" sz="1800" dirty="0"/>
              <a:t>qu'un </a:t>
            </a:r>
            <a:r>
              <a:rPr lang="fr-FR" sz="1800" b="1" u="sng" dirty="0"/>
              <a:t>suivi géologique continu de la réalisation des forages</a:t>
            </a:r>
            <a:r>
              <a:rPr lang="fr-FR" sz="1800" dirty="0"/>
              <a:t> soit assuré ;</a:t>
            </a:r>
          </a:p>
          <a:p>
            <a:pPr>
              <a:spcBef>
                <a:spcPts val="1200"/>
              </a:spcBef>
              <a:buClr>
                <a:srgbClr val="C00000"/>
              </a:buClr>
              <a:buFont typeface="Wingdings" panose="05000000000000000000" pitchFamily="2" charset="2"/>
              <a:buChar char="ü"/>
            </a:pPr>
            <a:r>
              <a:rPr lang="fr-FR" sz="1800" dirty="0"/>
              <a:t>que la profondeur d'investigation soit le cas échéant augmentée pour </a:t>
            </a:r>
            <a:r>
              <a:rPr lang="fr-FR" sz="1800" b="1" u="sng" dirty="0"/>
              <a:t>préciser la position du toit de l'Eocène et la nature des horizons au contact</a:t>
            </a:r>
            <a:r>
              <a:rPr lang="fr-FR" sz="1800" dirty="0"/>
              <a:t> ;</a:t>
            </a:r>
          </a:p>
          <a:p>
            <a:pPr>
              <a:spcBef>
                <a:spcPts val="1200"/>
              </a:spcBef>
              <a:buClr>
                <a:srgbClr val="C00000"/>
              </a:buClr>
              <a:buFont typeface="Wingdings" panose="05000000000000000000" pitchFamily="2" charset="2"/>
              <a:buChar char="ü"/>
            </a:pPr>
            <a:r>
              <a:rPr lang="fr-FR" sz="1800" dirty="0"/>
              <a:t>que l'</a:t>
            </a:r>
            <a:r>
              <a:rPr lang="fr-FR" sz="1800" b="1" u="sng" dirty="0"/>
              <a:t>attribution stratigraphique </a:t>
            </a:r>
            <a:r>
              <a:rPr lang="fr-FR" sz="1800" dirty="0"/>
              <a:t>ne soit pas faite par corrélation locale sur la base de la nature, de la structure ou de la couleur des échantillons mais bien </a:t>
            </a:r>
            <a:r>
              <a:rPr lang="fr-FR" sz="1800" b="1" u="sng" dirty="0"/>
              <a:t>sur la base d'une analyse réalisée en laboratoire par un spécialiste </a:t>
            </a:r>
            <a:r>
              <a:rPr lang="fr-FR" sz="1800" dirty="0"/>
              <a:t>(faune et flore fossilisées).</a:t>
            </a:r>
          </a:p>
          <a:p>
            <a:pPr marL="715963">
              <a:spcBef>
                <a:spcPts val="1200"/>
              </a:spcBef>
              <a:buNone/>
            </a:pPr>
            <a:r>
              <a:rPr lang="fr-FR" sz="1800" dirty="0"/>
              <a:t>Par ailleurs, s'agissant des essais de pompages envisagés :</a:t>
            </a:r>
          </a:p>
          <a:p>
            <a:pPr marL="715963">
              <a:spcBef>
                <a:spcPts val="1200"/>
              </a:spcBef>
              <a:buClr>
                <a:srgbClr val="C00000"/>
              </a:buClr>
              <a:buFont typeface="Symbol" panose="05050102010706020507" pitchFamily="18" charset="2"/>
              <a:buChar char="»"/>
            </a:pPr>
            <a:r>
              <a:rPr lang="fr-FR" sz="1800" dirty="0"/>
              <a:t>débits annoncés inférieurs à ceux d'une éventuelle exploitation ;</a:t>
            </a:r>
          </a:p>
          <a:p>
            <a:pPr marL="715963">
              <a:spcBef>
                <a:spcPts val="1200"/>
              </a:spcBef>
              <a:buClr>
                <a:srgbClr val="C00000"/>
              </a:buClr>
              <a:buFont typeface="Symbol" panose="05050102010706020507" pitchFamily="18" charset="2"/>
              <a:buChar char="»"/>
            </a:pPr>
            <a:r>
              <a:rPr lang="fr-FR" sz="1800" dirty="0"/>
              <a:t>dispositif permettant de quantifier l'incidence des pompages sur la nappe de l'Eocène ;</a:t>
            </a:r>
          </a:p>
          <a:p>
            <a:pPr marL="715963">
              <a:spcBef>
                <a:spcPts val="1200"/>
              </a:spcBef>
              <a:buClr>
                <a:srgbClr val="C00000"/>
              </a:buClr>
              <a:buFont typeface="Wingdings" panose="05000000000000000000" pitchFamily="2" charset="2"/>
              <a:buChar char="q"/>
            </a:pPr>
            <a:r>
              <a:rPr lang="fr-FR" sz="1800" dirty="0"/>
              <a:t>précisions hydrogéologiques (analyse fine des suivis des niveaux, de la qualité des eaux).</a:t>
            </a:r>
          </a:p>
          <a:p>
            <a:pPr marL="0" indent="0">
              <a:buNone/>
            </a:pPr>
            <a:endParaRPr lang="fr-FR" sz="1800" dirty="0"/>
          </a:p>
        </p:txBody>
      </p:sp>
      <p:sp>
        <p:nvSpPr>
          <p:cNvPr id="3" name="Rectangle 2">
            <a:extLst>
              <a:ext uri="{FF2B5EF4-FFF2-40B4-BE49-F238E27FC236}">
                <a16:creationId xmlns:a16="http://schemas.microsoft.com/office/drawing/2014/main" id="{8A09DEF8-E10E-9069-C371-19EFC2267BE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1145347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Eléments du dossier :</a:t>
            </a:r>
          </a:p>
          <a:p>
            <a:pPr marL="0" indent="0">
              <a:spcBef>
                <a:spcPts val="1200"/>
              </a:spcBef>
              <a:buClr>
                <a:srgbClr val="C00000"/>
              </a:buClr>
              <a:buNone/>
            </a:pPr>
            <a:r>
              <a:rPr lang="fr-FR" dirty="0"/>
              <a:t>Des incohérences entre les pièces sont observées concernant :</a:t>
            </a:r>
          </a:p>
          <a:p>
            <a:pPr marL="557212" lvl="2" indent="-257175">
              <a:spcBef>
                <a:spcPts val="1800"/>
              </a:spcBef>
              <a:buClr>
                <a:srgbClr val="C00000"/>
              </a:buClr>
              <a:buFont typeface="Wingdings" panose="05000000000000000000" pitchFamily="2" charset="2"/>
              <a:buChar char="ü"/>
            </a:pPr>
            <a:r>
              <a:rPr lang="fr-FR" sz="1800" dirty="0">
                <a:solidFill>
                  <a:srgbClr val="1341A1"/>
                </a:solidFill>
              </a:rPr>
              <a:t>les volumes et débits envisagés :</a:t>
            </a:r>
          </a:p>
          <a:p>
            <a:pPr lvl="2">
              <a:spcBef>
                <a:spcPts val="1200"/>
              </a:spcBef>
              <a:buClr>
                <a:srgbClr val="C00000"/>
              </a:buClr>
              <a:buFont typeface="Wingdings" panose="05000000000000000000" pitchFamily="2" charset="2"/>
              <a:buChar char="§"/>
            </a:pPr>
            <a:r>
              <a:rPr lang="fr-FR" sz="1875" dirty="0">
                <a:solidFill>
                  <a:srgbClr val="1341A1"/>
                </a:solidFill>
              </a:rPr>
              <a:t>150 m</a:t>
            </a:r>
            <a:r>
              <a:rPr lang="fr-FR" sz="1875" baseline="30000" dirty="0">
                <a:solidFill>
                  <a:srgbClr val="1341A1"/>
                </a:solidFill>
              </a:rPr>
              <a:t>3</a:t>
            </a:r>
            <a:r>
              <a:rPr lang="fr-FR" sz="1875" dirty="0">
                <a:solidFill>
                  <a:srgbClr val="1341A1"/>
                </a:solidFill>
              </a:rPr>
              <a:t>/h, 3 000 m</a:t>
            </a:r>
            <a:r>
              <a:rPr lang="fr-FR" sz="1875" baseline="30000" dirty="0">
                <a:solidFill>
                  <a:srgbClr val="1341A1"/>
                </a:solidFill>
              </a:rPr>
              <a:t>3</a:t>
            </a:r>
            <a:r>
              <a:rPr lang="fr-FR" sz="1875" dirty="0">
                <a:solidFill>
                  <a:srgbClr val="1341A1"/>
                </a:solidFill>
              </a:rPr>
              <a:t>/j dans le dossier </a:t>
            </a:r>
            <a:r>
              <a:rPr lang="fr-FR" sz="1875" dirty="0" err="1">
                <a:solidFill>
                  <a:srgbClr val="1341A1"/>
                </a:solidFill>
              </a:rPr>
              <a:t>Arcagée</a:t>
            </a:r>
            <a:endParaRPr lang="fr-FR" sz="1875" dirty="0">
              <a:solidFill>
                <a:srgbClr val="1341A1"/>
              </a:solidFill>
            </a:endParaRPr>
          </a:p>
          <a:p>
            <a:pPr lvl="2">
              <a:spcBef>
                <a:spcPts val="1200"/>
              </a:spcBef>
              <a:buClr>
                <a:srgbClr val="C00000"/>
              </a:buClr>
              <a:buFont typeface="Wingdings" panose="05000000000000000000" pitchFamily="2" charset="2"/>
              <a:buChar char="§"/>
            </a:pPr>
            <a:r>
              <a:rPr lang="fr-FR" sz="1875" dirty="0">
                <a:solidFill>
                  <a:srgbClr val="1341A1"/>
                </a:solidFill>
              </a:rPr>
              <a:t>270 m</a:t>
            </a:r>
            <a:r>
              <a:rPr lang="fr-FR" sz="1875" baseline="30000" dirty="0">
                <a:solidFill>
                  <a:srgbClr val="1341A1"/>
                </a:solidFill>
              </a:rPr>
              <a:t>3</a:t>
            </a:r>
            <a:r>
              <a:rPr lang="fr-FR" sz="1875" dirty="0">
                <a:solidFill>
                  <a:srgbClr val="1341A1"/>
                </a:solidFill>
              </a:rPr>
              <a:t>/h, 6 500 m³/j et 2 372 500 m³/an dans le dossier Andine</a:t>
            </a:r>
          </a:p>
          <a:p>
            <a:pPr marL="557212" lvl="2" indent="-257175">
              <a:spcBef>
                <a:spcPts val="1800"/>
              </a:spcBef>
              <a:buClr>
                <a:srgbClr val="C00000"/>
              </a:buClr>
              <a:buFont typeface="Wingdings" panose="05000000000000000000" pitchFamily="2" charset="2"/>
              <a:buChar char="ü"/>
            </a:pPr>
            <a:r>
              <a:rPr lang="fr-FR" sz="1800" dirty="0">
                <a:solidFill>
                  <a:srgbClr val="1341A1"/>
                </a:solidFill>
              </a:rPr>
              <a:t>l’origine de l’eau pour certains usages et notamment les eaux de process agroalimentaire (300 m</a:t>
            </a:r>
            <a:r>
              <a:rPr lang="fr-FR" sz="1800" baseline="30000" dirty="0">
                <a:solidFill>
                  <a:srgbClr val="1341A1"/>
                </a:solidFill>
              </a:rPr>
              <a:t>3</a:t>
            </a:r>
            <a:r>
              <a:rPr lang="fr-FR" sz="1800" dirty="0">
                <a:solidFill>
                  <a:srgbClr val="1341A1"/>
                </a:solidFill>
              </a:rPr>
              <a:t>/j) : réseau d’eau potable / eau des forages traitée</a:t>
            </a:r>
          </a:p>
          <a:p>
            <a:pPr marL="557212" lvl="2" indent="-257175">
              <a:spcBef>
                <a:spcPts val="1800"/>
              </a:spcBef>
              <a:buClr>
                <a:srgbClr val="C00000"/>
              </a:buClr>
              <a:buFont typeface="Wingdings" panose="05000000000000000000" pitchFamily="2" charset="2"/>
              <a:buChar char="ü"/>
            </a:pPr>
            <a:r>
              <a:rPr lang="fr-FR" sz="1800" dirty="0">
                <a:solidFill>
                  <a:srgbClr val="1341A1"/>
                </a:solidFill>
              </a:rPr>
              <a:t>le taux de recirculation annoncé par la technologie RAS : 99 ou 98 %</a:t>
            </a:r>
          </a:p>
          <a:p>
            <a:pPr marL="557212" lvl="2" indent="-257175">
              <a:spcBef>
                <a:spcPts val="1800"/>
              </a:spcBef>
              <a:buClr>
                <a:srgbClr val="C00000"/>
              </a:buClr>
              <a:buFont typeface="Wingdings" panose="05000000000000000000" pitchFamily="2" charset="2"/>
              <a:buChar char="ü"/>
            </a:pPr>
            <a:r>
              <a:rPr lang="fr-FR" sz="1800" dirty="0">
                <a:solidFill>
                  <a:srgbClr val="1341A1"/>
                </a:solidFill>
              </a:rPr>
              <a:t>les calculs de volumes des bassins</a:t>
            </a:r>
          </a:p>
        </p:txBody>
      </p:sp>
      <p:sp>
        <p:nvSpPr>
          <p:cNvPr id="2" name="Rectangle 2">
            <a:extLst>
              <a:ext uri="{FF2B5EF4-FFF2-40B4-BE49-F238E27FC236}">
                <a16:creationId xmlns:a16="http://schemas.microsoft.com/office/drawing/2014/main" id="{85268CA2-B366-83A6-97B3-37C9DAA20BD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4068223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CBF4E4B-7C42-05C9-AED4-E44FEB7E603E}"/>
              </a:ext>
            </a:extLst>
          </p:cNvPr>
          <p:cNvSpPr>
            <a:spLocks noGrp="1"/>
          </p:cNvSpPr>
          <p:nvPr>
            <p:ph idx="1"/>
          </p:nvPr>
        </p:nvSpPr>
        <p:spPr>
          <a:xfrm>
            <a:off x="457200" y="1476624"/>
            <a:ext cx="8229600" cy="3904751"/>
          </a:xfrm>
        </p:spPr>
        <p:txBody>
          <a:bodyPr>
            <a:noAutofit/>
          </a:bodyPr>
          <a:lstStyle/>
          <a:p>
            <a:pPr>
              <a:buClr>
                <a:schemeClr val="accent6">
                  <a:lumMod val="75000"/>
                </a:schemeClr>
              </a:buClr>
            </a:pPr>
            <a:r>
              <a:rPr lang="fr-FR" sz="1800" dirty="0"/>
              <a:t>Demande en eau</a:t>
            </a:r>
          </a:p>
          <a:p>
            <a:pPr marL="557212" lvl="2" indent="-257175">
              <a:spcBef>
                <a:spcPts val="600"/>
              </a:spcBef>
              <a:buClr>
                <a:srgbClr val="C00000"/>
              </a:buClr>
              <a:buFont typeface="Wingdings" panose="05000000000000000000" pitchFamily="2" charset="2"/>
              <a:buChar char="ü"/>
            </a:pPr>
            <a:r>
              <a:rPr lang="fr-FR" sz="1800" dirty="0">
                <a:solidFill>
                  <a:srgbClr val="1341A1"/>
                </a:solidFill>
              </a:rPr>
              <a:t>270 m</a:t>
            </a:r>
            <a:r>
              <a:rPr lang="fr-FR" sz="1800" baseline="30000" dirty="0">
                <a:solidFill>
                  <a:srgbClr val="1341A1"/>
                </a:solidFill>
              </a:rPr>
              <a:t>3</a:t>
            </a:r>
            <a:r>
              <a:rPr lang="fr-FR" sz="1800" dirty="0">
                <a:solidFill>
                  <a:srgbClr val="1341A1"/>
                </a:solidFill>
              </a:rPr>
              <a:t>/h assuré par 3 forages de 90 m</a:t>
            </a:r>
            <a:r>
              <a:rPr lang="fr-FR" sz="1800" baseline="30000" dirty="0">
                <a:solidFill>
                  <a:srgbClr val="1341A1"/>
                </a:solidFill>
              </a:rPr>
              <a:t>3</a:t>
            </a:r>
            <a:r>
              <a:rPr lang="fr-FR" sz="1800" dirty="0">
                <a:solidFill>
                  <a:srgbClr val="1341A1"/>
                </a:solidFill>
              </a:rPr>
              <a:t>/h puis 2 en secours</a:t>
            </a:r>
          </a:p>
          <a:p>
            <a:pPr marL="557212" lvl="2" indent="-257175">
              <a:spcBef>
                <a:spcPts val="600"/>
              </a:spcBef>
              <a:buClr>
                <a:srgbClr val="C00000"/>
              </a:buClr>
              <a:buFont typeface="Wingdings" panose="05000000000000000000" pitchFamily="2" charset="2"/>
              <a:buChar char="ü"/>
            </a:pPr>
            <a:r>
              <a:rPr lang="fr-FR" sz="1800" dirty="0">
                <a:solidFill>
                  <a:srgbClr val="1341A1"/>
                </a:solidFill>
              </a:rPr>
              <a:t>6 500 m³/j (soit une exploitation 24h/24)</a:t>
            </a:r>
          </a:p>
          <a:p>
            <a:pPr marL="557212" lvl="2" indent="-257175">
              <a:spcBef>
                <a:spcPts val="600"/>
              </a:spcBef>
              <a:buClr>
                <a:srgbClr val="C00000"/>
              </a:buClr>
              <a:buFont typeface="Wingdings" panose="05000000000000000000" pitchFamily="2" charset="2"/>
              <a:buChar char="ü"/>
            </a:pPr>
            <a:r>
              <a:rPr lang="fr-FR" sz="1800" dirty="0">
                <a:solidFill>
                  <a:srgbClr val="1341A1"/>
                </a:solidFill>
              </a:rPr>
              <a:t>2 372 500 m³/an (soit une exploitation 365 j/an)</a:t>
            </a:r>
          </a:p>
          <a:p>
            <a:pPr marL="342900" lvl="1" indent="0">
              <a:buNone/>
            </a:pPr>
            <a:r>
              <a:rPr lang="fr-FR" sz="1800" dirty="0">
                <a:solidFill>
                  <a:srgbClr val="1341A1"/>
                </a:solidFill>
              </a:rPr>
              <a:t>Pour mémoire, demande initiale : </a:t>
            </a:r>
            <a:r>
              <a:rPr lang="fr-FR" sz="1800" u="sng" dirty="0">
                <a:solidFill>
                  <a:srgbClr val="1341A1"/>
                </a:solidFill>
              </a:rPr>
              <a:t>660 000 m</a:t>
            </a:r>
            <a:r>
              <a:rPr lang="fr-FR" sz="1800" u="sng" baseline="30000" dirty="0">
                <a:solidFill>
                  <a:srgbClr val="1341A1"/>
                </a:solidFill>
              </a:rPr>
              <a:t>3</a:t>
            </a:r>
            <a:r>
              <a:rPr lang="fr-FR" sz="1800" u="sng" dirty="0">
                <a:solidFill>
                  <a:srgbClr val="1341A1"/>
                </a:solidFill>
              </a:rPr>
              <a:t>/an</a:t>
            </a:r>
          </a:p>
          <a:p>
            <a:pPr marL="342900" lvl="1" indent="0">
              <a:buNone/>
            </a:pPr>
            <a:endParaRPr lang="fr-FR" sz="2400" dirty="0">
              <a:solidFill>
                <a:srgbClr val="1341A1"/>
              </a:solidFill>
            </a:endParaRPr>
          </a:p>
          <a:p>
            <a:pPr>
              <a:buClr>
                <a:schemeClr val="accent6">
                  <a:lumMod val="75000"/>
                </a:schemeClr>
              </a:buClr>
            </a:pPr>
            <a:r>
              <a:rPr lang="fr-FR" sz="1800" dirty="0">
                <a:solidFill>
                  <a:srgbClr val="1341A1"/>
                </a:solidFill>
              </a:rPr>
              <a:t>Besoins pour le personnel : </a:t>
            </a:r>
            <a:r>
              <a:rPr lang="fr-FR" sz="1800" b="1" dirty="0">
                <a:solidFill>
                  <a:srgbClr val="1341A1"/>
                </a:solidFill>
                <a:highlight>
                  <a:srgbClr val="FFFF00"/>
                </a:highlight>
              </a:rPr>
              <a:t>15 m</a:t>
            </a:r>
            <a:r>
              <a:rPr lang="fr-FR" sz="1800" b="1" baseline="30000" dirty="0">
                <a:solidFill>
                  <a:srgbClr val="1341A1"/>
                </a:solidFill>
                <a:highlight>
                  <a:srgbClr val="FFFF00"/>
                </a:highlight>
              </a:rPr>
              <a:t>3</a:t>
            </a:r>
            <a:r>
              <a:rPr lang="fr-FR" sz="1800" b="1" dirty="0">
                <a:solidFill>
                  <a:srgbClr val="1341A1"/>
                </a:solidFill>
                <a:highlight>
                  <a:srgbClr val="FFFF00"/>
                </a:highlight>
              </a:rPr>
              <a:t>/j</a:t>
            </a:r>
            <a:r>
              <a:rPr lang="fr-FR" sz="1800" dirty="0">
                <a:solidFill>
                  <a:srgbClr val="1341A1"/>
                </a:solidFill>
              </a:rPr>
              <a:t> en eau potable du réseau AEP,</a:t>
            </a:r>
          </a:p>
          <a:p>
            <a:pPr>
              <a:buClr>
                <a:schemeClr val="accent6">
                  <a:lumMod val="75000"/>
                </a:schemeClr>
              </a:buClr>
            </a:pPr>
            <a:r>
              <a:rPr lang="fr-FR" sz="1800" dirty="0">
                <a:solidFill>
                  <a:srgbClr val="1341A1"/>
                </a:solidFill>
              </a:rPr>
              <a:t>Besoins en eau potabilisée pour usage agroalimentaire (atelier de transformation) : </a:t>
            </a:r>
            <a:r>
              <a:rPr lang="fr-FR" sz="1800" b="1" dirty="0">
                <a:solidFill>
                  <a:srgbClr val="1341A1"/>
                </a:solidFill>
                <a:highlight>
                  <a:srgbClr val="FFFF00"/>
                </a:highlight>
              </a:rPr>
              <a:t>300 m</a:t>
            </a:r>
            <a:r>
              <a:rPr lang="fr-FR" sz="1800" b="1" baseline="30000" dirty="0">
                <a:solidFill>
                  <a:srgbClr val="1341A1"/>
                </a:solidFill>
                <a:highlight>
                  <a:srgbClr val="FFFF00"/>
                </a:highlight>
              </a:rPr>
              <a:t>3</a:t>
            </a:r>
            <a:r>
              <a:rPr lang="fr-FR" sz="1800" b="1" dirty="0">
                <a:solidFill>
                  <a:srgbClr val="1341A1"/>
                </a:solidFill>
                <a:highlight>
                  <a:srgbClr val="FFFF00"/>
                </a:highlight>
              </a:rPr>
              <a:t>/j</a:t>
            </a:r>
            <a:r>
              <a:rPr lang="fr-FR" sz="1800" dirty="0">
                <a:solidFill>
                  <a:srgbClr val="1341A1"/>
                </a:solidFill>
              </a:rPr>
              <a:t> (lavage quotidien des sols et des lignes dans le respect des normes sanitaires),</a:t>
            </a:r>
          </a:p>
          <a:p>
            <a:pPr>
              <a:buClr>
                <a:schemeClr val="accent6">
                  <a:lumMod val="75000"/>
                </a:schemeClr>
              </a:buClr>
            </a:pPr>
            <a:r>
              <a:rPr lang="fr-FR" sz="1800" dirty="0">
                <a:solidFill>
                  <a:srgbClr val="1341A1"/>
                </a:solidFill>
              </a:rPr>
              <a:t>Besoins pour l’alimentation des bassins d’élevage : </a:t>
            </a:r>
            <a:r>
              <a:rPr lang="fr-FR" sz="1800" b="1" dirty="0">
                <a:solidFill>
                  <a:srgbClr val="1341A1"/>
                </a:solidFill>
                <a:highlight>
                  <a:srgbClr val="FFFF00"/>
                </a:highlight>
              </a:rPr>
              <a:t>5 000 m</a:t>
            </a:r>
            <a:r>
              <a:rPr lang="fr-FR" sz="1800" b="1" baseline="30000" dirty="0">
                <a:solidFill>
                  <a:srgbClr val="1341A1"/>
                </a:solidFill>
                <a:highlight>
                  <a:srgbClr val="FFFF00"/>
                </a:highlight>
              </a:rPr>
              <a:t>3</a:t>
            </a:r>
            <a:r>
              <a:rPr lang="fr-FR" sz="1800" b="1" dirty="0">
                <a:solidFill>
                  <a:srgbClr val="1341A1"/>
                </a:solidFill>
                <a:highlight>
                  <a:srgbClr val="FFFF00"/>
                </a:highlight>
              </a:rPr>
              <a:t>/j</a:t>
            </a:r>
            <a:r>
              <a:rPr lang="fr-FR" sz="1800" b="1" dirty="0">
                <a:solidFill>
                  <a:srgbClr val="1341A1"/>
                </a:solidFill>
              </a:rPr>
              <a:t> </a:t>
            </a:r>
            <a:r>
              <a:rPr lang="fr-FR" sz="1800" dirty="0">
                <a:solidFill>
                  <a:srgbClr val="1341A1"/>
                </a:solidFill>
              </a:rPr>
              <a:t>en eau saumâtre et </a:t>
            </a:r>
            <a:r>
              <a:rPr lang="fr-FR" sz="1800" b="1" dirty="0">
                <a:solidFill>
                  <a:srgbClr val="1341A1"/>
                </a:solidFill>
                <a:highlight>
                  <a:srgbClr val="FFFF00"/>
                </a:highlight>
              </a:rPr>
              <a:t>600 m³/j</a:t>
            </a:r>
            <a:r>
              <a:rPr lang="fr-FR" sz="1800" dirty="0">
                <a:solidFill>
                  <a:srgbClr val="1341A1"/>
                </a:solidFill>
              </a:rPr>
              <a:t> en eau osmosée</a:t>
            </a:r>
          </a:p>
          <a:p>
            <a:pPr>
              <a:buClr>
                <a:schemeClr val="accent6">
                  <a:lumMod val="75000"/>
                </a:schemeClr>
              </a:buClr>
            </a:pPr>
            <a:r>
              <a:rPr lang="fr-FR" sz="1800" dirty="0">
                <a:solidFill>
                  <a:srgbClr val="1341A1"/>
                </a:solidFill>
              </a:rPr>
              <a:t>Besoins pour les appoints en eau réguliers : </a:t>
            </a:r>
            <a:r>
              <a:rPr lang="fr-FR" sz="1800" b="1" dirty="0">
                <a:solidFill>
                  <a:srgbClr val="1341A1"/>
                </a:solidFill>
                <a:highlight>
                  <a:srgbClr val="FFFF00"/>
                </a:highlight>
              </a:rPr>
              <a:t>600 m³/j</a:t>
            </a:r>
            <a:r>
              <a:rPr lang="fr-FR" sz="1800" b="1" dirty="0">
                <a:solidFill>
                  <a:srgbClr val="1341A1"/>
                </a:solidFill>
              </a:rPr>
              <a:t> </a:t>
            </a:r>
            <a:r>
              <a:rPr lang="fr-FR" sz="1800" dirty="0">
                <a:solidFill>
                  <a:srgbClr val="1341A1"/>
                </a:solidFill>
              </a:rPr>
              <a:t>(environ 10% du débit traité)</a:t>
            </a:r>
          </a:p>
          <a:p>
            <a:pPr marL="1671637" lvl="5" indent="0">
              <a:buNone/>
            </a:pPr>
            <a:r>
              <a:rPr lang="fr-FR" sz="2025" b="1" dirty="0">
                <a:solidFill>
                  <a:schemeClr val="accent6">
                    <a:lumMod val="75000"/>
                  </a:schemeClr>
                </a:solidFill>
              </a:rPr>
              <a:t>TOTAL :</a:t>
            </a:r>
            <a:r>
              <a:rPr lang="fr-FR" sz="2025" dirty="0">
                <a:solidFill>
                  <a:srgbClr val="1341A1"/>
                </a:solidFill>
              </a:rPr>
              <a:t> </a:t>
            </a:r>
            <a:r>
              <a:rPr lang="fr-FR" sz="2025" dirty="0">
                <a:solidFill>
                  <a:srgbClr val="1341A1"/>
                </a:solidFill>
                <a:highlight>
                  <a:srgbClr val="FFFF00"/>
                </a:highlight>
              </a:rPr>
              <a:t>6 500 m³/ jour</a:t>
            </a:r>
          </a:p>
        </p:txBody>
      </p:sp>
      <p:sp>
        <p:nvSpPr>
          <p:cNvPr id="9" name="Rectangle 2">
            <a:extLst>
              <a:ext uri="{FF2B5EF4-FFF2-40B4-BE49-F238E27FC236}">
                <a16:creationId xmlns:a16="http://schemas.microsoft.com/office/drawing/2014/main" id="{0DDD34BF-B657-BD93-33C0-92892C809C80}"/>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1634730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logiciel, nombre&#10;&#10;Description générée automatiquement">
            <a:extLst>
              <a:ext uri="{FF2B5EF4-FFF2-40B4-BE49-F238E27FC236}">
                <a16:creationId xmlns:a16="http://schemas.microsoft.com/office/drawing/2014/main" id="{E658F6C0-D73D-FE62-3A74-C56723672E1E}"/>
              </a:ext>
            </a:extLst>
          </p:cNvPr>
          <p:cNvPicPr>
            <a:picLocks noChangeAspect="1"/>
          </p:cNvPicPr>
          <p:nvPr/>
        </p:nvPicPr>
        <p:blipFill rotWithShape="1">
          <a:blip r:embed="rId2">
            <a:extLst>
              <a:ext uri="{28A0092B-C50C-407E-A947-70E740481C1C}">
                <a14:useLocalDpi xmlns:a14="http://schemas.microsoft.com/office/drawing/2010/main" val="0"/>
              </a:ext>
            </a:extLst>
          </a:blip>
          <a:srcRect l="7561" t="25000" r="26091" b="13148"/>
          <a:stretch/>
        </p:blipFill>
        <p:spPr>
          <a:xfrm>
            <a:off x="226792" y="1371103"/>
            <a:ext cx="5003800" cy="5018827"/>
          </a:xfrm>
          <a:prstGeom prst="rect">
            <a:avLst/>
          </a:prstGeom>
        </p:spPr>
      </p:pic>
      <p:sp>
        <p:nvSpPr>
          <p:cNvPr id="5" name="Rectangle 4">
            <a:extLst>
              <a:ext uri="{FF2B5EF4-FFF2-40B4-BE49-F238E27FC236}">
                <a16:creationId xmlns:a16="http://schemas.microsoft.com/office/drawing/2014/main" id="{45D8B7F5-C910-AEC9-E93F-AB1A5DC470F1}"/>
              </a:ext>
            </a:extLst>
          </p:cNvPr>
          <p:cNvSpPr/>
          <p:nvPr/>
        </p:nvSpPr>
        <p:spPr>
          <a:xfrm>
            <a:off x="4265392" y="5943600"/>
            <a:ext cx="965200" cy="387350"/>
          </a:xfrm>
          <a:prstGeom prst="rect">
            <a:avLst/>
          </a:prstGeom>
          <a:noFill/>
          <a:ln w="381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8AC58C32-1E2F-E506-7F37-BF87476A500F}"/>
              </a:ext>
            </a:extLst>
          </p:cNvPr>
          <p:cNvSpPr/>
          <p:nvPr/>
        </p:nvSpPr>
        <p:spPr>
          <a:xfrm>
            <a:off x="4265392" y="3428999"/>
            <a:ext cx="933450" cy="581025"/>
          </a:xfrm>
          <a:prstGeom prst="rect">
            <a:avLst/>
          </a:prstGeom>
          <a:noFill/>
          <a:ln w="381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11F5D6F-92C5-0AE2-14F7-59EDBA4E45F6}"/>
              </a:ext>
            </a:extLst>
          </p:cNvPr>
          <p:cNvSpPr/>
          <p:nvPr/>
        </p:nvSpPr>
        <p:spPr>
          <a:xfrm>
            <a:off x="4281267" y="5497270"/>
            <a:ext cx="933450" cy="387350"/>
          </a:xfrm>
          <a:prstGeom prst="rect">
            <a:avLst/>
          </a:prstGeom>
          <a:noFill/>
          <a:ln w="381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Espace réservé du contenu 1">
            <a:extLst>
              <a:ext uri="{FF2B5EF4-FFF2-40B4-BE49-F238E27FC236}">
                <a16:creationId xmlns:a16="http://schemas.microsoft.com/office/drawing/2014/main" id="{DB212922-4DBC-21CD-CED8-4651F627235B}"/>
              </a:ext>
            </a:extLst>
          </p:cNvPr>
          <p:cNvSpPr>
            <a:spLocks noGrp="1"/>
          </p:cNvSpPr>
          <p:nvPr>
            <p:ph idx="1"/>
          </p:nvPr>
        </p:nvSpPr>
        <p:spPr>
          <a:xfrm>
            <a:off x="5361220" y="1582981"/>
            <a:ext cx="3555987" cy="1846018"/>
          </a:xfrm>
        </p:spPr>
        <p:txBody>
          <a:bodyPr>
            <a:noAutofit/>
          </a:bodyPr>
          <a:lstStyle/>
          <a:p>
            <a:pPr marL="0" indent="0">
              <a:buNone/>
            </a:pPr>
            <a:r>
              <a:rPr lang="fr-FR" sz="1800" dirty="0"/>
              <a:t>Total volume bassin : 83 720 m</a:t>
            </a:r>
            <a:r>
              <a:rPr lang="fr-FR" sz="1800" baseline="30000" dirty="0"/>
              <a:t>3</a:t>
            </a:r>
          </a:p>
          <a:p>
            <a:pPr marL="0" indent="0">
              <a:buNone/>
            </a:pPr>
            <a:r>
              <a:rPr lang="fr-FR" sz="1800" i="1" dirty="0"/>
              <a:t>Total rectifié : 108 312 m</a:t>
            </a:r>
            <a:r>
              <a:rPr lang="fr-FR" sz="1800" i="1" baseline="30000" dirty="0"/>
              <a:t>3</a:t>
            </a:r>
          </a:p>
          <a:p>
            <a:pPr marL="0" indent="0">
              <a:buNone/>
            </a:pPr>
            <a:endParaRPr lang="fr-FR" sz="1800" dirty="0"/>
          </a:p>
          <a:p>
            <a:pPr marL="0" indent="0">
              <a:buNone/>
            </a:pPr>
            <a:r>
              <a:rPr lang="fr-FR" sz="1800" dirty="0"/>
              <a:t>Demande 5 600 m</a:t>
            </a:r>
            <a:r>
              <a:rPr lang="fr-FR" sz="1800" baseline="30000" dirty="0"/>
              <a:t>3</a:t>
            </a:r>
            <a:r>
              <a:rPr lang="fr-FR" sz="1800" dirty="0"/>
              <a:t>/j soit 5 à 7 % du volume des bassins alors que le dossier mentionne </a:t>
            </a:r>
            <a:r>
              <a:rPr lang="fr-FR" sz="1800" b="1" u="sng" dirty="0"/>
              <a:t>98 à 99% de recirculation</a:t>
            </a:r>
          </a:p>
        </p:txBody>
      </p:sp>
      <p:sp>
        <p:nvSpPr>
          <p:cNvPr id="9" name="Rectangle 2">
            <a:extLst>
              <a:ext uri="{FF2B5EF4-FFF2-40B4-BE49-F238E27FC236}">
                <a16:creationId xmlns:a16="http://schemas.microsoft.com/office/drawing/2014/main" id="{DEC26DFA-74A7-05E1-0C3E-552CD6617B8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
        <p:nvSpPr>
          <p:cNvPr id="10" name="ZoneTexte 9">
            <a:extLst>
              <a:ext uri="{FF2B5EF4-FFF2-40B4-BE49-F238E27FC236}">
                <a16:creationId xmlns:a16="http://schemas.microsoft.com/office/drawing/2014/main" id="{333F1A52-0FF0-E145-544B-F0D14E349C90}"/>
              </a:ext>
            </a:extLst>
          </p:cNvPr>
          <p:cNvSpPr txBox="1"/>
          <p:nvPr/>
        </p:nvSpPr>
        <p:spPr>
          <a:xfrm>
            <a:off x="6299200" y="4628688"/>
            <a:ext cx="2521272" cy="646331"/>
          </a:xfrm>
          <a:prstGeom prst="rect">
            <a:avLst/>
          </a:prstGeom>
          <a:noFill/>
        </p:spPr>
        <p:txBody>
          <a:bodyPr wrap="square" rtlCol="0">
            <a:spAutoFit/>
          </a:bodyPr>
          <a:lstStyle/>
          <a:p>
            <a:pPr algn="ctr"/>
            <a:r>
              <a:rPr lang="fr-FR" dirty="0">
                <a:solidFill>
                  <a:srgbClr val="0564A5"/>
                </a:solidFill>
              </a:rPr>
              <a:t>Incohérences entre dimensions et volumes</a:t>
            </a:r>
          </a:p>
        </p:txBody>
      </p:sp>
      <p:cxnSp>
        <p:nvCxnSpPr>
          <p:cNvPr id="12" name="Connecteur droit avec flèche 11">
            <a:extLst>
              <a:ext uri="{FF2B5EF4-FFF2-40B4-BE49-F238E27FC236}">
                <a16:creationId xmlns:a16="http://schemas.microsoft.com/office/drawing/2014/main" id="{F18A8993-2C9E-71BC-F21F-06190515A498}"/>
              </a:ext>
            </a:extLst>
          </p:cNvPr>
          <p:cNvCxnSpPr>
            <a:cxnSpLocks/>
            <a:stCxn id="10" idx="1"/>
            <a:endCxn id="6" idx="3"/>
          </p:cNvCxnSpPr>
          <p:nvPr/>
        </p:nvCxnSpPr>
        <p:spPr>
          <a:xfrm flipH="1" flipV="1">
            <a:off x="5198842" y="3719512"/>
            <a:ext cx="1100358" cy="1232342"/>
          </a:xfrm>
          <a:prstGeom prst="straightConnector1">
            <a:avLst/>
          </a:prstGeom>
          <a:ln>
            <a:solidFill>
              <a:schemeClr val="accent6">
                <a:lumMod val="75000"/>
              </a:schemeClr>
            </a:solidFill>
            <a:tailEnd type="triangle"/>
          </a:ln>
          <a:effectLst/>
        </p:spPr>
        <p:style>
          <a:lnRef idx="2">
            <a:schemeClr val="dk1"/>
          </a:lnRef>
          <a:fillRef idx="0">
            <a:schemeClr val="dk1"/>
          </a:fillRef>
          <a:effectRef idx="1">
            <a:schemeClr val="dk1"/>
          </a:effectRef>
          <a:fontRef idx="minor">
            <a:schemeClr val="tx1"/>
          </a:fontRef>
        </p:style>
      </p:cxnSp>
      <p:cxnSp>
        <p:nvCxnSpPr>
          <p:cNvPr id="13" name="Connecteur droit avec flèche 12">
            <a:extLst>
              <a:ext uri="{FF2B5EF4-FFF2-40B4-BE49-F238E27FC236}">
                <a16:creationId xmlns:a16="http://schemas.microsoft.com/office/drawing/2014/main" id="{4696D82B-837D-AD24-9061-F037FDBE9B88}"/>
              </a:ext>
            </a:extLst>
          </p:cNvPr>
          <p:cNvCxnSpPr>
            <a:cxnSpLocks/>
            <a:stCxn id="10" idx="1"/>
            <a:endCxn id="7" idx="3"/>
          </p:cNvCxnSpPr>
          <p:nvPr/>
        </p:nvCxnSpPr>
        <p:spPr>
          <a:xfrm flipH="1">
            <a:off x="5214717" y="4951854"/>
            <a:ext cx="1084483" cy="739091"/>
          </a:xfrm>
          <a:prstGeom prst="straightConnector1">
            <a:avLst/>
          </a:prstGeom>
          <a:ln>
            <a:solidFill>
              <a:schemeClr val="accent6">
                <a:lumMod val="75000"/>
              </a:schemeClr>
            </a:solidFill>
            <a:tailEnd type="triangle"/>
          </a:ln>
          <a:effectLst/>
        </p:spPr>
        <p:style>
          <a:lnRef idx="2">
            <a:schemeClr val="dk1"/>
          </a:lnRef>
          <a:fillRef idx="0">
            <a:schemeClr val="dk1"/>
          </a:fillRef>
          <a:effectRef idx="1">
            <a:schemeClr val="dk1"/>
          </a:effectRef>
          <a:fontRef idx="minor">
            <a:schemeClr val="tx1"/>
          </a:fontRef>
        </p:style>
      </p:cxnSp>
      <p:cxnSp>
        <p:nvCxnSpPr>
          <p:cNvPr id="16" name="Connecteur droit avec flèche 15">
            <a:extLst>
              <a:ext uri="{FF2B5EF4-FFF2-40B4-BE49-F238E27FC236}">
                <a16:creationId xmlns:a16="http://schemas.microsoft.com/office/drawing/2014/main" id="{060AB0A1-4744-E1EA-6977-6697F2A4562B}"/>
              </a:ext>
            </a:extLst>
          </p:cNvPr>
          <p:cNvCxnSpPr>
            <a:cxnSpLocks/>
            <a:stCxn id="10" idx="1"/>
            <a:endCxn id="5" idx="3"/>
          </p:cNvCxnSpPr>
          <p:nvPr/>
        </p:nvCxnSpPr>
        <p:spPr>
          <a:xfrm flipH="1">
            <a:off x="5230592" y="4951854"/>
            <a:ext cx="1068608" cy="1185421"/>
          </a:xfrm>
          <a:prstGeom prst="straightConnector1">
            <a:avLst/>
          </a:prstGeom>
          <a:ln>
            <a:solidFill>
              <a:schemeClr val="accent6">
                <a:lumMod val="75000"/>
              </a:schemeClr>
            </a:solidFill>
            <a:tailEnd type="triangle"/>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051118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18</a:t>
            </a:fld>
            <a:endParaRPr lang="fr-FR" dirty="0">
              <a:solidFill>
                <a:srgbClr val="E1E805"/>
              </a:solidFill>
            </a:endParaRPr>
          </a:p>
        </p:txBody>
      </p:sp>
      <p:sp>
        <p:nvSpPr>
          <p:cNvPr id="5" name="Text Box 4"/>
          <p:cNvSpPr txBox="1">
            <a:spLocks noChangeArrowheads="1"/>
          </p:cNvSpPr>
          <p:nvPr/>
        </p:nvSpPr>
        <p:spPr bwMode="auto">
          <a:xfrm>
            <a:off x="177968" y="1377157"/>
            <a:ext cx="2424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chemeClr val="accent6">
                    <a:lumMod val="75000"/>
                  </a:schemeClr>
                </a:solidFill>
                <a:latin typeface="Gill Sans MT" pitchFamily="34" charset="0"/>
              </a:rPr>
              <a:t>Proposition d'avis :</a:t>
            </a:r>
          </a:p>
        </p:txBody>
      </p:sp>
      <p:sp>
        <p:nvSpPr>
          <p:cNvPr id="7" name="Rectangle 5"/>
          <p:cNvSpPr>
            <a:spLocks noChangeArrowheads="1"/>
          </p:cNvSpPr>
          <p:nvPr/>
        </p:nvSpPr>
        <p:spPr bwMode="auto">
          <a:xfrm>
            <a:off x="227427" y="2041218"/>
            <a:ext cx="8689146"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sz="2000" dirty="0">
                <a:solidFill>
                  <a:srgbClr val="333399"/>
                </a:solidFill>
                <a:latin typeface="Trebuchet MS" panose="020B0603020202020204" pitchFamily="34" charset="0"/>
              </a:rPr>
              <a:t>Considérant :</a:t>
            </a:r>
          </a:p>
          <a:p>
            <a:pPr marL="342900" indent="-342900" algn="just">
              <a:spcBef>
                <a:spcPts val="12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l'analyse du dossier présentée ci-avant ;</a:t>
            </a:r>
          </a:p>
          <a:p>
            <a:pPr marL="342900" indent="-342900" algn="just">
              <a:spcBef>
                <a:spcPts val="12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les données, informations et précisions manquantes ;</a:t>
            </a:r>
          </a:p>
          <a:p>
            <a:pPr marL="342900" indent="-342900" algn="just">
              <a:spcBef>
                <a:spcPts val="12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les incohérences ou contradictions internes au dossier ;</a:t>
            </a:r>
          </a:p>
          <a:p>
            <a:pPr marL="342900" indent="-342900" algn="just">
              <a:spcBef>
                <a:spcPts val="12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les apparentes erreurs de calcul ;</a:t>
            </a:r>
          </a:p>
          <a:p>
            <a:pPr algn="just">
              <a:spcBef>
                <a:spcPts val="1200"/>
              </a:spcBef>
              <a:buClr>
                <a:schemeClr val="accent2"/>
              </a:buClr>
              <a:buSzPct val="100000"/>
            </a:pPr>
            <a:r>
              <a:rPr lang="fr-FR" altLang="fr-FR" sz="2000" dirty="0">
                <a:solidFill>
                  <a:srgbClr val="333399"/>
                </a:solidFill>
                <a:latin typeface="Trebuchet MS" panose="020B0603020202020204" pitchFamily="34" charset="0"/>
              </a:rPr>
              <a:t>la Commission locale de l'eau est dans l'incapacité de se prononcer sur la compatibilité du projet avec le SAGE Nappes profondes de Gironde.</a:t>
            </a:r>
          </a:p>
        </p:txBody>
      </p:sp>
      <p:sp>
        <p:nvSpPr>
          <p:cNvPr id="2" name="Rectangle 2">
            <a:extLst>
              <a:ext uri="{FF2B5EF4-FFF2-40B4-BE49-F238E27FC236}">
                <a16:creationId xmlns:a16="http://schemas.microsoft.com/office/drawing/2014/main" id="{48A11352-D362-A3F2-297D-7D5615C8176D}"/>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p:txBody>
      </p:sp>
    </p:spTree>
    <p:extLst>
      <p:ext uri="{BB962C8B-B14F-4D97-AF65-F5344CB8AC3E}">
        <p14:creationId xmlns:p14="http://schemas.microsoft.com/office/powerpoint/2010/main" val="3844875480"/>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3358</TotalTime>
  <Words>1980</Words>
  <Application>Microsoft Office PowerPoint</Application>
  <PresentationFormat>Affichage à l'écran (4:3)</PresentationFormat>
  <Paragraphs>183</Paragraphs>
  <Slides>18</Slides>
  <Notes>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Arial</vt:lpstr>
      <vt:lpstr>Calibri</vt:lpstr>
      <vt:lpstr>Gill Sans MT</vt:lpstr>
      <vt:lpstr>Symbol</vt:lpstr>
      <vt:lpstr>Trebuchet MS</vt:lpstr>
      <vt:lpstr>Wingdings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161</cp:revision>
  <dcterms:created xsi:type="dcterms:W3CDTF">2018-06-11T08:02:18Z</dcterms:created>
  <dcterms:modified xsi:type="dcterms:W3CDTF">2023-11-16T15:55:39Z</dcterms:modified>
</cp:coreProperties>
</file>