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3"/>
  </p:notesMasterIdLst>
  <p:handoutMasterIdLst>
    <p:handoutMasterId r:id="rId14"/>
  </p:handoutMasterIdLst>
  <p:sldIdLst>
    <p:sldId id="256" r:id="rId2"/>
    <p:sldId id="466" r:id="rId3"/>
    <p:sldId id="460" r:id="rId4"/>
    <p:sldId id="469" r:id="rId5"/>
    <p:sldId id="464" r:id="rId6"/>
    <p:sldId id="467" r:id="rId7"/>
    <p:sldId id="470" r:id="rId8"/>
    <p:sldId id="455" r:id="rId9"/>
    <p:sldId id="468" r:id="rId10"/>
    <p:sldId id="465" r:id="rId11"/>
    <p:sldId id="444" r:id="rId1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F79646"/>
    <a:srgbClr val="FFFF00"/>
    <a:srgbClr val="FE5000"/>
    <a:srgbClr val="FF963B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BF7A66-F7EF-4359-892E-AD8167812E85}" v="9" dt="2024-09-30T09:26:55.6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764" autoAdjust="0"/>
    <p:restoredTop sz="94660" autoAdjust="0"/>
  </p:normalViewPr>
  <p:slideViewPr>
    <p:cSldViewPr>
      <p:cViewPr varScale="1">
        <p:scale>
          <a:sx n="109" d="100"/>
          <a:sy n="109" d="100"/>
        </p:scale>
        <p:origin x="158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18/12/2024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18/12/2024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90721-3DA2-37AE-EC48-04DF249A8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1F6CD7A4-1090-D9D5-8DDB-5064CD1B1B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FE9722F9-DF70-DFDA-F351-116D9106AD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439CCAAB-92A6-1673-AECE-711864F15E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778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80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EF419-7046-2F12-A3AF-F4E6619A4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80005D6B-4B1B-6C1A-7B57-148390354F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503AA302-A5E3-5893-1D9A-5BD789FC97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021409E1-3CCE-83AD-FF40-D07133BE57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675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6B0B1-CA4A-E0C9-D361-32E7B3973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BF9E1468-DDCD-4A06-4DC4-14BFCB0721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DA93C2B1-040F-9057-5FE7-AD7DF674B0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B7010869-C79E-15AF-E120-858C66D44A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56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07D6C-1B7D-5217-5E35-3F15E2B0B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82B1C810-51FE-9E9B-C23C-B3CABFCD5A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E3C1A879-FA3D-108F-2419-DF063376F4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6744CBFB-A69C-500A-7D95-9ADF641A9D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683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F22EB-8FC7-C356-7031-DD1CC90AB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EDA8349D-0903-4B5C-CE6E-721E591606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F7F28EEB-F100-D088-EEA4-C44B997A1F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2A9AED93-F7D0-BDA2-BDB0-D2A9BAF78C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302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586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1B44-14F7-288D-FD83-5C56F90FA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3CD87CA2-5AB4-17F6-237F-2D2E157E37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D621222F-3BD4-F0F3-7115-D4E9015F86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D082620E-6813-1A67-0662-D9ACDF864B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188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A3598-7828-352A-F615-5FA5E699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894D867D-F2E5-0D3A-0004-E49D4D6BAC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B831A807-CA09-9659-A208-EAC474EE99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6B95532B-3538-D650-159E-41E0DC9726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756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65132D92-BEFA-A125-F53E-7C1672739361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23414" y="250826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Création d’un forage agricole à Les Peintures</a:t>
            </a:r>
            <a:endParaRPr lang="fr-FR" sz="24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50CE29E7-ABB6-13CF-E744-C451A3658F71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23414" y="250826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Création d’un forage agricole à Les Peintures</a:t>
            </a:r>
            <a:endParaRPr lang="fr-FR" sz="24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6F84D1C-AFE3-7EA1-2D41-CECE11452A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23414" y="250826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Création d’un forage agricole à Les Peintures</a:t>
            </a:r>
            <a:endParaRPr lang="fr-FR" sz="24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598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AEC36-C492-FDE3-BF68-C2A27F87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EE6BB0F-E921-798B-EC44-B84024147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07F8-CCD2-4E45-B1E9-339A56482E0E}" type="datetime1">
              <a:rPr lang="fr-FR" smtClean="0"/>
              <a:t>18/12/2024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769780-42BC-3BB3-0134-63ABD49C1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F9DFF4C-E343-F35A-95B6-7CAD1F1A5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1073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18/12/2024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224" y="1365715"/>
            <a:ext cx="2553180" cy="3004190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62787" y="1352685"/>
            <a:ext cx="8618426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SCEA Borderie Plaire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agricole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le 21 novembre 2024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d’Autorisation Environnementale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Eocène Nord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Précédents avis : </a:t>
            </a:r>
          </a:p>
          <a:p>
            <a:pPr algn="just" defTabSz="914400">
              <a:spcBef>
                <a:spcPts val="3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2023-070-ST : contribution jugeant le dossier incomplet</a:t>
            </a:r>
          </a:p>
          <a:p>
            <a:pPr algn="just" defTabSz="914400">
              <a:spcBef>
                <a:spcPts val="3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2024-030-ST : avis jugeant le dossier complet bien que </a:t>
            </a:r>
          </a:p>
          <a:p>
            <a:pPr marL="1790700" indent="-1074738" algn="just" defTabSz="914400">
              <a:spcBef>
                <a:spcPts val="3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la justification de l’optimisation des usages pouvait être sujette à caution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lvl="1" algn="just" defTabSz="914400">
              <a:spcBef>
                <a:spcPts val="3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arrachage de vignes, remplacer par des cultures irriguées sur 20 ha (maïs ou blé ou autre)</a:t>
            </a:r>
          </a:p>
          <a:p>
            <a:pPr lvl="1" algn="just" defTabSz="914400">
              <a:spcBef>
                <a:spcPts val="3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besoin de sécuriser l’approvisionnement en eau 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518098" y="1518935"/>
            <a:ext cx="3870326" cy="901953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435869"/>
              <a:gd name="connsiteY0" fmla="*/ 0 h 18337121"/>
              <a:gd name="connsiteX1" fmla="*/ 1435869 w 1435869"/>
              <a:gd name="connsiteY1" fmla="*/ 18337121 h 18337121"/>
              <a:gd name="connsiteX0" fmla="*/ 0 w 1460337"/>
              <a:gd name="connsiteY0" fmla="*/ 0 h 19155201"/>
              <a:gd name="connsiteX1" fmla="*/ 1460337 w 1460337"/>
              <a:gd name="connsiteY1" fmla="*/ 19155201 h 19155201"/>
              <a:gd name="connsiteX0" fmla="*/ 0 w 1460337"/>
              <a:gd name="connsiteY0" fmla="*/ 0 h 19155201"/>
              <a:gd name="connsiteX1" fmla="*/ 1460337 w 1460337"/>
              <a:gd name="connsiteY1" fmla="*/ 19155201 h 19155201"/>
              <a:gd name="connsiteX0" fmla="*/ 0 w 1460337"/>
              <a:gd name="connsiteY0" fmla="*/ 7451 h 19162652"/>
              <a:gd name="connsiteX1" fmla="*/ 1460337 w 1460337"/>
              <a:gd name="connsiteY1" fmla="*/ 19162652 h 19162652"/>
              <a:gd name="connsiteX0" fmla="*/ 0 w 1427714"/>
              <a:gd name="connsiteY0" fmla="*/ 6605 h 19831144"/>
              <a:gd name="connsiteX1" fmla="*/ 1427714 w 1427714"/>
              <a:gd name="connsiteY1" fmla="*/ 19831144 h 1983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27714" h="19831144">
                <a:moveTo>
                  <a:pt x="0" y="6605"/>
                </a:moveTo>
                <a:cubicBezTo>
                  <a:pt x="1114135" y="-219125"/>
                  <a:pt x="1367078" y="5320200"/>
                  <a:pt x="1427714" y="19831144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79442-7CE8-498C-F1AA-BB4502495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>
            <a:extLst>
              <a:ext uri="{FF2B5EF4-FFF2-40B4-BE49-F238E27FC236}">
                <a16:creationId xmlns:a16="http://schemas.microsoft.com/office/drawing/2014/main" id="{06385A7C-AEB1-4CF5-10F1-E498FAF46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988" y="1368335"/>
            <a:ext cx="867850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Répartition des surfaces agricoles en 2022 sur un total de 81,35 ha :</a:t>
            </a:r>
          </a:p>
          <a:p>
            <a:pPr marL="342900" indent="-342900" algn="just">
              <a:spcBef>
                <a:spcPts val="1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21,21 ha de culture de </a:t>
            </a:r>
            <a:r>
              <a:rPr lang="fr-FR" alt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vigne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– raisin de cuve </a:t>
            </a:r>
            <a:r>
              <a:rPr lang="fr-FR" altLang="fr-FR" sz="2000" u="sng" dirty="0">
                <a:solidFill>
                  <a:srgbClr val="333399"/>
                </a:solidFill>
                <a:latin typeface="Trebuchet MS" panose="020B0603020202020204" pitchFamily="34" charset="0"/>
              </a:rPr>
              <a:t>(-5 ha)</a:t>
            </a:r>
          </a:p>
          <a:p>
            <a:pPr marL="342900" indent="-342900" algn="just">
              <a:spcBef>
                <a:spcPts val="1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17,07 ha de culture de </a:t>
            </a:r>
            <a:r>
              <a:rPr lang="fr-FR" alt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maïs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grain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,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semé en avril et récolté en octobre</a:t>
            </a:r>
          </a:p>
          <a:p>
            <a:pPr marL="342900" indent="-342900" algn="just">
              <a:spcBef>
                <a:spcPts val="1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16,69 ha de culture de </a:t>
            </a:r>
            <a:r>
              <a:rPr lang="fr-FR" alt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triticale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d’hiver,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semé en octobre et récolté en juillet</a:t>
            </a:r>
          </a:p>
          <a:p>
            <a:pPr marL="342900" indent="-342900" algn="just">
              <a:spcBef>
                <a:spcPts val="1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16,25 ha de culture de </a:t>
            </a:r>
            <a:r>
              <a:rPr lang="fr-FR" alt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blé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tendre d’hiver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planté en octobre et récolté en juin</a:t>
            </a:r>
          </a:p>
          <a:p>
            <a:pPr marL="342900" indent="-342900" algn="just">
              <a:spcBef>
                <a:spcPts val="1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6,80 ha de culture de tournesol,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semé en avril et récolté en aout</a:t>
            </a:r>
          </a:p>
          <a:p>
            <a:pPr marL="342900" indent="-342900" algn="just">
              <a:spcBef>
                <a:spcPts val="1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2,51 ha de jachère autre semée</a:t>
            </a:r>
          </a:p>
          <a:p>
            <a:pPr marL="342900" indent="-342900" algn="just">
              <a:spcBef>
                <a:spcPts val="1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0,64 ha de bande tampon</a:t>
            </a:r>
          </a:p>
          <a:p>
            <a:pPr marL="342900" indent="-342900" algn="just">
              <a:spcBef>
                <a:spcPts val="1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0,19 ha de SNE (= surface agricole temporairement non exploité)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481D956-004A-8F3F-8265-00A00808FE01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54849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57988" y="1368335"/>
            <a:ext cx="8390476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Sources d'approvisionnement en eau actuelles :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4 autorisations de prélèvement d’irrigation via l’OUGC du Bassin Dordogne : 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 retenues déconnectées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 prélèvements dans la Dronne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A45C18-9FE1-D9DE-0BB6-2673268EE4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15" r="15787"/>
          <a:stretch/>
        </p:blipFill>
        <p:spPr>
          <a:xfrm>
            <a:off x="1512929" y="2522658"/>
            <a:ext cx="7491686" cy="379595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B84CF93-B224-0753-55CA-29520BFCFE19}"/>
              </a:ext>
            </a:extLst>
          </p:cNvPr>
          <p:cNvSpPr txBox="1"/>
          <p:nvPr/>
        </p:nvSpPr>
        <p:spPr>
          <a:xfrm>
            <a:off x="6948264" y="5949280"/>
            <a:ext cx="3600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</a:rPr>
              <a:t>??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339016-1803-66E1-CAD2-6096966569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988" t="27971" r="980" b="33888"/>
          <a:stretch/>
        </p:blipFill>
        <p:spPr>
          <a:xfrm>
            <a:off x="20284" y="2798774"/>
            <a:ext cx="1541095" cy="192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5155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611A3-523D-126F-03DF-7BB6D019F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809E521-B1E0-9463-6F78-4CA7039B61AD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5EB62E8-1B5B-3FB1-573C-CD08FCD8E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04" y="1437740"/>
            <a:ext cx="7128792" cy="5034197"/>
          </a:xfrm>
          <a:prstGeom prst="rect">
            <a:avLst/>
          </a:prstGeom>
        </p:spPr>
      </p:pic>
      <p:sp>
        <p:nvSpPr>
          <p:cNvPr id="7" name="Text Box 15">
            <a:extLst>
              <a:ext uri="{FF2B5EF4-FFF2-40B4-BE49-F238E27FC236}">
                <a16:creationId xmlns:a16="http://schemas.microsoft.com/office/drawing/2014/main" id="{54F35405-0290-A2CE-D42D-60E58D54A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762" y="1412776"/>
            <a:ext cx="347515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Points prélèvements actuels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23D63932-09E1-EC18-4C4E-94F97AAA63DE}"/>
              </a:ext>
            </a:extLst>
          </p:cNvPr>
          <p:cNvCxnSpPr>
            <a:stCxn id="7" idx="2"/>
          </p:cNvCxnSpPr>
          <p:nvPr/>
        </p:nvCxnSpPr>
        <p:spPr>
          <a:xfrm>
            <a:off x="2114341" y="1812886"/>
            <a:ext cx="225411" cy="8240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E64DC13-E34D-C75D-CA65-7E4BFEF1F404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114341" y="1812886"/>
            <a:ext cx="2889707" cy="34163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CEAE994-0504-A914-63FC-D32AAAB93B41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114341" y="1812886"/>
            <a:ext cx="3114847" cy="28402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30B9141-24DC-8961-8D92-AA34E0327690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114341" y="1812886"/>
            <a:ext cx="3249747" cy="6080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36867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CFE85-0D42-4783-980A-E291208E7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>
            <a:extLst>
              <a:ext uri="{FF2B5EF4-FFF2-40B4-BE49-F238E27FC236}">
                <a16:creationId xmlns:a16="http://schemas.microsoft.com/office/drawing/2014/main" id="{964C36F6-E0B9-4247-7AC3-3591FAF14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344087"/>
            <a:ext cx="8390476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assurer la sécurisation de l’approvisionnement en eau à partir d’un forage qui remplacerait les 3 prélèvements peu ou non exploités actuellement (12 000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/an)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besoin : 40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/h et 60 000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profondeur forage : 60 m &gt;&gt; Eocène moyen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E088B976-7CFD-0E6B-121C-4D3C8D9DFAD3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9199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580A7-E4BD-30E3-751A-B8B9BB386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>
            <a:extLst>
              <a:ext uri="{FF2B5EF4-FFF2-40B4-BE49-F238E27FC236}">
                <a16:creationId xmlns:a16="http://schemas.microsoft.com/office/drawing/2014/main" id="{C32232A9-5675-A471-192A-E26070B4B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040" y="2420888"/>
            <a:ext cx="42319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l’état pour répondre au besoin sans dénoyer le réservoir, l'ouvrage devra présenter un débit spécifique supérieur </a:t>
            </a:r>
            <a:r>
              <a:rPr lang="fr-FR" altLang="fr-FR" sz="2000" u="sng" dirty="0">
                <a:solidFill>
                  <a:srgbClr val="333399"/>
                </a:solidFill>
                <a:latin typeface="Trebuchet MS" panose="020B0603020202020204" pitchFamily="34" charset="0"/>
              </a:rPr>
              <a:t>à 7 m</a:t>
            </a:r>
            <a:r>
              <a:rPr lang="fr-FR" altLang="fr-FR" sz="2000" u="sng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u="sng" dirty="0">
                <a:solidFill>
                  <a:srgbClr val="333399"/>
                </a:solidFill>
                <a:latin typeface="Trebuchet MS" panose="020B0603020202020204" pitchFamily="34" charset="0"/>
              </a:rPr>
              <a:t>/h/m.</a:t>
            </a:r>
            <a:endParaRPr lang="fr-FR" altLang="fr-FR" u="sng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81E46EA-F1C7-383F-49CE-3E8D449E57DD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E01D1F-4330-A15D-ACCF-E30CF3D24F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62"/>
          <a:stretch/>
        </p:blipFill>
        <p:spPr>
          <a:xfrm>
            <a:off x="4995325" y="1427299"/>
            <a:ext cx="4124274" cy="543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4061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EFA50-39B9-6F58-657C-314B7D8AD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0253E39D-D160-6B4E-696E-0A2DE827EEC4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13E66A1-A50F-06DE-3908-FD40C7895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63" y="0"/>
            <a:ext cx="4696169" cy="67833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B410BE5-13FC-7165-F2A4-1B0EEFEB07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6120" y="430537"/>
            <a:ext cx="4142686" cy="1594002"/>
          </a:xfrm>
          <a:prstGeom prst="rect">
            <a:avLst/>
          </a:prstGeom>
        </p:spPr>
      </p:pic>
      <p:sp>
        <p:nvSpPr>
          <p:cNvPr id="12" name="Text Box 15">
            <a:extLst>
              <a:ext uri="{FF2B5EF4-FFF2-40B4-BE49-F238E27FC236}">
                <a16:creationId xmlns:a16="http://schemas.microsoft.com/office/drawing/2014/main" id="{9358116C-E11D-AA57-3FD2-8503D7C0B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9309" y="2114404"/>
            <a:ext cx="3927644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60 m de profondeur 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Cible : Eocène supérieur + Eocène moyen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UG : Eocène nord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non déficitaire mais révision du SAGE et des </a:t>
            </a:r>
            <a:r>
              <a:rPr lang="fr-FR" alt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VMPO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en cours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8461B8B-CCCD-44E3-25F1-17D78168D7EC}"/>
              </a:ext>
            </a:extLst>
          </p:cNvPr>
          <p:cNvGraphicFramePr>
            <a:graphicFrameLocks noGrp="1"/>
          </p:cNvGraphicFramePr>
          <p:nvPr/>
        </p:nvGraphicFramePr>
        <p:xfrm>
          <a:off x="207047" y="4323303"/>
          <a:ext cx="8496942" cy="827746"/>
        </p:xfrm>
        <a:graphic>
          <a:graphicData uri="http://schemas.openxmlformats.org/drawingml/2006/table">
            <a:tbl>
              <a:tblPr/>
              <a:tblGrid>
                <a:gridCol w="1338100">
                  <a:extLst>
                    <a:ext uri="{9D8B030D-6E8A-4147-A177-3AD203B41FA5}">
                      <a16:colId xmlns:a16="http://schemas.microsoft.com/office/drawing/2014/main" val="2892216014"/>
                    </a:ext>
                  </a:extLst>
                </a:gridCol>
                <a:gridCol w="1338100">
                  <a:extLst>
                    <a:ext uri="{9D8B030D-6E8A-4147-A177-3AD203B41FA5}">
                      <a16:colId xmlns:a16="http://schemas.microsoft.com/office/drawing/2014/main" val="3524324859"/>
                    </a:ext>
                  </a:extLst>
                </a:gridCol>
                <a:gridCol w="1338100">
                  <a:extLst>
                    <a:ext uri="{9D8B030D-6E8A-4147-A177-3AD203B41FA5}">
                      <a16:colId xmlns:a16="http://schemas.microsoft.com/office/drawing/2014/main" val="3707552666"/>
                    </a:ext>
                  </a:extLst>
                </a:gridCol>
                <a:gridCol w="1515960">
                  <a:extLst>
                    <a:ext uri="{9D8B030D-6E8A-4147-A177-3AD203B41FA5}">
                      <a16:colId xmlns:a16="http://schemas.microsoft.com/office/drawing/2014/main" val="3701560223"/>
                    </a:ext>
                  </a:extLst>
                </a:gridCol>
                <a:gridCol w="1062008">
                  <a:extLst>
                    <a:ext uri="{9D8B030D-6E8A-4147-A177-3AD203B41FA5}">
                      <a16:colId xmlns:a16="http://schemas.microsoft.com/office/drawing/2014/main" val="2977574929"/>
                    </a:ext>
                  </a:extLst>
                </a:gridCol>
                <a:gridCol w="952337">
                  <a:extLst>
                    <a:ext uri="{9D8B030D-6E8A-4147-A177-3AD203B41FA5}">
                      <a16:colId xmlns:a16="http://schemas.microsoft.com/office/drawing/2014/main" val="828664877"/>
                    </a:ext>
                  </a:extLst>
                </a:gridCol>
                <a:gridCol w="952337">
                  <a:extLst>
                    <a:ext uri="{9D8B030D-6E8A-4147-A177-3AD203B41FA5}">
                      <a16:colId xmlns:a16="http://schemas.microsoft.com/office/drawing/2014/main" val="2578055327"/>
                    </a:ext>
                  </a:extLst>
                </a:gridCol>
              </a:tblGrid>
              <a:tr h="54508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Agricoles</a:t>
                      </a:r>
                    </a:p>
                  </a:txBody>
                  <a:tcPr marL="8341" marR="8341" marT="83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Industriels</a:t>
                      </a:r>
                    </a:p>
                  </a:txBody>
                  <a:tcPr marL="8341" marR="8341" marT="83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AEP</a:t>
                      </a:r>
                    </a:p>
                  </a:txBody>
                  <a:tcPr marL="8341" marR="8341" marT="83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Géothermiques</a:t>
                      </a:r>
                    </a:p>
                  </a:txBody>
                  <a:tcPr marL="8341" marR="8341" marT="83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Autres</a:t>
                      </a:r>
                    </a:p>
                  </a:txBody>
                  <a:tcPr marL="8341" marR="8341" marT="83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341" marR="8341" marT="83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VMPO</a:t>
                      </a:r>
                    </a:p>
                  </a:txBody>
                  <a:tcPr marL="8341" marR="8341" marT="83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764894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755 193</a:t>
                      </a:r>
                    </a:p>
                  </a:txBody>
                  <a:tcPr marL="8341" marR="8341" marT="83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68 855</a:t>
                      </a:r>
                    </a:p>
                  </a:txBody>
                  <a:tcPr marL="8341" marR="8341" marT="83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5 906 182</a:t>
                      </a:r>
                    </a:p>
                  </a:txBody>
                  <a:tcPr marL="8341" marR="8341" marT="83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-</a:t>
                      </a:r>
                    </a:p>
                  </a:txBody>
                  <a:tcPr marL="8341" marR="8341" marT="83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82 374</a:t>
                      </a:r>
                    </a:p>
                  </a:txBody>
                  <a:tcPr marL="8341" marR="8341" marT="83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6 812 603</a:t>
                      </a:r>
                    </a:p>
                  </a:txBody>
                  <a:tcPr marL="8341" marR="8341" marT="83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7 000 000</a:t>
                      </a:r>
                    </a:p>
                  </a:txBody>
                  <a:tcPr marL="8341" marR="8341" marT="834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611350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4FB17C6F-AF0B-5F47-9E87-AC44761CF722}"/>
              </a:ext>
            </a:extLst>
          </p:cNvPr>
          <p:cNvSpPr txBox="1"/>
          <p:nvPr/>
        </p:nvSpPr>
        <p:spPr>
          <a:xfrm>
            <a:off x="1439468" y="5413204"/>
            <a:ext cx="7056783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Forage de Marcenais – procédure en cours pour 1 460 000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</p:txBody>
      </p:sp>
    </p:spTree>
    <p:extLst>
      <p:ext uri="{BB962C8B-B14F-4D97-AF65-F5344CB8AC3E}">
        <p14:creationId xmlns:p14="http://schemas.microsoft.com/office/powerpoint/2010/main" val="2684485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76762" y="1412776"/>
            <a:ext cx="8390476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Ressources alternatives :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chemeClr val="accent2"/>
                </a:solidFill>
                <a:latin typeface="Trebuchet MS" panose="020B0603020202020204" pitchFamily="34" charset="0"/>
              </a:rPr>
              <a:t>réseau eau potable </a:t>
            </a: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&gt;&gt; trop coûteux (120 000 €/an) et ressource « à préserver »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chemeClr val="accent2"/>
                </a:solidFill>
                <a:latin typeface="Trebuchet MS" panose="020B0603020202020204" pitchFamily="34" charset="0"/>
              </a:rPr>
              <a:t>récupération eaux de pluie </a:t>
            </a: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&gt;&gt; nécessite des surfaces imperméabilisées trop importante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chemeClr val="accent2"/>
                </a:solidFill>
                <a:latin typeface="Trebuchet MS" panose="020B0603020202020204" pitchFamily="34" charset="0"/>
              </a:rPr>
              <a:t>prélèvement dans la Dronne </a:t>
            </a: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&gt;&gt; 75 000 € de raccordement (sous réserve d’autorisation) contre 35 000 € pour un forage et avec contraintes environnementales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chemeClr val="accent2"/>
                </a:solidFill>
                <a:latin typeface="Trebuchet MS" panose="020B0603020202020204" pitchFamily="34" charset="0"/>
              </a:rPr>
              <a:t>alluvions de la Dronne </a:t>
            </a: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&gt;&gt; productivité trop faible attendue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chemeClr val="accent2"/>
                </a:solidFill>
                <a:latin typeface="Trebuchet MS" panose="020B0603020202020204" pitchFamily="34" charset="0"/>
              </a:rPr>
              <a:t>plans d’eau alentours </a:t>
            </a: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&gt;&gt; non étudiés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1094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CC81D-7038-863D-9B20-F8EE177CC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885203E9-1B1E-67B1-DA4F-E76D3E75994D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1AC3A0-D2BF-AF50-BA4C-980999DA0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04" y="1437740"/>
            <a:ext cx="7128792" cy="5034197"/>
          </a:xfrm>
          <a:prstGeom prst="rect">
            <a:avLst/>
          </a:prstGeom>
        </p:spPr>
      </p:pic>
      <p:sp>
        <p:nvSpPr>
          <p:cNvPr id="7" name="Text Box 15">
            <a:extLst>
              <a:ext uri="{FF2B5EF4-FFF2-40B4-BE49-F238E27FC236}">
                <a16:creationId xmlns:a16="http://schemas.microsoft.com/office/drawing/2014/main" id="{BDFEF206-1E44-0DEC-903C-AB48B18B1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762" y="1412776"/>
            <a:ext cx="347515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Points prélèvements actuels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9F782C0-0FC5-7B22-8BE2-FF0BCEC469A1}"/>
              </a:ext>
            </a:extLst>
          </p:cNvPr>
          <p:cNvCxnSpPr>
            <a:stCxn id="7" idx="2"/>
          </p:cNvCxnSpPr>
          <p:nvPr/>
        </p:nvCxnSpPr>
        <p:spPr>
          <a:xfrm>
            <a:off x="2114341" y="1812886"/>
            <a:ext cx="225411" cy="8240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749CF7D0-5CCE-9574-0C13-BEFED3E5ADDA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114341" y="1812886"/>
            <a:ext cx="2889707" cy="34163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88CB418-AF83-493A-D8A9-D15C04AF387C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114341" y="1812886"/>
            <a:ext cx="3114847" cy="28402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9B7F62A-2773-D2FA-D74D-7BEEC6084DDB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114341" y="1812886"/>
            <a:ext cx="3249747" cy="6080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Box 15">
            <a:extLst>
              <a:ext uri="{FF2B5EF4-FFF2-40B4-BE49-F238E27FC236}">
                <a16:creationId xmlns:a16="http://schemas.microsoft.com/office/drawing/2014/main" id="{BA1D58C7-BB44-D3EF-3021-587CAB35D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5381" y="3320988"/>
            <a:ext cx="1651115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Plans d’eau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A3359AD-ED72-04CB-ED55-4126B9CBEFA5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7236296" y="3721098"/>
            <a:ext cx="974643" cy="57199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69AB10EF-B02A-3419-3195-7D5F4F4F3054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5868144" y="3721098"/>
            <a:ext cx="2342795" cy="71601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BB5C3F94-2B7C-24B3-EBBB-483493AE7304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6746425" y="3721098"/>
            <a:ext cx="1464514" cy="1364086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B4530C7-7F28-F3DF-3EC0-28969B4B9B0E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4355976" y="3721098"/>
            <a:ext cx="3854963" cy="215617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7194B021-72FD-8C04-82AB-F2DE233B1ED7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5378273" y="3721098"/>
            <a:ext cx="2832666" cy="32428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51AB15E3-B3C0-323B-7F04-0CC49917EFEF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5493919" y="3721098"/>
            <a:ext cx="2717020" cy="788022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88649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E6126-E385-2814-298F-B350B093C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>
            <a:extLst>
              <a:ext uri="{FF2B5EF4-FFF2-40B4-BE49-F238E27FC236}">
                <a16:creationId xmlns:a16="http://schemas.microsoft.com/office/drawing/2014/main" id="{B5FDFBA0-66D3-AEE8-3E46-2B57C3D4C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762" y="1412776"/>
            <a:ext cx="8587726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Optimisation des usages par :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arrosage préférentiel de nuit (14 h/j)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utilisation de variétés sélectionnées pour leur résistance aux déficits hydriques (</a:t>
            </a:r>
            <a:r>
              <a:rPr lang="fr-FR" altLang="fr-FR" sz="22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Aquamax</a:t>
            </a: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),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avancement si possible des dates de semis pour limiter les tours d’eau d’irrigation (semis de cultures de printemps réalisés fin mars en 2023)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sondes </a:t>
            </a:r>
            <a:r>
              <a:rPr lang="fr-FR" altLang="fr-FR" sz="22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tensiométriques</a:t>
            </a: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 ou capacitives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station météo </a:t>
            </a:r>
            <a:r>
              <a:rPr lang="fr-FR" altLang="fr-FR" sz="22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Sencrop</a:t>
            </a: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 pour pilotage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9BCDE44-FB42-1BCC-C714-C4E8D888575F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47395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40768"/>
            <a:ext cx="44121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Considérations pour un 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1881" y="1802433"/>
            <a:ext cx="8840238" cy="429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les doutes sur la productivité de la nappe vis-à-vis du besoin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une optimisation de l’usage qui ne semble pas particulièrement poussée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la situation de l’UG Eocène Nord qui pose de nombreuses questions quant à la définition de règles de gestion : VMPO en cours de révision (hausse ? baisse ?), distinction nappe libre/captive ?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prélèvements dans les plans d'eau proches situés aux alentours non étudiée (ex : plan d'eau de plus de 15 hectares à 1 Km)</a:t>
            </a:r>
          </a:p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8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=&gt; ???</a:t>
            </a:r>
            <a:endParaRPr lang="fr-FR" altLang="fr-FR" sz="1800" b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5426</TotalTime>
  <Words>617</Words>
  <Application>Microsoft Office PowerPoint</Application>
  <PresentationFormat>Affichage à l'écran (4:3)</PresentationFormat>
  <Paragraphs>93</Paragraphs>
  <Slides>11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Gill Sans MT</vt:lpstr>
      <vt:lpstr>Trebuchet MS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283</cp:revision>
  <cp:lastPrinted>2015-12-16T08:43:17Z</cp:lastPrinted>
  <dcterms:created xsi:type="dcterms:W3CDTF">2015-09-15T19:44:09Z</dcterms:created>
  <dcterms:modified xsi:type="dcterms:W3CDTF">2024-12-18T16:22:39Z</dcterms:modified>
</cp:coreProperties>
</file>