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564" r:id="rId2"/>
    <p:sldId id="568" r:id="rId3"/>
    <p:sldId id="576" r:id="rId4"/>
    <p:sldId id="580" r:id="rId5"/>
    <p:sldId id="575" r:id="rId6"/>
    <p:sldId id="579" r:id="rId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5000"/>
    <a:srgbClr val="333399"/>
    <a:srgbClr val="F78F04"/>
    <a:srgbClr val="FF963B"/>
    <a:srgbClr val="FFFF99"/>
    <a:srgbClr val="0077D4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2" autoAdjust="0"/>
    <p:restoredTop sz="94660"/>
  </p:normalViewPr>
  <p:slideViewPr>
    <p:cSldViewPr>
      <p:cViewPr varScale="1">
        <p:scale>
          <a:sx n="102" d="100"/>
          <a:sy n="102" d="100"/>
        </p:scale>
        <p:origin x="197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06/01/2025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06/01/2025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368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719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B58EE-A3F9-E1B3-0E60-F28D4CC79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52518EC7-19EE-998E-4949-098C607E18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8E1662D-9890-A899-4544-46380609AE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E5585BA4-58AB-DC08-C8B0-E0505E6C95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192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802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706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06/01/2025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100" dirty="0"/>
              <a:t>Décret 2024-1098 du 2 décembre 2024</a:t>
            </a:r>
            <a:br>
              <a:rPr lang="fr-FR" sz="3100" dirty="0"/>
            </a:br>
            <a:r>
              <a:rPr lang="fr-FR" sz="3100" dirty="0"/>
              <a:t>relatif aux SAGE</a:t>
            </a:r>
            <a:endParaRPr lang="fr-FR" sz="33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13 janvier 2025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Contenu du décret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63" y="1432999"/>
            <a:ext cx="8640959" cy="429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En synthèse, modifications règlementaires sur :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la composition et les règles de fonctionnement des commissions locales de l'eau (CLE) ;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sur les procédures de modification des SAGE et leur contenu ;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le renforcement de l'intégration réciproque des politiques de l'eau et de l'aménagement.</a:t>
            </a:r>
          </a:p>
          <a:p>
            <a:pPr algn="r">
              <a:spcBef>
                <a:spcPts val="18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Application obligatoire ou volontariste des dispositions qui concernent l'élaboration ou la révision des SAGE selon la date d'engagement de la procédure (avant ou après le 4 décembre 2024).</a:t>
            </a:r>
          </a:p>
        </p:txBody>
      </p:sp>
    </p:spTree>
    <p:extLst>
      <p:ext uri="{BB962C8B-B14F-4D97-AF65-F5344CB8AC3E}">
        <p14:creationId xmlns:p14="http://schemas.microsoft.com/office/powerpoint/2010/main" val="157096170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59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désignation membres CLE par Préfet si l'AMG tarde (2 mois)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 représentant de porteur de SCOT (</a:t>
            </a:r>
            <a:r>
              <a:rPr 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EPCI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ou Syndicat mixte)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deux mandats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délibération par visioconférence dans les conditions prévues par la réglementation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 ou plusieurs vice-présidents dont au moins un du collège des collectivités territoriales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remboursement des frais de déplacement du président, des vice-présidents à la charge de l’</a:t>
            </a:r>
            <a:r>
              <a:rPr 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EPTB</a:t>
            </a: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absence répétée d'un membre -&gt; saisine instance de désignation / 3 mois pour confirmer ou nouvelle désignation / préfet peut désigner lui-même (absence répétée définie dans règles de fonctionnement)</a:t>
            </a:r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i="1" dirty="0">
                <a:solidFill>
                  <a:srgbClr val="333399"/>
                </a:solidFill>
              </a:rPr>
              <a:t>Composition et règles de fonctionnement de la CLE</a:t>
            </a:r>
            <a:endParaRPr lang="fr-FR" altLang="fr-FR" sz="28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75696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3E308-5B06-6B8C-C39F-4C320266F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5">
            <a:extLst>
              <a:ext uri="{FF2B5EF4-FFF2-40B4-BE49-F238E27FC236}">
                <a16:creationId xmlns:a16="http://schemas.microsoft.com/office/drawing/2014/main" id="{45216161-5E0E-1EB5-4B6E-3A4DD35E4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19007"/>
            <a:ext cx="8640959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3 possibilités : modification, révision partielle, révision totale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le </a:t>
            </a:r>
            <a:r>
              <a:rPr lang="fr-FR" sz="24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PAGD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 (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plan d'aménagement et de gestion durable de la ressource en eau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) comporte </a:t>
            </a:r>
          </a:p>
          <a:p>
            <a:pPr marL="800100" lvl="1" indent="-342900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"</a:t>
            </a:r>
            <a:r>
              <a:rPr lang="fr-FR" sz="24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des trajectoires de prélèvements d’eau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"</a:t>
            </a:r>
          </a:p>
          <a:p>
            <a:pPr marL="800100" lvl="1" indent="-342900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 "</a:t>
            </a:r>
            <a:r>
              <a:rPr lang="fr-FR" sz="24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 document identifiant les objectifs du </a:t>
            </a:r>
            <a:r>
              <a:rPr lang="fr-FR" sz="2400" i="1" dirty="0" err="1">
                <a:solidFill>
                  <a:srgbClr val="333399"/>
                </a:solidFill>
                <a:latin typeface="Trebuchet MS" panose="020B0603020202020204" pitchFamily="34" charset="0"/>
              </a:rPr>
              <a:t>PAGD</a:t>
            </a:r>
            <a:r>
              <a:rPr lang="fr-FR" sz="2400" i="1" dirty="0">
                <a:solidFill>
                  <a:srgbClr val="333399"/>
                </a:solidFill>
                <a:latin typeface="Trebuchet MS" panose="020B0603020202020204" pitchFamily="34" charset="0"/>
              </a:rPr>
              <a:t> et les dispositions du règlement… susceptibles d'avoir une incidence sur les orientations des SCOT et les PLU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"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F6273DA2-C765-72D4-3F61-36F9AF4115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i="1" dirty="0">
                <a:solidFill>
                  <a:srgbClr val="333399"/>
                </a:solidFill>
              </a:rPr>
              <a:t>Procédures d'élaboration et de révision du SAGE</a:t>
            </a:r>
            <a:endParaRPr lang="fr-FR" altLang="fr-FR" sz="28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CF7B1A1D-A826-F997-9C38-D269534E7DE0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06301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sz="2800" b="1" i="1" dirty="0">
                <a:solidFill>
                  <a:srgbClr val="333399"/>
                </a:solidFill>
              </a:rPr>
              <a:t>Intégration des SAGE dans les outils d'aménagement du territoire</a:t>
            </a:r>
            <a:endParaRPr lang="fr-FR" altLang="fr-FR" sz="28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59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(dispositions sur les zones humides et protections des captages)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le "</a:t>
            </a:r>
            <a:r>
              <a:rPr lang="fr-FR" sz="2400" i="1" dirty="0">
                <a:solidFill>
                  <a:srgbClr val="333399"/>
                </a:solidFill>
                <a:latin typeface="Trebuchet MS" panose="020B0603020202020204" pitchFamily="34" charset="0"/>
              </a:rPr>
              <a:t>document identifiant les objectifs du </a:t>
            </a:r>
            <a:r>
              <a:rPr lang="fr-FR" sz="2400" i="1" dirty="0" err="1">
                <a:solidFill>
                  <a:srgbClr val="333399"/>
                </a:solidFill>
                <a:latin typeface="Trebuchet MS" panose="020B0603020202020204" pitchFamily="34" charset="0"/>
              </a:rPr>
              <a:t>PAGD</a:t>
            </a:r>
            <a:r>
              <a:rPr lang="fr-FR" sz="2400" i="1" dirty="0">
                <a:solidFill>
                  <a:srgbClr val="333399"/>
                </a:solidFill>
                <a:latin typeface="Trebuchet MS" panose="020B0603020202020204" pitchFamily="34" charset="0"/>
              </a:rPr>
              <a:t> et les dispositions du règlement… susceptibles d'avoir une incidence sur les orientations des SCOT et les PLU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" devra être annexé au PLU". </a:t>
            </a:r>
          </a:p>
          <a:p>
            <a:pPr lvl="1">
              <a:spcBef>
                <a:spcPts val="600"/>
              </a:spcBef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Ces dispositions ne sont pas applicables aux plans locaux d'urbanisme dont l'élaboration ou la révision a été prescrite avant le 4 décembre 2024 mais le porteur du PLU peut décider d'en faire application dès lors qu'il n'a pas arrêté le projet de PLU.</a:t>
            </a:r>
          </a:p>
        </p:txBody>
      </p:sp>
    </p:spTree>
    <p:extLst>
      <p:ext uri="{BB962C8B-B14F-4D97-AF65-F5344CB8AC3E}">
        <p14:creationId xmlns:p14="http://schemas.microsoft.com/office/powerpoint/2010/main" val="22310944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i="1" dirty="0">
                <a:solidFill>
                  <a:srgbClr val="333399"/>
                </a:solidFill>
              </a:rPr>
              <a:t>Intégration des SAGE dans SCOT et les PLU : propositions</a:t>
            </a:r>
            <a:endParaRPr lang="fr-FR" altLang="fr-FR" sz="28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60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Rédaction d’un document à annexer aux PLU, PLUi et SCoT, rassemblant :</a:t>
            </a:r>
          </a:p>
          <a:p>
            <a:pPr marL="800100" lvl="1" indent="-342900" algn="just"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B0F0"/>
                </a:solidFill>
                <a:latin typeface="Trebuchet MS" panose="020B0603020202020204" pitchFamily="34" charset="0"/>
              </a:rPr>
              <a:t>les éléments à fournir, règles et prescriptions du SAGE applicables en matière d’urbanisme,</a:t>
            </a:r>
          </a:p>
          <a:p>
            <a:pPr marL="800100" lvl="1" indent="-342900" algn="just"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B0F0"/>
                </a:solidFill>
                <a:latin typeface="Trebuchet MS" panose="020B0603020202020204" pitchFamily="34" charset="0"/>
              </a:rPr>
              <a:t>une méthodologie de calcul pour l’estimation de la demande en eau future du territoire.</a:t>
            </a:r>
          </a:p>
          <a:p>
            <a:pPr marL="1257300" lvl="2" indent="-342900" algn="just">
              <a:buClr>
                <a:srgbClr val="F78F04"/>
              </a:buClr>
              <a:buFont typeface="Wingdings" panose="05000000000000000000" pitchFamily="2" charset="2"/>
              <a:buChar char="ü"/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 travail de réflexion est en cours avec la DDTM et </a:t>
            </a:r>
            <a:r>
              <a:rPr lang="fr-FR" sz="20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Aménag’Eau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sur ces questions : amender le volet Eau financé par le Département ? compléter le PAC transmis par l’Etat ?</a:t>
            </a:r>
          </a:p>
          <a:p>
            <a:pPr marL="342900" indent="-342900" algn="just"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Renforcer l’implication des services d’eau dans l’élaboration des documents d’urbanisme : courrier de sollicitation de la CLE et/ou du  SMEGREG ? accompagnement personnalisé pour les membres du SMEGREG ?</a:t>
            </a:r>
          </a:p>
        </p:txBody>
      </p:sp>
    </p:spTree>
    <p:extLst>
      <p:ext uri="{BB962C8B-B14F-4D97-AF65-F5344CB8AC3E}">
        <p14:creationId xmlns:p14="http://schemas.microsoft.com/office/powerpoint/2010/main" val="313686345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8565</TotalTime>
  <Words>498</Words>
  <Application>Microsoft Office PowerPoint</Application>
  <PresentationFormat>Affichage à l'écran (4:3)</PresentationFormat>
  <Paragraphs>45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Wingdings</vt:lpstr>
      <vt:lpstr>Office Theme</vt:lpstr>
      <vt:lpstr>Décret 2024-1098 du 2 décembre 2024 relatif aux SAGE</vt:lpstr>
      <vt:lpstr>Contenu du décret</vt:lpstr>
      <vt:lpstr>Composition et règles de fonctionnement de la CLE</vt:lpstr>
      <vt:lpstr>Procédures d'élaboration et de révision du SAGE</vt:lpstr>
      <vt:lpstr>Intégration des SAGE dans les outils d'aménagement du territoire</vt:lpstr>
      <vt:lpstr>Intégration des SAGE dans SCOT et les PLU : propositions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393</cp:revision>
  <cp:lastPrinted>2016-10-18T07:35:07Z</cp:lastPrinted>
  <dcterms:created xsi:type="dcterms:W3CDTF">2015-09-15T19:44:09Z</dcterms:created>
  <dcterms:modified xsi:type="dcterms:W3CDTF">2025-01-06T10:57:05Z</dcterms:modified>
</cp:coreProperties>
</file>