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0" r:id="rId2"/>
    <p:sldId id="880" r:id="rId3"/>
    <p:sldId id="881" r:id="rId4"/>
    <p:sldId id="884" r:id="rId5"/>
    <p:sldId id="883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FFFF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77" d="100"/>
          <a:sy n="77" d="100"/>
        </p:scale>
        <p:origin x="96" y="6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34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25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20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359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Etude des ressources en eau</a:t>
            </a:r>
            <a:br>
              <a:rPr lang="fr-FR" sz="3200" dirty="0"/>
            </a:br>
            <a:r>
              <a:rPr lang="fr-FR" sz="3200" dirty="0"/>
              <a:t>du Crétacé du sud Gironde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texte, carte, diagramme, capture d’écran&#10;&#10;Description générée automatiquement">
            <a:extLst>
              <a:ext uri="{FF2B5EF4-FFF2-40B4-BE49-F238E27FC236}">
                <a16:creationId xmlns:a16="http://schemas.microsoft.com/office/drawing/2014/main" id="{1D20B5A0-6823-7A01-8DBD-F122536F6C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4" y="2637485"/>
            <a:ext cx="4785079" cy="3383803"/>
          </a:xfrm>
          <a:prstGeom prst="rect">
            <a:avLst/>
          </a:prstGeom>
        </p:spPr>
      </p:pic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4139951" y="1340768"/>
            <a:ext cx="48019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Compréhension des terminaisons de l’anticlinal de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Villagrains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-Landiras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300" i="1" dirty="0">
                <a:solidFill>
                  <a:srgbClr val="333399"/>
                </a:solidFill>
                <a:latin typeface="Trebuchet MS" panose="020B0603020202020204" pitchFamily="34" charset="0"/>
              </a:rPr>
              <a:t>convention de recherche &amp; développement avec le BRGM 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40DB44-7941-EE2C-96E1-621064D9F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A3-4 : Recherches ressources pour substitutions AEP structurantes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CFC3C9A-97BC-156F-3F92-D61FEECEDACA}"/>
              </a:ext>
            </a:extLst>
          </p:cNvPr>
          <p:cNvSpPr>
            <a:spLocks/>
          </p:cNvSpPr>
          <p:nvPr/>
        </p:nvSpPr>
        <p:spPr bwMode="auto">
          <a:xfrm>
            <a:off x="4671374" y="2209067"/>
            <a:ext cx="3566619" cy="427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54037" indent="-285750" eaLnBrk="1" hangingPunct="1">
              <a:spcBef>
                <a:spcPts val="3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fr-FR" altLang="fr-FR" sz="1700" b="1" dirty="0">
                <a:solidFill>
                  <a:srgbClr val="333399"/>
                </a:solidFill>
                <a:latin typeface="+mn-lt"/>
              </a:rPr>
              <a:t>Sismique haute résolution</a:t>
            </a: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0C74F137-DEBC-E8DF-53E8-6020B2E79F6E}"/>
              </a:ext>
            </a:extLst>
          </p:cNvPr>
          <p:cNvSpPr>
            <a:spLocks/>
          </p:cNvSpPr>
          <p:nvPr/>
        </p:nvSpPr>
        <p:spPr bwMode="auto">
          <a:xfrm>
            <a:off x="5161047" y="5301208"/>
            <a:ext cx="3816424" cy="978184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800" b="1" dirty="0">
                <a:solidFill>
                  <a:srgbClr val="333399"/>
                </a:solidFill>
                <a:latin typeface="+mn-lt"/>
              </a:rPr>
              <a:t>Marché notifié</a:t>
            </a:r>
            <a:endParaRPr lang="fr-FR" altLang="fr-FR" sz="1900" b="1" dirty="0">
              <a:solidFill>
                <a:srgbClr val="333399"/>
              </a:solidFill>
              <a:latin typeface="+mn-lt"/>
              <a:sym typeface="Wingdings" panose="05000000000000000000" pitchFamily="2" charset="2"/>
            </a:endParaRPr>
          </a:p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900" b="1" dirty="0">
                <a:solidFill>
                  <a:srgbClr val="333399"/>
                </a:solidFill>
                <a:latin typeface="+mn-lt"/>
                <a:sym typeface="Wingdings" panose="05000000000000000000" pitchFamily="2" charset="2"/>
              </a:rPr>
              <a:t>Acquisition courant octobre</a:t>
            </a:r>
          </a:p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600" dirty="0">
                <a:solidFill>
                  <a:srgbClr val="333399"/>
                </a:solidFill>
                <a:latin typeface="+mn-lt"/>
                <a:sym typeface="Wingdings" panose="05000000000000000000" pitchFamily="2" charset="2"/>
              </a:rPr>
              <a:t>Montant : 120 000 € </a:t>
            </a:r>
            <a:endParaRPr lang="fr-FR" altLang="fr-FR" sz="1600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0FFDCAF5-20F7-1F9A-87A1-C9AABB80BDE4}"/>
              </a:ext>
            </a:extLst>
          </p:cNvPr>
          <p:cNvSpPr>
            <a:spLocks/>
          </p:cNvSpPr>
          <p:nvPr/>
        </p:nvSpPr>
        <p:spPr bwMode="auto">
          <a:xfrm>
            <a:off x="107504" y="2204864"/>
            <a:ext cx="4892218" cy="7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800" b="1" dirty="0">
                <a:solidFill>
                  <a:srgbClr val="333399"/>
                </a:solidFill>
                <a:latin typeface="+mn-lt"/>
              </a:rPr>
              <a:t>2 profils d’acquisition </a:t>
            </a:r>
            <a:r>
              <a:rPr lang="fr-FR" altLang="fr-FR" sz="1800" dirty="0">
                <a:solidFill>
                  <a:srgbClr val="333399"/>
                </a:solidFill>
                <a:latin typeface="+mn-lt"/>
              </a:rPr>
              <a:t>pour</a:t>
            </a:r>
            <a:r>
              <a:rPr lang="fr-FR" altLang="fr-FR" sz="1800" b="1" dirty="0">
                <a:solidFill>
                  <a:srgbClr val="333399"/>
                </a:solidFill>
                <a:latin typeface="+mn-lt"/>
              </a:rPr>
              <a:t> 5 km </a:t>
            </a:r>
            <a:r>
              <a:rPr lang="fr-FR" altLang="fr-FR" sz="1800" dirty="0">
                <a:solidFill>
                  <a:srgbClr val="333399"/>
                </a:solidFill>
                <a:latin typeface="+mn-lt"/>
              </a:rPr>
              <a:t>au total</a:t>
            </a:r>
          </a:p>
        </p:txBody>
      </p:sp>
      <p:pic>
        <p:nvPicPr>
          <p:cNvPr id="22" name="Image 21" descr="Une image contenant texte, capture d’écran, carte, diagramme&#10;&#10;Description générée automatiquement">
            <a:extLst>
              <a:ext uri="{FF2B5EF4-FFF2-40B4-BE49-F238E27FC236}">
                <a16:creationId xmlns:a16="http://schemas.microsoft.com/office/drawing/2014/main" id="{D883E37F-772D-19ED-260C-39F93CF2AA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216" y="2510352"/>
            <a:ext cx="3118567" cy="123738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ous-titre 2">
            <a:extLst>
              <a:ext uri="{FF2B5EF4-FFF2-40B4-BE49-F238E27FC236}">
                <a16:creationId xmlns:a16="http://schemas.microsoft.com/office/drawing/2014/main" id="{DD9978D9-23BA-FA78-5818-85F1270C70B1}"/>
              </a:ext>
            </a:extLst>
          </p:cNvPr>
          <p:cNvSpPr>
            <a:spLocks/>
          </p:cNvSpPr>
          <p:nvPr/>
        </p:nvSpPr>
        <p:spPr bwMode="auto">
          <a:xfrm>
            <a:off x="4671374" y="3789040"/>
            <a:ext cx="4581146" cy="47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54037" indent="-285750" eaLnBrk="1" hangingPunct="1">
              <a:spcBef>
                <a:spcPts val="3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fr-FR" altLang="fr-FR" sz="1700" b="1" dirty="0">
                <a:solidFill>
                  <a:srgbClr val="333399"/>
                </a:solidFill>
                <a:latin typeface="+mn-lt"/>
              </a:rPr>
              <a:t>Tomographie de résistivité électrique</a:t>
            </a:r>
          </a:p>
          <a:p>
            <a:pPr marL="429750" indent="-28575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fr-FR" altLang="fr-FR" sz="1700" b="1" dirty="0">
              <a:solidFill>
                <a:srgbClr val="333399"/>
              </a:solidFill>
              <a:latin typeface="+mn-lt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335F594-B371-78B1-C7E1-4B0592F242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4795" y="4195985"/>
            <a:ext cx="3925450" cy="882279"/>
          </a:xfrm>
          <a:prstGeom prst="rect">
            <a:avLst/>
          </a:prstGeom>
        </p:spPr>
      </p:pic>
      <p:sp>
        <p:nvSpPr>
          <p:cNvPr id="2" name="Text Box 15">
            <a:extLst>
              <a:ext uri="{FF2B5EF4-FFF2-40B4-BE49-F238E27FC236}">
                <a16:creationId xmlns:a16="http://schemas.microsoft.com/office/drawing/2014/main" id="{8283C593-C736-4E7E-F7AE-FE22965EB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" y="1385699"/>
            <a:ext cx="4067945" cy="6155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A3-4 : </a:t>
            </a:r>
            <a:r>
              <a:rPr lang="fr-FR" altLang="fr-FR" sz="1200" b="1" dirty="0">
                <a:solidFill>
                  <a:srgbClr val="E46C0A"/>
                </a:solidFill>
                <a:latin typeface="Trebuchet MS" panose="020B0603020202020204" pitchFamily="34" charset="0"/>
              </a:rPr>
              <a:t>sécurisation prélèvements et gestion collective</a:t>
            </a:r>
          </a:p>
          <a:p>
            <a:pPr marL="342900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recherches ressources pour substitution structurantes</a:t>
            </a:r>
          </a:p>
        </p:txBody>
      </p:sp>
    </p:spTree>
    <p:extLst>
      <p:ext uri="{BB962C8B-B14F-4D97-AF65-F5344CB8AC3E}">
        <p14:creationId xmlns:p14="http://schemas.microsoft.com/office/powerpoint/2010/main" val="70835535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4139951" y="1340768"/>
            <a:ext cx="48019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Compréhension des écoulements au sein de  l’anticlinal de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Villagrains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-Landiras 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3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accompagnement de la formation des équipes de l’EAAO 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41456" y="6297901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41456" y="6297901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0C74F137-DEBC-E8DF-53E8-6020B2E79F6E}"/>
              </a:ext>
            </a:extLst>
          </p:cNvPr>
          <p:cNvSpPr>
            <a:spLocks/>
          </p:cNvSpPr>
          <p:nvPr/>
        </p:nvSpPr>
        <p:spPr bwMode="auto">
          <a:xfrm>
            <a:off x="501496" y="5105557"/>
            <a:ext cx="2686576" cy="785651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900" b="1" dirty="0">
                <a:solidFill>
                  <a:srgbClr val="333399"/>
                </a:solidFill>
                <a:latin typeface="+mn-lt"/>
              </a:rPr>
              <a:t>Travaux en cours*</a:t>
            </a:r>
          </a:p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2000" dirty="0">
                <a:solidFill>
                  <a:srgbClr val="333399"/>
                </a:solidFill>
                <a:latin typeface="+mn-lt"/>
                <a:sym typeface="Wingdings" panose="05000000000000000000" pitchFamily="2" charset="2"/>
              </a:rPr>
              <a:t>Montant : 2 000 € </a:t>
            </a:r>
            <a:endParaRPr lang="fr-FR" altLang="fr-FR" sz="2000" dirty="0">
              <a:solidFill>
                <a:srgbClr val="333399"/>
              </a:solidFill>
              <a:latin typeface="+mn-lt"/>
            </a:endParaRPr>
          </a:p>
          <a:p>
            <a:pPr algn="ctr" eaLnBrk="1" hangingPunct="1">
              <a:spcBef>
                <a:spcPts val="300"/>
              </a:spcBef>
              <a:buNone/>
            </a:pPr>
            <a:endParaRPr lang="fr-FR" altLang="fr-FR" sz="1900" b="1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15C77BE-7241-79CE-425C-6577D8F09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2" y="2486904"/>
            <a:ext cx="3419872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Préciser les écoulements du dôme Cénomanien vers l’est, entre St-Magne et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Villagrains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Reconnaître le toit du Cénomanien </a:t>
            </a:r>
          </a:p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Disposer d’un nouvel ouvrage de suivi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D51BD0E1-A6F9-6E07-FA3C-A5F569D80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1956" y="2198241"/>
            <a:ext cx="561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6900"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Forage de reconnaissance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entre 70 et 100 m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CAE7865-F02D-F7F4-E042-15502A858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692" y="2722960"/>
            <a:ext cx="5081254" cy="3275398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70C1C17-1860-46F6-EE18-A229C84C830D}"/>
              </a:ext>
            </a:extLst>
          </p:cNvPr>
          <p:cNvCxnSpPr>
            <a:cxnSpLocks/>
          </p:cNvCxnSpPr>
          <p:nvPr/>
        </p:nvCxnSpPr>
        <p:spPr>
          <a:xfrm>
            <a:off x="5456172" y="2567573"/>
            <a:ext cx="576064" cy="1491457"/>
          </a:xfrm>
          <a:prstGeom prst="straightConnector1">
            <a:avLst/>
          </a:prstGeom>
          <a:ln w="57150"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ous-titre 2">
            <a:extLst>
              <a:ext uri="{FF2B5EF4-FFF2-40B4-BE49-F238E27FC236}">
                <a16:creationId xmlns:a16="http://schemas.microsoft.com/office/drawing/2014/main" id="{168334CD-29B3-FBEA-72A4-B2126CB4CAC8}"/>
              </a:ext>
            </a:extLst>
          </p:cNvPr>
          <p:cNvSpPr>
            <a:spLocks/>
          </p:cNvSpPr>
          <p:nvPr/>
        </p:nvSpPr>
        <p:spPr bwMode="auto">
          <a:xfrm>
            <a:off x="935088" y="6086859"/>
            <a:ext cx="6122223" cy="3693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600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*</a:t>
            </a:r>
            <a:r>
              <a:rPr lang="fr-FR" altLang="fr-FR" sz="1800" i="1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dans le cadre de notre partenariat avec l'armée de l'air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5B657C30-AF05-AF79-BEFD-478A1DBEA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A3-4 : Recherches ressources pour substitutions AEP structurantes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509ED505-CF17-F36C-23EA-84501D2E3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" y="1385699"/>
            <a:ext cx="4067945" cy="6155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A3-4 : </a:t>
            </a:r>
            <a:r>
              <a:rPr lang="fr-FR" altLang="fr-FR" sz="1200" b="1" dirty="0">
                <a:solidFill>
                  <a:srgbClr val="E46C0A"/>
                </a:solidFill>
                <a:latin typeface="Trebuchet MS" panose="020B0603020202020204" pitchFamily="34" charset="0"/>
              </a:rPr>
              <a:t>sécurisation prélèvements et gestion collective</a:t>
            </a:r>
          </a:p>
          <a:p>
            <a:pPr marL="342900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recherches ressources pour substitution structurantes</a:t>
            </a:r>
          </a:p>
        </p:txBody>
      </p:sp>
    </p:spTree>
    <p:extLst>
      <p:ext uri="{BB962C8B-B14F-4D97-AF65-F5344CB8AC3E}">
        <p14:creationId xmlns:p14="http://schemas.microsoft.com/office/powerpoint/2010/main" val="273312339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4067943" y="1340768"/>
            <a:ext cx="487399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Compréhension des terminaisons de l’anticlinal de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Villagrains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-Landiras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300" i="1" dirty="0">
                <a:solidFill>
                  <a:srgbClr val="333399"/>
                </a:solidFill>
                <a:latin typeface="Trebuchet MS" panose="020B0603020202020204" pitchFamily="34" charset="0"/>
              </a:rPr>
              <a:t>convention de recherche &amp; développement avec le BRGM 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0C74F137-DEBC-E8DF-53E8-6020B2E79F6E}"/>
              </a:ext>
            </a:extLst>
          </p:cNvPr>
          <p:cNvSpPr>
            <a:spLocks/>
          </p:cNvSpPr>
          <p:nvPr/>
        </p:nvSpPr>
        <p:spPr bwMode="auto">
          <a:xfrm>
            <a:off x="4172956" y="5517232"/>
            <a:ext cx="3816424" cy="720080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900" b="1" dirty="0">
                <a:solidFill>
                  <a:srgbClr val="333399"/>
                </a:solidFill>
                <a:latin typeface="+mn-lt"/>
              </a:rPr>
              <a:t>Marché en cours de rédaction</a:t>
            </a:r>
          </a:p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2000" dirty="0">
                <a:solidFill>
                  <a:srgbClr val="333399"/>
                </a:solidFill>
                <a:latin typeface="+mn-lt"/>
                <a:sym typeface="Wingdings" panose="05000000000000000000" pitchFamily="2" charset="2"/>
              </a:rPr>
              <a:t>Montant estimé : 400 000 € </a:t>
            </a:r>
            <a:endParaRPr lang="fr-FR" altLang="fr-FR" sz="2000" dirty="0">
              <a:solidFill>
                <a:srgbClr val="333399"/>
              </a:solidFill>
              <a:latin typeface="+mn-lt"/>
            </a:endParaRPr>
          </a:p>
          <a:p>
            <a:pPr algn="ctr" eaLnBrk="1" hangingPunct="1">
              <a:spcBef>
                <a:spcPts val="300"/>
              </a:spcBef>
              <a:buNone/>
            </a:pPr>
            <a:endParaRPr lang="fr-FR" altLang="fr-FR" sz="1900" b="1" dirty="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15C77BE-7241-79CE-425C-6577D8F09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" y="2359551"/>
            <a:ext cx="310339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Limite Cénomanien/Turonien </a:t>
            </a:r>
          </a:p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Caractérisation des propriétés du réservoir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599FE5-F8F8-2CC9-CB0C-D3BAE97F4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6" y="3004420"/>
            <a:ext cx="5679639" cy="22162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78F688-4FE9-6647-1B60-ABCE8251CD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216163" y="3783039"/>
            <a:ext cx="2685077" cy="2670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D51BD0E1-A6F9-6E07-FA3C-A5F569D80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856" y="2420888"/>
            <a:ext cx="561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6900"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Forage de reconnaissance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à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240 m de profondeur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206AAF9-6AC0-462E-B438-CC049ED1E351}"/>
              </a:ext>
            </a:extLst>
          </p:cNvPr>
          <p:cNvCxnSpPr>
            <a:cxnSpLocks/>
          </p:cNvCxnSpPr>
          <p:nvPr/>
        </p:nvCxnSpPr>
        <p:spPr>
          <a:xfrm flipH="1">
            <a:off x="4211960" y="2823812"/>
            <a:ext cx="648072" cy="1081487"/>
          </a:xfrm>
          <a:prstGeom prst="straightConnector1">
            <a:avLst/>
          </a:prstGeom>
          <a:ln w="57150"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2">
            <a:extLst>
              <a:ext uri="{FF2B5EF4-FFF2-40B4-BE49-F238E27FC236}">
                <a16:creationId xmlns:a16="http://schemas.microsoft.com/office/drawing/2014/main" id="{9F238D0A-386D-C03A-43EC-6246A4D7C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A3-4 : Recherches ressources pour substitutions AEP structurantes</a:t>
            </a:r>
          </a:p>
        </p:txBody>
      </p:sp>
      <p:sp>
        <p:nvSpPr>
          <p:cNvPr id="19" name="Text Box 15">
            <a:extLst>
              <a:ext uri="{FF2B5EF4-FFF2-40B4-BE49-F238E27FC236}">
                <a16:creationId xmlns:a16="http://schemas.microsoft.com/office/drawing/2014/main" id="{86A825F5-FE03-AFEB-E4B7-9ED811087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" y="1385699"/>
            <a:ext cx="4067945" cy="6155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A3-4 : </a:t>
            </a:r>
            <a:r>
              <a:rPr lang="fr-FR" altLang="fr-FR" sz="1200" b="1" dirty="0">
                <a:solidFill>
                  <a:srgbClr val="E46C0A"/>
                </a:solidFill>
                <a:latin typeface="Trebuchet MS" panose="020B0603020202020204" pitchFamily="34" charset="0"/>
              </a:rPr>
              <a:t>sécurisation prélèvements et gestion collective</a:t>
            </a:r>
          </a:p>
          <a:p>
            <a:pPr marL="342900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recherches ressources pour substitution structurantes</a:t>
            </a:r>
          </a:p>
        </p:txBody>
      </p:sp>
    </p:spTree>
    <p:extLst>
      <p:ext uri="{BB962C8B-B14F-4D97-AF65-F5344CB8AC3E}">
        <p14:creationId xmlns:p14="http://schemas.microsoft.com/office/powerpoint/2010/main" val="11548081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69706FE1-D8AB-4928-82C8-A3ABB0033D4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0C74F137-DEBC-E8DF-53E8-6020B2E79F6E}"/>
              </a:ext>
            </a:extLst>
          </p:cNvPr>
          <p:cNvSpPr>
            <a:spLocks/>
          </p:cNvSpPr>
          <p:nvPr/>
        </p:nvSpPr>
        <p:spPr bwMode="auto">
          <a:xfrm>
            <a:off x="4067944" y="5901182"/>
            <a:ext cx="3816424" cy="365930"/>
          </a:xfrm>
          <a:prstGeom prst="rect">
            <a:avLst/>
          </a:prstGeom>
          <a:solidFill>
            <a:srgbClr val="B9CDE5"/>
          </a:solidFill>
          <a:ln>
            <a:noFill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300"/>
              </a:spcBef>
              <a:buNone/>
            </a:pPr>
            <a:r>
              <a:rPr lang="fr-FR" altLang="fr-FR" sz="1800" dirty="0">
                <a:solidFill>
                  <a:srgbClr val="333399"/>
                </a:solidFill>
                <a:latin typeface="+mn-lt"/>
              </a:rPr>
              <a:t>Montant estimé : 400 000€ TTC</a:t>
            </a:r>
            <a:endParaRPr lang="fr-FR" altLang="fr-FR" sz="400" b="1" dirty="0">
              <a:solidFill>
                <a:srgbClr val="333399"/>
              </a:solidFill>
              <a:latin typeface="+mn-lt"/>
              <a:sym typeface="Wingdings" panose="05000000000000000000" pitchFamily="2" charset="2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15C77BE-7241-79CE-425C-6577D8F09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" y="2359551"/>
            <a:ext cx="310339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ADC8FD"/>
                </a:solidFill>
                <a:latin typeface="Trebuchet MS" panose="020B0603020202020204" pitchFamily="34" charset="0"/>
              </a:rPr>
              <a:t>Limite Cénomanien/Turonien </a:t>
            </a:r>
          </a:p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ADC8FD"/>
                </a:solidFill>
                <a:latin typeface="Trebuchet MS" panose="020B0603020202020204" pitchFamily="34" charset="0"/>
              </a:rPr>
              <a:t>Caractérisation des propriétés du réservoir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E599FE5-F8F8-2CC9-CB0C-D3BAE97F4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6" y="3004420"/>
            <a:ext cx="5679639" cy="2216294"/>
          </a:xfrm>
          <a:prstGeom prst="rect">
            <a:avLst/>
          </a:prstGeom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D51BD0E1-A6F9-6E07-FA3C-A5F569D80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856" y="2420888"/>
            <a:ext cx="561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6900"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ADC8FD"/>
                </a:solidFill>
                <a:latin typeface="Trebuchet MS" panose="020B0603020202020204" pitchFamily="34" charset="0"/>
              </a:rPr>
              <a:t>Forage de reconnaissance </a:t>
            </a:r>
            <a:r>
              <a:rPr lang="fr-FR" altLang="fr-FR" dirty="0">
                <a:solidFill>
                  <a:srgbClr val="ADC8FD"/>
                </a:solidFill>
                <a:latin typeface="Trebuchet MS" panose="020B0603020202020204" pitchFamily="34" charset="0"/>
              </a:rPr>
              <a:t>à</a:t>
            </a:r>
            <a:r>
              <a:rPr lang="fr-FR" altLang="fr-FR" b="1" dirty="0">
                <a:solidFill>
                  <a:srgbClr val="ADC8FD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dirty="0">
                <a:solidFill>
                  <a:srgbClr val="ADC8FD"/>
                </a:solidFill>
                <a:latin typeface="Trebuchet MS" panose="020B0603020202020204" pitchFamily="34" charset="0"/>
              </a:rPr>
              <a:t>240 m de profondeur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206AAF9-6AC0-462E-B438-CC049ED1E351}"/>
              </a:ext>
            </a:extLst>
          </p:cNvPr>
          <p:cNvCxnSpPr>
            <a:cxnSpLocks/>
          </p:cNvCxnSpPr>
          <p:nvPr/>
        </p:nvCxnSpPr>
        <p:spPr>
          <a:xfrm flipH="1">
            <a:off x="4211960" y="2823812"/>
            <a:ext cx="648072" cy="1081487"/>
          </a:xfrm>
          <a:prstGeom prst="straightConnector1">
            <a:avLst/>
          </a:prstGeom>
          <a:ln w="57150">
            <a:solidFill>
              <a:srgbClr val="ADC8F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lipse 2">
            <a:extLst>
              <a:ext uri="{FF2B5EF4-FFF2-40B4-BE49-F238E27FC236}">
                <a16:creationId xmlns:a16="http://schemas.microsoft.com/office/drawing/2014/main" id="{C925CCF3-4421-4E35-3F44-0A477F55D3EE}"/>
              </a:ext>
            </a:extLst>
          </p:cNvPr>
          <p:cNvSpPr/>
          <p:nvPr/>
        </p:nvSpPr>
        <p:spPr>
          <a:xfrm>
            <a:off x="7637801" y="3636823"/>
            <a:ext cx="1172490" cy="1081487"/>
          </a:xfrm>
          <a:prstGeom prst="ellipse">
            <a:avLst/>
          </a:prstGeom>
          <a:noFill/>
          <a:ln w="38100">
            <a:solidFill>
              <a:srgbClr val="33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11B4F3"/>
              </a:solidFill>
            </a:endParaRP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4A0C8899-4276-373B-BC59-1BC9FEBA1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5431729"/>
            <a:ext cx="5616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26900"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Forage de reconnaissance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 300 à 350 m 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2C253FB-9D76-1526-585B-66742133E1FB}"/>
              </a:ext>
            </a:extLst>
          </p:cNvPr>
          <p:cNvCxnSpPr/>
          <p:nvPr/>
        </p:nvCxnSpPr>
        <p:spPr>
          <a:xfrm flipV="1">
            <a:off x="7380312" y="4768732"/>
            <a:ext cx="432048" cy="581981"/>
          </a:xfrm>
          <a:prstGeom prst="straightConnector1">
            <a:avLst/>
          </a:prstGeom>
          <a:ln w="57150"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Box 15">
            <a:extLst>
              <a:ext uri="{FF2B5EF4-FFF2-40B4-BE49-F238E27FC236}">
                <a16:creationId xmlns:a16="http://schemas.microsoft.com/office/drawing/2014/main" id="{D04CFBD9-5E2B-CAA9-E27E-372354B43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6" y="4307067"/>
            <a:ext cx="310339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216000"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Localisation précise à l’issue de la campagne prospection géophysique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422092E9-8760-028C-C063-C598E853E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96744" cy="1152128"/>
          </a:xfrm>
        </p:spPr>
        <p:txBody>
          <a:bodyPr>
            <a:no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A3-4 : Recherches ressources pour substitutions AEP structurantes</a:t>
            </a:r>
          </a:p>
        </p:txBody>
      </p:sp>
      <p:sp>
        <p:nvSpPr>
          <p:cNvPr id="20" name="Text Box 15">
            <a:extLst>
              <a:ext uri="{FF2B5EF4-FFF2-40B4-BE49-F238E27FC236}">
                <a16:creationId xmlns:a16="http://schemas.microsoft.com/office/drawing/2014/main" id="{264806EE-87C0-D65E-A429-8B7E7587D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" y="1385699"/>
            <a:ext cx="4067945" cy="6155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A3-4 : </a:t>
            </a:r>
            <a:r>
              <a:rPr lang="fr-FR" altLang="fr-FR" sz="1200" b="1" dirty="0">
                <a:solidFill>
                  <a:srgbClr val="E46C0A"/>
                </a:solidFill>
                <a:latin typeface="Trebuchet MS" panose="020B0603020202020204" pitchFamily="34" charset="0"/>
              </a:rPr>
              <a:t>sécurisation prélèvements et gestion collective</a:t>
            </a:r>
          </a:p>
          <a:p>
            <a:pPr marL="342900" indent="-342900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100" i="1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recherches ressources pour substitution structurantes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AC5F30A3-FF6F-C1BB-C2BB-44AD26441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3" y="1340768"/>
            <a:ext cx="487399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Compréhension des terminaisons de l’anticlinal de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Villagrains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-Landiras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300" i="1" dirty="0">
                <a:solidFill>
                  <a:srgbClr val="333399"/>
                </a:solidFill>
                <a:latin typeface="Trebuchet MS" panose="020B0603020202020204" pitchFamily="34" charset="0"/>
              </a:rPr>
              <a:t>convention de recherche &amp; développement avec le BRGM </a:t>
            </a:r>
          </a:p>
        </p:txBody>
      </p:sp>
    </p:spTree>
    <p:extLst>
      <p:ext uri="{BB962C8B-B14F-4D97-AF65-F5344CB8AC3E}">
        <p14:creationId xmlns:p14="http://schemas.microsoft.com/office/powerpoint/2010/main" val="183151549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5004</TotalTime>
  <Words>333</Words>
  <Application>Microsoft Office PowerPoint</Application>
  <PresentationFormat>Affichage à l'écran (4:3)</PresentationFormat>
  <Paragraphs>60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</vt:lpstr>
      <vt:lpstr>Office Theme</vt:lpstr>
      <vt:lpstr>Etude des ressources en eau du Crétacé du sud Gironde</vt:lpstr>
      <vt:lpstr>A3-4 : Recherches ressources pour substitutions AEP structurantes</vt:lpstr>
      <vt:lpstr>A3-4 : Recherches ressources pour substitutions AEP structurantes</vt:lpstr>
      <vt:lpstr>A3-4 : Recherches ressources pour substitutions AEP structurantes</vt:lpstr>
      <vt:lpstr>A3-4 : Recherches ressources pour substitutions AEP structurantes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281</cp:revision>
  <cp:lastPrinted>2019-02-01T13:57:01Z</cp:lastPrinted>
  <dcterms:created xsi:type="dcterms:W3CDTF">2015-09-15T19:44:09Z</dcterms:created>
  <dcterms:modified xsi:type="dcterms:W3CDTF">2023-09-26T08:25:43Z</dcterms:modified>
</cp:coreProperties>
</file>