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40" r:id="rId2"/>
    <p:sldId id="538" r:id="rId3"/>
    <p:sldId id="782" r:id="rId4"/>
    <p:sldId id="783" r:id="rId5"/>
    <p:sldId id="785" r:id="rId6"/>
    <p:sldId id="784" r:id="rId7"/>
    <p:sldId id="786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FFFF99"/>
    <a:srgbClr val="B9B9DC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ABEC460B-318C-4BD8-9521-5FAFFB42E81A}"/>
    <pc:docChg chg="custSel delSld modSld">
      <pc:chgData name="Bruno de Grissac" userId="d3f85db1-402d-49d1-8f7f-5bc735f26e17" providerId="ADAL" clId="{ABEC460B-318C-4BD8-9521-5FAFFB42E81A}" dt="2023-09-25T13:05:26.695" v="168" actId="47"/>
      <pc:docMkLst>
        <pc:docMk/>
      </pc:docMkLst>
      <pc:sldChg chg="modSp mod">
        <pc:chgData name="Bruno de Grissac" userId="d3f85db1-402d-49d1-8f7f-5bc735f26e17" providerId="ADAL" clId="{ABEC460B-318C-4BD8-9521-5FAFFB42E81A}" dt="2023-09-25T13:03:23.972" v="167" actId="20577"/>
        <pc:sldMkLst>
          <pc:docMk/>
          <pc:sldMk cId="1281333770" sldId="440"/>
        </pc:sldMkLst>
        <pc:spChg chg="mod">
          <ac:chgData name="Bruno de Grissac" userId="d3f85db1-402d-49d1-8f7f-5bc735f26e17" providerId="ADAL" clId="{ABEC460B-318C-4BD8-9521-5FAFFB42E81A}" dt="2023-09-25T13:03:23.972" v="167" actId="20577"/>
          <ac:spMkLst>
            <pc:docMk/>
            <pc:sldMk cId="1281333770" sldId="440"/>
            <ac:spMk id="2" creationId="{00000000-0000-0000-0000-000000000000}"/>
          </ac:spMkLst>
        </pc:spChg>
      </pc:sldChg>
      <pc:sldChg chg="del">
        <pc:chgData name="Bruno de Grissac" userId="d3f85db1-402d-49d1-8f7f-5bc735f26e17" providerId="ADAL" clId="{ABEC460B-318C-4BD8-9521-5FAFFB42E81A}" dt="2023-09-25T13:01:30.402" v="0" actId="47"/>
        <pc:sldMkLst>
          <pc:docMk/>
          <pc:sldMk cId="2947977943" sldId="525"/>
        </pc:sldMkLst>
      </pc:sldChg>
      <pc:sldChg chg="del">
        <pc:chgData name="Bruno de Grissac" userId="d3f85db1-402d-49d1-8f7f-5bc735f26e17" providerId="ADAL" clId="{ABEC460B-318C-4BD8-9521-5FAFFB42E81A}" dt="2023-09-25T13:01:30.402" v="0" actId="47"/>
        <pc:sldMkLst>
          <pc:docMk/>
          <pc:sldMk cId="4216334835" sldId="529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4024189907" sldId="719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927785493" sldId="756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2496502274" sldId="759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1212703432" sldId="777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3951667420" sldId="779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252700417" sldId="780"/>
        </pc:sldMkLst>
      </pc:sldChg>
      <pc:sldChg chg="del">
        <pc:chgData name="Bruno de Grissac" userId="d3f85db1-402d-49d1-8f7f-5bc735f26e17" providerId="ADAL" clId="{ABEC460B-318C-4BD8-9521-5FAFFB42E81A}" dt="2023-09-25T13:01:30.402" v="0" actId="47"/>
        <pc:sldMkLst>
          <pc:docMk/>
          <pc:sldMk cId="3103559563" sldId="781"/>
        </pc:sldMkLst>
      </pc:sldChg>
      <pc:sldChg chg="del">
        <pc:chgData name="Bruno de Grissac" userId="d3f85db1-402d-49d1-8f7f-5bc735f26e17" providerId="ADAL" clId="{ABEC460B-318C-4BD8-9521-5FAFFB42E81A}" dt="2023-09-25T13:01:30.402" v="0" actId="47"/>
        <pc:sldMkLst>
          <pc:docMk/>
          <pc:sldMk cId="2129559772" sldId="787"/>
        </pc:sldMkLst>
      </pc:sldChg>
      <pc:sldChg chg="del">
        <pc:chgData name="Bruno de Grissac" userId="d3f85db1-402d-49d1-8f7f-5bc735f26e17" providerId="ADAL" clId="{ABEC460B-318C-4BD8-9521-5FAFFB42E81A}" dt="2023-09-25T13:01:30.402" v="0" actId="47"/>
        <pc:sldMkLst>
          <pc:docMk/>
          <pc:sldMk cId="1474758137" sldId="788"/>
        </pc:sldMkLst>
      </pc:sldChg>
      <pc:sldChg chg="del">
        <pc:chgData name="Bruno de Grissac" userId="d3f85db1-402d-49d1-8f7f-5bc735f26e17" providerId="ADAL" clId="{ABEC460B-318C-4BD8-9521-5FAFFB42E81A}" dt="2023-09-25T13:01:30.402" v="0" actId="47"/>
        <pc:sldMkLst>
          <pc:docMk/>
          <pc:sldMk cId="3145082396" sldId="789"/>
        </pc:sldMkLst>
      </pc:sldChg>
      <pc:sldChg chg="del">
        <pc:chgData name="Bruno de Grissac" userId="d3f85db1-402d-49d1-8f7f-5bc735f26e17" providerId="ADAL" clId="{ABEC460B-318C-4BD8-9521-5FAFFB42E81A}" dt="2023-09-25T13:01:30.402" v="0" actId="47"/>
        <pc:sldMkLst>
          <pc:docMk/>
          <pc:sldMk cId="3394253849" sldId="790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3674270710" sldId="791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1721686991" sldId="792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708355350" sldId="880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2733123399" sldId="881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1831515498" sldId="883"/>
        </pc:sldMkLst>
      </pc:sldChg>
      <pc:sldChg chg="del">
        <pc:chgData name="Bruno de Grissac" userId="d3f85db1-402d-49d1-8f7f-5bc735f26e17" providerId="ADAL" clId="{ABEC460B-318C-4BD8-9521-5FAFFB42E81A}" dt="2023-09-25T13:05:26.695" v="168" actId="47"/>
        <pc:sldMkLst>
          <pc:docMk/>
          <pc:sldMk cId="1154808160" sldId="88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25/09/2023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25/09/2023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60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449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58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635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440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331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25/09/2023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Fresque pédagogique</a:t>
            </a:r>
            <a:br>
              <a:rPr lang="fr-FR" sz="3200" dirty="0"/>
            </a:br>
            <a:r>
              <a:rPr lang="fr-FR" sz="2800" dirty="0"/>
              <a:t>Projet retenu sélectionné dans l'AAP </a:t>
            </a:r>
            <a:r>
              <a:rPr lang="fr-FR" sz="2800" dirty="0" err="1"/>
              <a:t>Educ'Eau</a:t>
            </a:r>
            <a:br>
              <a:rPr lang="fr-FR" sz="2800" dirty="0"/>
            </a:br>
            <a:r>
              <a:rPr lang="fr-FR" sz="2800" dirty="0"/>
              <a:t>de l'Agence de l'eau Adour-Garonne</a:t>
            </a:r>
            <a:endParaRPr lang="fr-FR" sz="3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CLE</a:t>
            </a:r>
          </a:p>
          <a:p>
            <a:r>
              <a:rPr lang="fr-FR" dirty="0"/>
              <a:t>Réunion du 2 octobre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Projet </a:t>
            </a:r>
            <a:r>
              <a:rPr lang="fr-FR" altLang="fr-FR" sz="2800" b="1" dirty="0" err="1">
                <a:solidFill>
                  <a:srgbClr val="0077D4"/>
                </a:solidFill>
              </a:rPr>
              <a:t>Educ'Eau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Fresques pédagogiques et jeu de plateau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40758" y="1693408"/>
            <a:ext cx="85689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Volet 2 de notre réponse à l'appel à projet </a:t>
            </a:r>
            <a:r>
              <a:rPr lang="fr-FR" alt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Educ'Eau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de l'Agence de l'eau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A81FE50B-7A2B-F303-AF4F-F67F8CC3C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3266462"/>
            <a:ext cx="821925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des fresques et du jeu de plateau :</a:t>
            </a:r>
          </a:p>
          <a:p>
            <a:pPr marL="800100" lvl="1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avec Cap Sciences</a:t>
            </a:r>
          </a:p>
          <a:p>
            <a:pPr marL="800100" lvl="1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à ce jour au stade APS </a:t>
            </a:r>
          </a:p>
          <a:p>
            <a:pPr marL="800100" lvl="1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livraison prototype fin 2023</a:t>
            </a:r>
          </a:p>
          <a:p>
            <a:pPr marL="800100" lvl="1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modifications éventuelles et duplication début 2024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BBA0F24E-6CCF-775F-A522-8359F9050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758" y="2106604"/>
            <a:ext cx="84624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hangingPunct="0">
              <a:spcBef>
                <a:spcPts val="2400"/>
              </a:spcBef>
              <a:spcAft>
                <a:spcPts val="0"/>
              </a:spcAft>
            </a:pPr>
            <a:r>
              <a:rPr lang="fr-FR" b="1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des fresques pédagogiques pour faciliter l'information et la médiation dans différents contextes en adaptant le discours et les modalités d'interaction à la tranche d'âge concernée…				</a:t>
            </a:r>
            <a:r>
              <a:rPr lang="fr-FR" sz="1600" dirty="0">
                <a:solidFill>
                  <a:srgbClr val="0070C0"/>
                </a:solidFill>
                <a:cs typeface="Times New Roman" panose="02020603050405020304" pitchFamily="18" charset="0"/>
              </a:rPr>
              <a:t>54 000 € HT</a:t>
            </a:r>
            <a:endParaRPr lang="fr-FR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58202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Projet </a:t>
            </a:r>
            <a:r>
              <a:rPr lang="fr-FR" altLang="fr-FR" sz="2800" b="1" dirty="0" err="1">
                <a:solidFill>
                  <a:srgbClr val="0077D4"/>
                </a:solidFill>
              </a:rPr>
              <a:t>Educ'Eau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Fresques pédagogiques et jeu de plateau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747111"/>
            <a:ext cx="4104456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Partis pris scénographique :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stand parapluie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</a:t>
            </a: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H222xL253xP71cm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)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 roll-up double face extérieur (H200xL85cm)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caisse de rangement pupitre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présentoir à flyers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nappe imprimée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des accessoires de jeu (pions, cartes, dés…) une cotisation de l'ordre de 1 700 € pour le SIEA des Portes de l'Entre deux Mers.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55BF7582-1797-4951-8E4C-49811A6F90FC" descr="8E489E61-3745-4E65-9940-0A88FCCA4710">
            <a:extLst>
              <a:ext uri="{FF2B5EF4-FFF2-40B4-BE49-F238E27FC236}">
                <a16:creationId xmlns:a16="http://schemas.microsoft.com/office/drawing/2014/main" id="{E43D8138-3554-43C7-7649-E36E76E69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224" y="1563686"/>
            <a:ext cx="4407224" cy="316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119886B-62B6-6076-C548-E84012D5A3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1678" y="4437112"/>
            <a:ext cx="1765704" cy="1224136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7E0DF60-7F86-6D2A-841A-1633E26C7A52}"/>
              </a:ext>
            </a:extLst>
          </p:cNvPr>
          <p:cNvCxnSpPr>
            <a:cxnSpLocks/>
          </p:cNvCxnSpPr>
          <p:nvPr/>
        </p:nvCxnSpPr>
        <p:spPr>
          <a:xfrm>
            <a:off x="6948264" y="4973495"/>
            <a:ext cx="0" cy="32081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0B4C016-8A81-CFAE-D096-E7D26895D09D}"/>
              </a:ext>
            </a:extLst>
          </p:cNvPr>
          <p:cNvCxnSpPr>
            <a:cxnSpLocks/>
          </p:cNvCxnSpPr>
          <p:nvPr/>
        </p:nvCxnSpPr>
        <p:spPr>
          <a:xfrm>
            <a:off x="5436096" y="5157192"/>
            <a:ext cx="0" cy="3818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A173BC9-BF41-7EBA-6516-9EDDA976A000}"/>
              </a:ext>
            </a:extLst>
          </p:cNvPr>
          <p:cNvCxnSpPr>
            <a:cxnSpLocks/>
          </p:cNvCxnSpPr>
          <p:nvPr/>
        </p:nvCxnSpPr>
        <p:spPr>
          <a:xfrm>
            <a:off x="5796136" y="5589240"/>
            <a:ext cx="0" cy="30326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LOGO CS-V-CMJN+-01.png">
            <a:extLst>
              <a:ext uri="{FF2B5EF4-FFF2-40B4-BE49-F238E27FC236}">
                <a16:creationId xmlns:a16="http://schemas.microsoft.com/office/drawing/2014/main" id="{E58267B2-7F10-13A2-FEBE-E79D7B4471A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70" y="5654444"/>
            <a:ext cx="1219024" cy="90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111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Projet </a:t>
            </a:r>
            <a:r>
              <a:rPr lang="fr-FR" altLang="fr-FR" sz="2800" b="1" dirty="0" err="1">
                <a:solidFill>
                  <a:srgbClr val="0077D4"/>
                </a:solidFill>
              </a:rPr>
              <a:t>Educ'Eau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Fresques pédagogiques et jeu de plateau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17638"/>
            <a:ext cx="3888432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Partis pris graphique :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couleurs attractives et ludiques qui changent un peu des camaïeux de bleu pour attirer les enfants et les familles.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couleurs plus modernes et rappelant un peu les logos « Info économie d’eau » et « SMEGREG ».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AB7DF1-CDEC-1217-54BF-64547AB7F7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91" t="30714" r="63378" b="30758"/>
          <a:stretch/>
        </p:blipFill>
        <p:spPr>
          <a:xfrm>
            <a:off x="4572000" y="1576791"/>
            <a:ext cx="3744334" cy="25048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2CCCE5-8DFD-14E3-6CFC-63D4FD6FD2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2230" y="4240772"/>
            <a:ext cx="3667686" cy="186521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282BE9D-8E94-FB1C-44EB-B4D97650A40B}"/>
              </a:ext>
            </a:extLst>
          </p:cNvPr>
          <p:cNvGrpSpPr/>
          <p:nvPr/>
        </p:nvGrpSpPr>
        <p:grpSpPr>
          <a:xfrm>
            <a:off x="1259632" y="4594489"/>
            <a:ext cx="1452907" cy="1421206"/>
            <a:chOff x="2673862" y="2754616"/>
            <a:chExt cx="2383507" cy="233150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A59D381-A031-D577-4ACB-FCAE429101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6627" t="10106" r="11587" b="69982"/>
            <a:stretch/>
          </p:blipFill>
          <p:spPr>
            <a:xfrm>
              <a:off x="2715031" y="2754616"/>
              <a:ext cx="2049817" cy="74538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5088163-5253-B262-3F06-564F24CEED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5772" t="67517" r="12884" b="9097"/>
            <a:stretch/>
          </p:blipFill>
          <p:spPr>
            <a:xfrm>
              <a:off x="2673862" y="3508671"/>
              <a:ext cx="2383507" cy="875397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2D16B8C-441A-82E9-0A17-77F558F99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7490" t="41923" r="9447" b="38859"/>
            <a:stretch/>
          </p:blipFill>
          <p:spPr>
            <a:xfrm>
              <a:off x="2715031" y="4366732"/>
              <a:ext cx="2132155" cy="719386"/>
            </a:xfrm>
            <a:prstGeom prst="rect">
              <a:avLst/>
            </a:prstGeom>
          </p:spPr>
        </p:pic>
      </p:grpSp>
      <p:pic>
        <p:nvPicPr>
          <p:cNvPr id="16" name="Image 15" descr="LOGO CS-V-CMJN+-01.png">
            <a:extLst>
              <a:ext uri="{FF2B5EF4-FFF2-40B4-BE49-F238E27FC236}">
                <a16:creationId xmlns:a16="http://schemas.microsoft.com/office/drawing/2014/main" id="{3FA1A5AA-2293-E66B-6742-7003E2573A5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70" y="5654444"/>
            <a:ext cx="1219024" cy="903086"/>
          </a:xfrm>
          <a:prstGeom prst="rect">
            <a:avLst/>
          </a:prstGeom>
        </p:spPr>
      </p:pic>
      <p:pic>
        <p:nvPicPr>
          <p:cNvPr id="17" name="Image 16" descr="LOGO CS-V-CMJN+-01.png">
            <a:extLst>
              <a:ext uri="{FF2B5EF4-FFF2-40B4-BE49-F238E27FC236}">
                <a16:creationId xmlns:a16="http://schemas.microsoft.com/office/drawing/2014/main" id="{E3F0203B-BE67-60B8-0673-F5E8CDDE7A2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770" y="5806844"/>
            <a:ext cx="1219024" cy="90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3648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Projet </a:t>
            </a:r>
            <a:r>
              <a:rPr lang="fr-FR" altLang="fr-FR" sz="2800" b="1" dirty="0" err="1">
                <a:solidFill>
                  <a:srgbClr val="0077D4"/>
                </a:solidFill>
              </a:rPr>
              <a:t>Educ'Eau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Fresques pédagogiques et jeu de plateau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17638"/>
            <a:ext cx="3888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Scénographie générale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6" name="Image 15" descr="LOGO CS-V-CMJN+-01.png">
            <a:extLst>
              <a:ext uri="{FF2B5EF4-FFF2-40B4-BE49-F238E27FC236}">
                <a16:creationId xmlns:a16="http://schemas.microsoft.com/office/drawing/2014/main" id="{3FA1A5AA-2293-E66B-6742-7003E2573A5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70" y="5654444"/>
            <a:ext cx="1219024" cy="90308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10B4B6C-DFB2-400B-0952-249E0CE7A5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853"/>
          <a:stretch/>
        </p:blipFill>
        <p:spPr>
          <a:xfrm>
            <a:off x="484774" y="1794419"/>
            <a:ext cx="8174452" cy="3927674"/>
          </a:xfrm>
          <a:prstGeom prst="roundRect">
            <a:avLst>
              <a:gd name="adj" fmla="val 6583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F49C528-9242-4692-DDDB-F2883A50427B}"/>
              </a:ext>
            </a:extLst>
          </p:cNvPr>
          <p:cNvSpPr txBox="1"/>
          <p:nvPr/>
        </p:nvSpPr>
        <p:spPr>
          <a:xfrm>
            <a:off x="6542176" y="2121159"/>
            <a:ext cx="134219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Module « fresque »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ACBD1C2-302B-7DC6-4338-1A28581D40A0}"/>
              </a:ext>
            </a:extLst>
          </p:cNvPr>
          <p:cNvSpPr txBox="1"/>
          <p:nvPr/>
        </p:nvSpPr>
        <p:spPr>
          <a:xfrm>
            <a:off x="3819489" y="5098506"/>
            <a:ext cx="111255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>
                <a:solidFill>
                  <a:schemeClr val="bg1"/>
                </a:solidFill>
              </a:rPr>
              <a:t>Module « jeu »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A66137C-8EEA-C629-C1FD-EA2DFBA9CBF0}"/>
              </a:ext>
            </a:extLst>
          </p:cNvPr>
          <p:cNvSpPr txBox="1"/>
          <p:nvPr/>
        </p:nvSpPr>
        <p:spPr>
          <a:xfrm rot="749954">
            <a:off x="4140251" y="2832626"/>
            <a:ext cx="76072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" dirty="0">
                <a:solidFill>
                  <a:schemeClr val="bg1"/>
                </a:solidFill>
              </a:rPr>
              <a:t>Module « jeu »</a:t>
            </a:r>
          </a:p>
        </p:txBody>
      </p:sp>
    </p:spTree>
    <p:extLst>
      <p:ext uri="{BB962C8B-B14F-4D97-AF65-F5344CB8AC3E}">
        <p14:creationId xmlns:p14="http://schemas.microsoft.com/office/powerpoint/2010/main" val="244131564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Projet </a:t>
            </a:r>
            <a:r>
              <a:rPr lang="fr-FR" altLang="fr-FR" sz="2800" b="1" dirty="0" err="1">
                <a:solidFill>
                  <a:srgbClr val="0077D4"/>
                </a:solidFill>
              </a:rPr>
              <a:t>Educ'Eau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Fresques pédagogiques et jeu de plateau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17638"/>
            <a:ext cx="3888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Module "Fresque":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6" name="Image 15" descr="LOGO CS-V-CMJN+-01.png">
            <a:extLst>
              <a:ext uri="{FF2B5EF4-FFF2-40B4-BE49-F238E27FC236}">
                <a16:creationId xmlns:a16="http://schemas.microsoft.com/office/drawing/2014/main" id="{3FA1A5AA-2293-E66B-6742-7003E2573A5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70" y="5654444"/>
            <a:ext cx="1219024" cy="9030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ACE997-DDF9-6211-C559-7031687FA1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70" t="4963" r="4964" b="5970"/>
          <a:stretch/>
        </p:blipFill>
        <p:spPr>
          <a:xfrm>
            <a:off x="243247" y="1922085"/>
            <a:ext cx="1962101" cy="4429944"/>
          </a:xfrm>
          <a:prstGeom prst="roundRect">
            <a:avLst>
              <a:gd name="adj" fmla="val 8591"/>
            </a:avLst>
          </a:prstGeom>
          <a:ln>
            <a:solidFill>
              <a:schemeClr val="tx1"/>
            </a:solidFill>
          </a:ln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DE8D746-7C92-6936-8083-6794BB1F1EE5}"/>
              </a:ext>
            </a:extLst>
          </p:cNvPr>
          <p:cNvGrpSpPr/>
          <p:nvPr/>
        </p:nvGrpSpPr>
        <p:grpSpPr>
          <a:xfrm>
            <a:off x="6445480" y="1602303"/>
            <a:ext cx="2447000" cy="2007261"/>
            <a:chOff x="6500471" y="1418390"/>
            <a:chExt cx="2012421" cy="1650778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4ECEE41-3E0E-1DDC-5AB1-CDE90FDC94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137" t="1219" r="16573" b="7242"/>
            <a:stretch/>
          </p:blipFill>
          <p:spPr>
            <a:xfrm>
              <a:off x="6500471" y="1418390"/>
              <a:ext cx="2012421" cy="1650777"/>
            </a:xfrm>
            <a:prstGeom prst="roundRect">
              <a:avLst>
                <a:gd name="adj" fmla="val 6377"/>
              </a:avLst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D218A2-32F7-81A7-C564-ED26141493EE}"/>
                </a:ext>
              </a:extLst>
            </p:cNvPr>
            <p:cNvSpPr/>
            <p:nvPr/>
          </p:nvSpPr>
          <p:spPr>
            <a:xfrm>
              <a:off x="7142163" y="2384425"/>
              <a:ext cx="323850" cy="427038"/>
            </a:xfrm>
            <a:prstGeom prst="rect">
              <a:avLst/>
            </a:prstGeom>
            <a:solidFill>
              <a:srgbClr val="1F1F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4684D0E-2F51-A22B-FDDD-72E3F7CAD9A5}"/>
                </a:ext>
              </a:extLst>
            </p:cNvPr>
            <p:cNvSpPr/>
            <p:nvPr/>
          </p:nvSpPr>
          <p:spPr>
            <a:xfrm>
              <a:off x="7083424" y="2520318"/>
              <a:ext cx="868363" cy="548850"/>
            </a:xfrm>
            <a:prstGeom prst="rect">
              <a:avLst/>
            </a:prstGeom>
            <a:solidFill>
              <a:srgbClr val="1F1F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FB489652-01CF-17BC-D0E3-B62EDBAA0E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5480" y="3861048"/>
            <a:ext cx="2447000" cy="1513806"/>
          </a:xfrm>
          <a:prstGeom prst="roundRect">
            <a:avLst>
              <a:gd name="adj" fmla="val 6499"/>
            </a:avLst>
          </a:prstGeom>
        </p:spPr>
      </p:pic>
      <p:sp>
        <p:nvSpPr>
          <p:cNvPr id="20" name="Text Box 15">
            <a:extLst>
              <a:ext uri="{FF2B5EF4-FFF2-40B4-BE49-F238E27FC236}">
                <a16:creationId xmlns:a16="http://schemas.microsoft.com/office/drawing/2014/main" id="{3A3FBB60-3F9B-BCD7-D09E-CEF847BF2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913" y="1922085"/>
            <a:ext cx="384446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visuels en 2D </a:t>
            </a:r>
          </a:p>
          <a:p>
            <a:pPr marL="342900" indent="-3429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face intérieure = panorama domestiques (toilettes / salle de bain / cuisine / extérieurs) (jardin et voiture)</a:t>
            </a:r>
          </a:p>
          <a:p>
            <a:pPr marL="342900" indent="-3429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face extérieure : grand et petit cycles de l'eau</a:t>
            </a:r>
          </a:p>
          <a:p>
            <a:pPr marL="342900" indent="-34290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sur chaque visuel :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chiffre clé visible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une information type « le saviez vous ? »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 QR code pour jouer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7930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Projet </a:t>
            </a:r>
            <a:r>
              <a:rPr lang="fr-FR" altLang="fr-FR" sz="2800" b="1" dirty="0" err="1">
                <a:solidFill>
                  <a:srgbClr val="0077D4"/>
                </a:solidFill>
              </a:rPr>
              <a:t>Educ'Eau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Fresques pédagogiques et jeu de plateau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17638"/>
            <a:ext cx="3888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Module "Jeu":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6" name="Image 15" descr="LOGO CS-V-CMJN+-01.png">
            <a:extLst>
              <a:ext uri="{FF2B5EF4-FFF2-40B4-BE49-F238E27FC236}">
                <a16:creationId xmlns:a16="http://schemas.microsoft.com/office/drawing/2014/main" id="{3FA1A5AA-2293-E66B-6742-7003E2573A5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70" y="5654444"/>
            <a:ext cx="1219024" cy="903086"/>
          </a:xfrm>
          <a:prstGeom prst="rect">
            <a:avLst/>
          </a:prstGeom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B89CA3FE-5099-9194-4D34-F730D90ED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873384"/>
            <a:ext cx="5544616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Objectif : prendre conscience de son usage et de sa consommation d’eau au sein du foyer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Contenu :</a:t>
            </a:r>
          </a:p>
          <a:p>
            <a:pPr marL="342900" indent="-34290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une nappe </a:t>
            </a:r>
          </a:p>
          <a:p>
            <a:pPr marL="342900" indent="-34290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des pions</a:t>
            </a:r>
          </a:p>
          <a:p>
            <a:pPr marL="342900" indent="-34290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dé</a:t>
            </a:r>
          </a:p>
          <a:p>
            <a:pPr marL="342900" indent="-34290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5 jeux de cartes (1 par espace de jeu)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D9B7B0-C6E1-E584-5426-CC0CDC0440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257"/>
          <a:stretch/>
        </p:blipFill>
        <p:spPr>
          <a:xfrm>
            <a:off x="3664150" y="5211381"/>
            <a:ext cx="1382160" cy="1147316"/>
          </a:xfrm>
          <a:prstGeom prst="roundRect">
            <a:avLst>
              <a:gd name="adj" fmla="val 7612"/>
            </a:avLst>
          </a:prstGeom>
          <a:ln>
            <a:solidFill>
              <a:schemeClr val="tx1"/>
            </a:solidFill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36B8EA9-5D10-C53F-7C1B-47221A8E89E3}"/>
              </a:ext>
            </a:extLst>
          </p:cNvPr>
          <p:cNvGrpSpPr/>
          <p:nvPr/>
        </p:nvGrpSpPr>
        <p:grpSpPr>
          <a:xfrm>
            <a:off x="2976237" y="4040353"/>
            <a:ext cx="3497938" cy="972824"/>
            <a:chOff x="1612900" y="2335200"/>
            <a:chExt cx="3937000" cy="1094933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FF0B587-FC18-5B17-747E-3A4708450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3033933" y="914167"/>
              <a:ext cx="1094933" cy="39370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D7D0899-69FE-0851-0155-B28241887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844241" y="2670098"/>
              <a:ext cx="296829" cy="42513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58DF2D9-554A-7D17-286A-583B57EC8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2644342" y="2662393"/>
              <a:ext cx="296829" cy="42513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28B95C9-ACAC-9CF7-4601-3C0454BE6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3432985" y="2662393"/>
              <a:ext cx="296829" cy="42513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6AC6907-7EC8-EB57-3E69-59607847E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4221628" y="2665334"/>
              <a:ext cx="296829" cy="425136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51FCE46-A6D2-5088-1ED2-C039A420B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829" b="96847" l="4194" r="94839">
                          <a14:foregroundMark x1="80323" y1="21622" x2="80323" y2="21622"/>
                          <a14:foregroundMark x1="75161" y1="74324" x2="75161" y2="74324"/>
                          <a14:foregroundMark x1="62258" y1="85360" x2="62258" y2="85360"/>
                          <a14:foregroundMark x1="41935" y1="78604" x2="41935" y2="78604"/>
                          <a14:foregroundMark x1="48387" y1="47072" x2="48387" y2="47072"/>
                          <a14:foregroundMark x1="48065" y1="26577" x2="48065" y2="26577"/>
                          <a14:foregroundMark x1="13226" y1="22072" x2="13226" y2="22072"/>
                          <a14:foregroundMark x1="17419" y1="70270" x2="17419" y2="7027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5035302" y="2670099"/>
              <a:ext cx="296829" cy="425136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849F1FE9-DDCE-5AA4-6A05-B7FED4B67BA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40" b="89931" l="34477" r="89869">
                        <a14:backgroundMark x1="42157" y1="21968" x2="37745" y2="43249"/>
                        <a14:backgroundMark x1="47876" y1="30435" x2="40196" y2="52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51" t="21042" r="13084" b="15188"/>
          <a:stretch/>
        </p:blipFill>
        <p:spPr>
          <a:xfrm rot="1397774">
            <a:off x="5585287" y="5365066"/>
            <a:ext cx="864098" cy="846816"/>
          </a:xfrm>
          <a:prstGeom prst="roundRect">
            <a:avLst>
              <a:gd name="adj" fmla="val 10034"/>
            </a:avLst>
          </a:prstGeom>
          <a:ln>
            <a:solidFill>
              <a:schemeClr val="tx1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3D08546-235C-3954-28CD-6AC0EA2E7CF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662" r="1196" b="1"/>
          <a:stretch/>
        </p:blipFill>
        <p:spPr>
          <a:xfrm>
            <a:off x="6510811" y="1466529"/>
            <a:ext cx="2473815" cy="3114599"/>
          </a:xfrm>
          <a:prstGeom prst="roundRect">
            <a:avLst>
              <a:gd name="adj" fmla="val 8331"/>
            </a:avLst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9D5140-347B-4209-2218-B1C9FD95C35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857" t="6770" r="5253"/>
          <a:stretch/>
        </p:blipFill>
        <p:spPr>
          <a:xfrm>
            <a:off x="207561" y="3991599"/>
            <a:ext cx="2485563" cy="2367098"/>
          </a:xfrm>
          <a:prstGeom prst="roundRect">
            <a:avLst>
              <a:gd name="adj" fmla="val 8929"/>
            </a:avLst>
          </a:prstGeom>
        </p:spPr>
      </p:pic>
    </p:spTree>
    <p:extLst>
      <p:ext uri="{BB962C8B-B14F-4D97-AF65-F5344CB8AC3E}">
        <p14:creationId xmlns:p14="http://schemas.microsoft.com/office/powerpoint/2010/main" val="395306167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4999</TotalTime>
  <Words>381</Words>
  <Application>Microsoft Office PowerPoint</Application>
  <PresentationFormat>Affichage à l'écran (4:3)</PresentationFormat>
  <Paragraphs>59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</vt:lpstr>
      <vt:lpstr>Office Theme</vt:lpstr>
      <vt:lpstr>Fresque pédagogique Projet retenu sélectionné dans l'AAP Educ'Eau de l'Agence de l'eau Adour-Garonne</vt:lpstr>
      <vt:lpstr>Projet Educ'Eau Fresques pédagogiques et jeu de plateau</vt:lpstr>
      <vt:lpstr>Projet Educ'Eau Fresques pédagogiques et jeu de plateau</vt:lpstr>
      <vt:lpstr>Projet Educ'Eau Fresques pédagogiques et jeu de plateau</vt:lpstr>
      <vt:lpstr>Projet Educ'Eau Fresques pédagogiques et jeu de plateau</vt:lpstr>
      <vt:lpstr>Projet Educ'Eau Fresques pédagogiques et jeu de plateau</vt:lpstr>
      <vt:lpstr>Projet Educ'Eau Fresques pédagogiques et jeu de plateau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280</cp:revision>
  <cp:lastPrinted>2019-02-01T13:57:01Z</cp:lastPrinted>
  <dcterms:created xsi:type="dcterms:W3CDTF">2015-09-15T19:44:09Z</dcterms:created>
  <dcterms:modified xsi:type="dcterms:W3CDTF">2023-09-25T13:05:27Z</dcterms:modified>
</cp:coreProperties>
</file>