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9"/>
  </p:notesMasterIdLst>
  <p:handoutMasterIdLst>
    <p:handoutMasterId r:id="rId10"/>
  </p:handoutMasterIdLst>
  <p:sldIdLst>
    <p:sldId id="440" r:id="rId2"/>
    <p:sldId id="529" r:id="rId3"/>
    <p:sldId id="788" r:id="rId4"/>
    <p:sldId id="781" r:id="rId5"/>
    <p:sldId id="787" r:id="rId6"/>
    <p:sldId id="790" r:id="rId7"/>
    <p:sldId id="789" r:id="rId8"/>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FFFF99"/>
    <a:srgbClr val="B9B9DC"/>
    <a:srgbClr val="0077D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9D153A-03D3-4E04-B99F-B8649BA91A31}" v="1" dt="2023-09-25T13:00:12.03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4" autoAdjust="0"/>
    <p:restoredTop sz="94660"/>
  </p:normalViewPr>
  <p:slideViewPr>
    <p:cSldViewPr>
      <p:cViewPr varScale="1">
        <p:scale>
          <a:sx n="102" d="100"/>
          <a:sy n="102" d="100"/>
        </p:scale>
        <p:origin x="1794" y="102"/>
      </p:cViewPr>
      <p:guideLst>
        <p:guide orient="horz" pos="2160"/>
        <p:guide pos="2880"/>
      </p:guideLst>
    </p:cSldViewPr>
  </p:slideViewPr>
  <p:notesTextViewPr>
    <p:cViewPr>
      <p:scale>
        <a:sx n="3" d="2"/>
        <a:sy n="3" d="2"/>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o de Grissac" userId="d3f85db1-402d-49d1-8f7f-5bc735f26e17" providerId="ADAL" clId="{229D153A-03D3-4E04-B99F-B8649BA91A31}"/>
    <pc:docChg chg="custSel delSld modSld">
      <pc:chgData name="Bruno de Grissac" userId="d3f85db1-402d-49d1-8f7f-5bc735f26e17" providerId="ADAL" clId="{229D153A-03D3-4E04-B99F-B8649BA91A31}" dt="2023-09-25T13:05:50.762" v="273" actId="47"/>
      <pc:docMkLst>
        <pc:docMk/>
      </pc:docMkLst>
      <pc:sldChg chg="modSp mod">
        <pc:chgData name="Bruno de Grissac" userId="d3f85db1-402d-49d1-8f7f-5bc735f26e17" providerId="ADAL" clId="{229D153A-03D3-4E04-B99F-B8649BA91A31}" dt="2023-09-25T12:57:45.773" v="111" actId="6549"/>
        <pc:sldMkLst>
          <pc:docMk/>
          <pc:sldMk cId="1281333770" sldId="440"/>
        </pc:sldMkLst>
        <pc:spChg chg="mod">
          <ac:chgData name="Bruno de Grissac" userId="d3f85db1-402d-49d1-8f7f-5bc735f26e17" providerId="ADAL" clId="{229D153A-03D3-4E04-B99F-B8649BA91A31}" dt="2023-09-25T12:57:29.850" v="84" actId="313"/>
          <ac:spMkLst>
            <pc:docMk/>
            <pc:sldMk cId="1281333770" sldId="440"/>
            <ac:spMk id="2" creationId="{00000000-0000-0000-0000-000000000000}"/>
          </ac:spMkLst>
        </pc:spChg>
        <pc:spChg chg="mod">
          <ac:chgData name="Bruno de Grissac" userId="d3f85db1-402d-49d1-8f7f-5bc735f26e17" providerId="ADAL" clId="{229D153A-03D3-4E04-B99F-B8649BA91A31}" dt="2023-09-25T12:57:45.773" v="111" actId="6549"/>
          <ac:spMkLst>
            <pc:docMk/>
            <pc:sldMk cId="1281333770" sldId="440"/>
            <ac:spMk id="3" creationId="{00000000-0000-0000-0000-000000000000}"/>
          </ac:spMkLst>
        </pc:spChg>
      </pc:sldChg>
      <pc:sldChg chg="del">
        <pc:chgData name="Bruno de Grissac" userId="d3f85db1-402d-49d1-8f7f-5bc735f26e17" providerId="ADAL" clId="{229D153A-03D3-4E04-B99F-B8649BA91A31}" dt="2023-09-25T13:05:50.762" v="273" actId="47"/>
        <pc:sldMkLst>
          <pc:docMk/>
          <pc:sldMk cId="2947977943" sldId="525"/>
        </pc:sldMkLst>
      </pc:sldChg>
      <pc:sldChg chg="del">
        <pc:chgData name="Bruno de Grissac" userId="d3f85db1-402d-49d1-8f7f-5bc735f26e17" providerId="ADAL" clId="{229D153A-03D3-4E04-B99F-B8649BA91A31}" dt="2023-09-25T13:05:50.762" v="273" actId="47"/>
        <pc:sldMkLst>
          <pc:docMk/>
          <pc:sldMk cId="3797582020" sldId="538"/>
        </pc:sldMkLst>
      </pc:sldChg>
      <pc:sldChg chg="del">
        <pc:chgData name="Bruno de Grissac" userId="d3f85db1-402d-49d1-8f7f-5bc735f26e17" providerId="ADAL" clId="{229D153A-03D3-4E04-B99F-B8649BA91A31}" dt="2023-09-25T13:05:50.762" v="273" actId="47"/>
        <pc:sldMkLst>
          <pc:docMk/>
          <pc:sldMk cId="4024189907" sldId="719"/>
        </pc:sldMkLst>
      </pc:sldChg>
      <pc:sldChg chg="del">
        <pc:chgData name="Bruno de Grissac" userId="d3f85db1-402d-49d1-8f7f-5bc735f26e17" providerId="ADAL" clId="{229D153A-03D3-4E04-B99F-B8649BA91A31}" dt="2023-09-25T13:05:50.762" v="273" actId="47"/>
        <pc:sldMkLst>
          <pc:docMk/>
          <pc:sldMk cId="927785493" sldId="756"/>
        </pc:sldMkLst>
      </pc:sldChg>
      <pc:sldChg chg="del">
        <pc:chgData name="Bruno de Grissac" userId="d3f85db1-402d-49d1-8f7f-5bc735f26e17" providerId="ADAL" clId="{229D153A-03D3-4E04-B99F-B8649BA91A31}" dt="2023-09-25T13:05:50.762" v="273" actId="47"/>
        <pc:sldMkLst>
          <pc:docMk/>
          <pc:sldMk cId="2496502274" sldId="759"/>
        </pc:sldMkLst>
      </pc:sldChg>
      <pc:sldChg chg="del">
        <pc:chgData name="Bruno de Grissac" userId="d3f85db1-402d-49d1-8f7f-5bc735f26e17" providerId="ADAL" clId="{229D153A-03D3-4E04-B99F-B8649BA91A31}" dt="2023-09-25T13:05:50.762" v="273" actId="47"/>
        <pc:sldMkLst>
          <pc:docMk/>
          <pc:sldMk cId="1212703432" sldId="777"/>
        </pc:sldMkLst>
      </pc:sldChg>
      <pc:sldChg chg="del">
        <pc:chgData name="Bruno de Grissac" userId="d3f85db1-402d-49d1-8f7f-5bc735f26e17" providerId="ADAL" clId="{229D153A-03D3-4E04-B99F-B8649BA91A31}" dt="2023-09-25T13:05:50.762" v="273" actId="47"/>
        <pc:sldMkLst>
          <pc:docMk/>
          <pc:sldMk cId="3951667420" sldId="779"/>
        </pc:sldMkLst>
      </pc:sldChg>
      <pc:sldChg chg="del">
        <pc:chgData name="Bruno de Grissac" userId="d3f85db1-402d-49d1-8f7f-5bc735f26e17" providerId="ADAL" clId="{229D153A-03D3-4E04-B99F-B8649BA91A31}" dt="2023-09-25T13:05:50.762" v="273" actId="47"/>
        <pc:sldMkLst>
          <pc:docMk/>
          <pc:sldMk cId="252700417" sldId="780"/>
        </pc:sldMkLst>
      </pc:sldChg>
      <pc:sldChg chg="modSp mod">
        <pc:chgData name="Bruno de Grissac" userId="d3f85db1-402d-49d1-8f7f-5bc735f26e17" providerId="ADAL" clId="{229D153A-03D3-4E04-B99F-B8649BA91A31}" dt="2023-09-25T13:00:12.023" v="272" actId="1076"/>
        <pc:sldMkLst>
          <pc:docMk/>
          <pc:sldMk cId="3103559563" sldId="781"/>
        </pc:sldMkLst>
        <pc:spChg chg="mod">
          <ac:chgData name="Bruno de Grissac" userId="d3f85db1-402d-49d1-8f7f-5bc735f26e17" providerId="ADAL" clId="{229D153A-03D3-4E04-B99F-B8649BA91A31}" dt="2023-09-25T13:00:12.023" v="272" actId="1076"/>
          <ac:spMkLst>
            <pc:docMk/>
            <pc:sldMk cId="3103559563" sldId="781"/>
            <ac:spMk id="7" creationId="{00000000-0000-0000-0000-000000000000}"/>
          </ac:spMkLst>
        </pc:spChg>
      </pc:sldChg>
      <pc:sldChg chg="del">
        <pc:chgData name="Bruno de Grissac" userId="d3f85db1-402d-49d1-8f7f-5bc735f26e17" providerId="ADAL" clId="{229D153A-03D3-4E04-B99F-B8649BA91A31}" dt="2023-09-25T13:05:50.762" v="273" actId="47"/>
        <pc:sldMkLst>
          <pc:docMk/>
          <pc:sldMk cId="1843311160" sldId="782"/>
        </pc:sldMkLst>
      </pc:sldChg>
      <pc:sldChg chg="del">
        <pc:chgData name="Bruno de Grissac" userId="d3f85db1-402d-49d1-8f7f-5bc735f26e17" providerId="ADAL" clId="{229D153A-03D3-4E04-B99F-B8649BA91A31}" dt="2023-09-25T13:05:50.762" v="273" actId="47"/>
        <pc:sldMkLst>
          <pc:docMk/>
          <pc:sldMk cId="2875836486" sldId="783"/>
        </pc:sldMkLst>
      </pc:sldChg>
      <pc:sldChg chg="del">
        <pc:chgData name="Bruno de Grissac" userId="d3f85db1-402d-49d1-8f7f-5bc735f26e17" providerId="ADAL" clId="{229D153A-03D3-4E04-B99F-B8649BA91A31}" dt="2023-09-25T13:05:50.762" v="273" actId="47"/>
        <pc:sldMkLst>
          <pc:docMk/>
          <pc:sldMk cId="2772793045" sldId="784"/>
        </pc:sldMkLst>
      </pc:sldChg>
      <pc:sldChg chg="del">
        <pc:chgData name="Bruno de Grissac" userId="d3f85db1-402d-49d1-8f7f-5bc735f26e17" providerId="ADAL" clId="{229D153A-03D3-4E04-B99F-B8649BA91A31}" dt="2023-09-25T13:05:50.762" v="273" actId="47"/>
        <pc:sldMkLst>
          <pc:docMk/>
          <pc:sldMk cId="2441315640" sldId="785"/>
        </pc:sldMkLst>
      </pc:sldChg>
      <pc:sldChg chg="del">
        <pc:chgData name="Bruno de Grissac" userId="d3f85db1-402d-49d1-8f7f-5bc735f26e17" providerId="ADAL" clId="{229D153A-03D3-4E04-B99F-B8649BA91A31}" dt="2023-09-25T13:05:50.762" v="273" actId="47"/>
        <pc:sldMkLst>
          <pc:docMk/>
          <pc:sldMk cId="3953061678" sldId="786"/>
        </pc:sldMkLst>
      </pc:sldChg>
      <pc:sldChg chg="del">
        <pc:chgData name="Bruno de Grissac" userId="d3f85db1-402d-49d1-8f7f-5bc735f26e17" providerId="ADAL" clId="{229D153A-03D3-4E04-B99F-B8649BA91A31}" dt="2023-09-25T13:05:50.762" v="273" actId="47"/>
        <pc:sldMkLst>
          <pc:docMk/>
          <pc:sldMk cId="3674270710" sldId="791"/>
        </pc:sldMkLst>
      </pc:sldChg>
      <pc:sldChg chg="del">
        <pc:chgData name="Bruno de Grissac" userId="d3f85db1-402d-49d1-8f7f-5bc735f26e17" providerId="ADAL" clId="{229D153A-03D3-4E04-B99F-B8649BA91A31}" dt="2023-09-25T13:05:50.762" v="273" actId="47"/>
        <pc:sldMkLst>
          <pc:docMk/>
          <pc:sldMk cId="1721686991" sldId="792"/>
        </pc:sldMkLst>
      </pc:sldChg>
      <pc:sldChg chg="del">
        <pc:chgData name="Bruno de Grissac" userId="d3f85db1-402d-49d1-8f7f-5bc735f26e17" providerId="ADAL" clId="{229D153A-03D3-4E04-B99F-B8649BA91A31}" dt="2023-09-25T13:05:50.762" v="273" actId="47"/>
        <pc:sldMkLst>
          <pc:docMk/>
          <pc:sldMk cId="708355350" sldId="880"/>
        </pc:sldMkLst>
      </pc:sldChg>
      <pc:sldChg chg="del">
        <pc:chgData name="Bruno de Grissac" userId="d3f85db1-402d-49d1-8f7f-5bc735f26e17" providerId="ADAL" clId="{229D153A-03D3-4E04-B99F-B8649BA91A31}" dt="2023-09-25T13:05:50.762" v="273" actId="47"/>
        <pc:sldMkLst>
          <pc:docMk/>
          <pc:sldMk cId="2733123399" sldId="881"/>
        </pc:sldMkLst>
      </pc:sldChg>
      <pc:sldChg chg="del">
        <pc:chgData name="Bruno de Grissac" userId="d3f85db1-402d-49d1-8f7f-5bc735f26e17" providerId="ADAL" clId="{229D153A-03D3-4E04-B99F-B8649BA91A31}" dt="2023-09-25T13:05:50.762" v="273" actId="47"/>
        <pc:sldMkLst>
          <pc:docMk/>
          <pc:sldMk cId="1831515498" sldId="883"/>
        </pc:sldMkLst>
      </pc:sldChg>
      <pc:sldChg chg="del">
        <pc:chgData name="Bruno de Grissac" userId="d3f85db1-402d-49d1-8f7f-5bc735f26e17" providerId="ADAL" clId="{229D153A-03D3-4E04-B99F-B8649BA91A31}" dt="2023-09-25T13:05:50.762" v="273" actId="47"/>
        <pc:sldMkLst>
          <pc:docMk/>
          <pc:sldMk cId="1154808160" sldId="88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25/09/2023</a:t>
            </a:fld>
            <a:endParaRPr lang="fr-FR" dirty="0"/>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dirty="0"/>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25/09/2023</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a:t>
            </a:fld>
            <a:endParaRPr lang="fr-FR" dirty="0"/>
          </a:p>
        </p:txBody>
      </p:sp>
    </p:spTree>
    <p:extLst>
      <p:ext uri="{BB962C8B-B14F-4D97-AF65-F5344CB8AC3E}">
        <p14:creationId xmlns:p14="http://schemas.microsoft.com/office/powerpoint/2010/main" val="176055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220806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236225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4</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008430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5</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715716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6</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035695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7</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5444838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25/09/2023</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498601"/>
            <a:ext cx="8352928" cy="2101850"/>
          </a:xfrm>
        </p:spPr>
        <p:txBody>
          <a:bodyPr>
            <a:normAutofit/>
          </a:bodyPr>
          <a:lstStyle/>
          <a:p>
            <a:r>
              <a:rPr lang="fr-FR" sz="3200" dirty="0"/>
              <a:t>Programme d'actions pédagogiques</a:t>
            </a:r>
            <a:br>
              <a:rPr lang="fr-FR" sz="3200" dirty="0"/>
            </a:br>
            <a:r>
              <a:rPr lang="fr-FR" sz="3200" dirty="0"/>
              <a:t>"l'eau, un enjeu majeur"</a:t>
            </a:r>
            <a:br>
              <a:rPr lang="fr-FR" sz="3200" dirty="0"/>
            </a:br>
            <a:r>
              <a:rPr lang="fr-FR" sz="3200" dirty="0"/>
              <a:t>Evolutions du dispositif</a:t>
            </a:r>
          </a:p>
        </p:txBody>
      </p:sp>
      <p:sp>
        <p:nvSpPr>
          <p:cNvPr id="3" name="Sous-titre 2"/>
          <p:cNvSpPr>
            <a:spLocks noGrp="1"/>
          </p:cNvSpPr>
          <p:nvPr>
            <p:ph type="subTitle" idx="1"/>
          </p:nvPr>
        </p:nvSpPr>
        <p:spPr/>
        <p:txBody>
          <a:bodyPr>
            <a:normAutofit lnSpcReduction="10000"/>
          </a:bodyPr>
          <a:lstStyle/>
          <a:p>
            <a:r>
              <a:rPr lang="fr-FR" dirty="0"/>
              <a:t>Bureau de la CLE</a:t>
            </a:r>
          </a:p>
          <a:p>
            <a:r>
              <a:rPr lang="fr-FR" dirty="0"/>
              <a:t>Réunion du 2 octobre 2023</a:t>
            </a:r>
          </a:p>
        </p:txBody>
      </p:sp>
    </p:spTree>
    <p:extLst>
      <p:ext uri="{BB962C8B-B14F-4D97-AF65-F5344CB8AC3E}">
        <p14:creationId xmlns:p14="http://schemas.microsoft.com/office/powerpoint/2010/main" val="1281333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5">
            <a:extLst>
              <a:ext uri="{FF2B5EF4-FFF2-40B4-BE49-F238E27FC236}">
                <a16:creationId xmlns:a16="http://schemas.microsoft.com/office/drawing/2014/main" id="{399F8135-6A9C-9340-EF3B-E8C6D1F41528}"/>
              </a:ext>
            </a:extLst>
          </p:cNvPr>
          <p:cNvSpPr txBox="1">
            <a:spLocks noChangeArrowheads="1"/>
          </p:cNvSpPr>
          <p:nvPr/>
        </p:nvSpPr>
        <p:spPr bwMode="auto">
          <a:xfrm>
            <a:off x="354901" y="1417638"/>
            <a:ext cx="8280920" cy="459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300"/>
              </a:spcBef>
            </a:pPr>
            <a:r>
              <a:rPr lang="fr-FR" sz="2200" dirty="0">
                <a:solidFill>
                  <a:srgbClr val="333399"/>
                </a:solidFill>
                <a:latin typeface="Trebuchet MS" panose="020B0603020202020204" pitchFamily="34" charset="0"/>
              </a:rPr>
              <a:t>Pour mémoire, depuis 2005, 2 500 classes et 61 000 élèves ont bénéficié du dispositif.</a:t>
            </a:r>
          </a:p>
          <a:p>
            <a:pPr>
              <a:spcBef>
                <a:spcPts val="300"/>
              </a:spcBef>
            </a:pPr>
            <a:endParaRPr lang="fr-FR" sz="2200" dirty="0">
              <a:solidFill>
                <a:srgbClr val="333399"/>
              </a:solidFill>
              <a:latin typeface="Trebuchet MS" panose="020B0603020202020204" pitchFamily="34" charset="0"/>
            </a:endParaRPr>
          </a:p>
          <a:p>
            <a:pPr>
              <a:spcBef>
                <a:spcPts val="1200"/>
              </a:spcBef>
            </a:pPr>
            <a:r>
              <a:rPr lang="fr-FR" sz="2200" dirty="0">
                <a:solidFill>
                  <a:srgbClr val="333399"/>
                </a:solidFill>
                <a:latin typeface="Trebuchet MS" panose="020B0603020202020204" pitchFamily="34" charset="0"/>
              </a:rPr>
              <a:t>2023, un succès inattendu :</a:t>
            </a:r>
          </a:p>
          <a:p>
            <a:pPr>
              <a:spcBef>
                <a:spcPts val="1200"/>
              </a:spcBef>
            </a:pPr>
            <a:endParaRPr lang="fr-FR" sz="2200" dirty="0">
              <a:solidFill>
                <a:srgbClr val="333399"/>
              </a:solidFill>
              <a:latin typeface="Trebuchet MS" panose="020B0603020202020204" pitchFamily="34" charset="0"/>
            </a:endParaRPr>
          </a:p>
          <a:p>
            <a:pPr>
              <a:spcBef>
                <a:spcPts val="1200"/>
              </a:spcBef>
            </a:pPr>
            <a:endParaRPr lang="fr-FR" sz="2200" dirty="0">
              <a:solidFill>
                <a:srgbClr val="333399"/>
              </a:solidFill>
              <a:latin typeface="Trebuchet MS" panose="020B0603020202020204" pitchFamily="34" charset="0"/>
            </a:endParaRPr>
          </a:p>
          <a:p>
            <a:pPr>
              <a:spcBef>
                <a:spcPts val="1200"/>
              </a:spcBef>
            </a:pPr>
            <a:endParaRPr lang="fr-FR" sz="2200" dirty="0">
              <a:solidFill>
                <a:srgbClr val="333399"/>
              </a:solidFill>
              <a:latin typeface="Trebuchet MS" panose="020B0603020202020204" pitchFamily="34" charset="0"/>
            </a:endParaRPr>
          </a:p>
          <a:p>
            <a:pPr>
              <a:spcBef>
                <a:spcPts val="1200"/>
              </a:spcBef>
            </a:pPr>
            <a:endParaRPr lang="fr-FR" sz="2200" dirty="0">
              <a:solidFill>
                <a:srgbClr val="333399"/>
              </a:solidFill>
              <a:latin typeface="Trebuchet MS" panose="020B0603020202020204" pitchFamily="34" charset="0"/>
            </a:endParaRPr>
          </a:p>
          <a:p>
            <a:pPr>
              <a:spcBef>
                <a:spcPts val="1200"/>
              </a:spcBef>
            </a:pPr>
            <a:endParaRPr lang="fr-FR" sz="2200" dirty="0">
              <a:solidFill>
                <a:srgbClr val="333399"/>
              </a:solidFill>
              <a:latin typeface="Trebuchet MS" panose="020B0603020202020204" pitchFamily="34" charset="0"/>
            </a:endParaRPr>
          </a:p>
          <a:p>
            <a:pPr algn="ctr">
              <a:spcBef>
                <a:spcPts val="1200"/>
              </a:spcBef>
            </a:pPr>
            <a:r>
              <a:rPr lang="fr-FR" sz="2200" b="1" dirty="0">
                <a:solidFill>
                  <a:schemeClr val="accent6">
                    <a:lumMod val="75000"/>
                  </a:schemeClr>
                </a:solidFill>
                <a:latin typeface="Trebuchet MS" panose="020B0603020202020204" pitchFamily="34" charset="0"/>
              </a:rPr>
              <a:t>+ 3 000 élèves environ, soit +54%</a:t>
            </a:r>
          </a:p>
        </p:txBody>
      </p:sp>
      <p:sp>
        <p:nvSpPr>
          <p:cNvPr id="6148" name="Rectangle 2"/>
          <p:cNvSpPr>
            <a:spLocks noGrp="1" noChangeArrowheads="1"/>
          </p:cNvSpPr>
          <p:nvPr>
            <p:ph type="title"/>
          </p:nvPr>
        </p:nvSpPr>
        <p:spPr/>
        <p:txBody>
          <a:bodyPr/>
          <a:lstStyle/>
          <a:p>
            <a:pPr algn="ctr"/>
            <a:r>
              <a:rPr lang="fr-FR" altLang="fr-FR" sz="2800" b="1" dirty="0">
                <a:solidFill>
                  <a:srgbClr val="0077D4"/>
                </a:solidFill>
              </a:rPr>
              <a:t>Programme d'actions pédagogiques</a:t>
            </a:r>
            <a:br>
              <a:rPr lang="fr-FR" altLang="fr-FR" sz="2800" b="1" dirty="0">
                <a:solidFill>
                  <a:srgbClr val="0077D4"/>
                </a:solidFill>
              </a:rPr>
            </a:br>
            <a:r>
              <a:rPr lang="fr-FR" altLang="fr-FR" sz="2800" b="1" dirty="0">
                <a:solidFill>
                  <a:srgbClr val="0077D4"/>
                </a:solidFill>
              </a:rPr>
              <a:t>"l'eau, un enjeu majeur"</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pic>
        <p:nvPicPr>
          <p:cNvPr id="9" name="Image 8">
            <a:extLst>
              <a:ext uri="{FF2B5EF4-FFF2-40B4-BE49-F238E27FC236}">
                <a16:creationId xmlns:a16="http://schemas.microsoft.com/office/drawing/2014/main" id="{3AEC8158-41CF-5DEC-08A2-D3FF30387DFE}"/>
              </a:ext>
            </a:extLst>
          </p:cNvPr>
          <p:cNvPicPr>
            <a:picLocks noChangeAspect="1"/>
          </p:cNvPicPr>
          <p:nvPr/>
        </p:nvPicPr>
        <p:blipFill>
          <a:blip r:embed="rId3"/>
          <a:stretch>
            <a:fillRect/>
          </a:stretch>
        </p:blipFill>
        <p:spPr>
          <a:xfrm>
            <a:off x="436403" y="3102669"/>
            <a:ext cx="8117916" cy="2337693"/>
          </a:xfrm>
          <a:prstGeom prst="rect">
            <a:avLst/>
          </a:prstGeom>
        </p:spPr>
      </p:pic>
    </p:spTree>
    <p:extLst>
      <p:ext uri="{BB962C8B-B14F-4D97-AF65-F5344CB8AC3E}">
        <p14:creationId xmlns:p14="http://schemas.microsoft.com/office/powerpoint/2010/main" val="421633483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algn="ctr"/>
            <a:r>
              <a:rPr lang="fr-FR" altLang="fr-FR" sz="2800" b="1" dirty="0">
                <a:solidFill>
                  <a:srgbClr val="0077D4"/>
                </a:solidFill>
              </a:rPr>
              <a:t>Programme d'actions pédagogiques</a:t>
            </a:r>
            <a:br>
              <a:rPr lang="fr-FR" altLang="fr-FR" sz="2800" b="1" dirty="0">
                <a:solidFill>
                  <a:srgbClr val="0077D4"/>
                </a:solidFill>
              </a:rPr>
            </a:br>
            <a:r>
              <a:rPr lang="fr-FR" altLang="fr-FR" sz="2800" b="1" dirty="0">
                <a:solidFill>
                  <a:srgbClr val="0077D4"/>
                </a:solidFill>
              </a:rPr>
              <a:t>"l'eau, un enjeu majeur"</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
        <p:nvSpPr>
          <p:cNvPr id="2" name="Text Box 15">
            <a:extLst>
              <a:ext uri="{FF2B5EF4-FFF2-40B4-BE49-F238E27FC236}">
                <a16:creationId xmlns:a16="http://schemas.microsoft.com/office/drawing/2014/main" id="{F7F1D521-3BB0-60C4-5AB8-B142F2A9CB70}"/>
              </a:ext>
            </a:extLst>
          </p:cNvPr>
          <p:cNvSpPr txBox="1">
            <a:spLocks noChangeArrowheads="1"/>
          </p:cNvSpPr>
          <p:nvPr/>
        </p:nvSpPr>
        <p:spPr bwMode="auto">
          <a:xfrm>
            <a:off x="538007" y="1556792"/>
            <a:ext cx="8285481" cy="411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300"/>
              </a:spcBef>
            </a:pPr>
            <a:r>
              <a:rPr lang="fr-FR" sz="2400" dirty="0">
                <a:solidFill>
                  <a:srgbClr val="333399"/>
                </a:solidFill>
                <a:latin typeface="Trebuchet MS" panose="020B0603020202020204" pitchFamily="34" charset="0"/>
              </a:rPr>
              <a:t>Conséquence :</a:t>
            </a:r>
          </a:p>
          <a:p>
            <a:pPr marL="342900" indent="-342900">
              <a:spcBef>
                <a:spcPts val="300"/>
              </a:spcBef>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malgré l'augmentation notable de l'enveloppe budgétaire du programme (</a:t>
            </a:r>
            <a:r>
              <a:rPr lang="fr-FR" sz="2000" dirty="0">
                <a:solidFill>
                  <a:srgbClr val="333399"/>
                </a:solidFill>
                <a:latin typeface="Trebuchet MS" panose="020B0603020202020204" pitchFamily="34" charset="0"/>
              </a:rPr>
              <a:t>de 30 000 à 45 000 € soit + 50%</a:t>
            </a:r>
            <a:r>
              <a:rPr lang="fr-FR" sz="2400" dirty="0">
                <a:solidFill>
                  <a:srgbClr val="333399"/>
                </a:solidFill>
                <a:latin typeface="Trebuchet MS" panose="020B0603020202020204" pitchFamily="34" charset="0"/>
              </a:rPr>
              <a:t>) </a:t>
            </a:r>
          </a:p>
          <a:p>
            <a:pPr marL="342900" indent="-342900">
              <a:spcBef>
                <a:spcPts val="300"/>
              </a:spcBef>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et alors que nous n'avions pas encore répondu à toutes les sollicitations pour l'année scolaire 2022-2023 </a:t>
            </a:r>
          </a:p>
          <a:p>
            <a:pPr marL="342900" indent="-342900">
              <a:spcBef>
                <a:spcPts val="300"/>
              </a:spcBef>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cette enveloppe était déjà totalement engagée au mois de mai dernier</a:t>
            </a:r>
          </a:p>
          <a:p>
            <a:pPr>
              <a:spcBef>
                <a:spcPts val="1200"/>
              </a:spcBef>
            </a:pPr>
            <a:r>
              <a:rPr lang="fr-FR" sz="2800" b="1" dirty="0">
                <a:solidFill>
                  <a:schemeClr val="accent6">
                    <a:lumMod val="75000"/>
                  </a:schemeClr>
                </a:solidFill>
                <a:latin typeface="Trebuchet MS" panose="020B0603020202020204" pitchFamily="34" charset="0"/>
              </a:rPr>
              <a:t>=&gt; </a:t>
            </a:r>
            <a:r>
              <a:rPr lang="fr-FR" sz="2400" dirty="0">
                <a:solidFill>
                  <a:srgbClr val="333399"/>
                </a:solidFill>
                <a:latin typeface="Trebuchet MS" panose="020B0603020202020204" pitchFamily="34" charset="0"/>
              </a:rPr>
              <a:t>augmentation des crédits pour ce programme de manière à ne pas refuser de sollicitation sur l'année scolaire 2022-2023.</a:t>
            </a:r>
            <a:endParaRPr lang="fr-FR" altLang="fr-FR" sz="2400" dirty="0">
              <a:solidFill>
                <a:srgbClr val="333399"/>
              </a:solidFill>
              <a:latin typeface="Trebuchet MS" panose="020B0603020202020204" pitchFamily="34" charset="0"/>
            </a:endParaRPr>
          </a:p>
        </p:txBody>
      </p:sp>
    </p:spTree>
    <p:extLst>
      <p:ext uri="{BB962C8B-B14F-4D97-AF65-F5344CB8AC3E}">
        <p14:creationId xmlns:p14="http://schemas.microsoft.com/office/powerpoint/2010/main" val="147475813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algn="ctr"/>
            <a:r>
              <a:rPr lang="fr-FR" altLang="fr-FR" sz="2800" b="1" dirty="0">
                <a:solidFill>
                  <a:srgbClr val="0077D4"/>
                </a:solidFill>
              </a:rPr>
              <a:t>Programme d'actions pédagogiques</a:t>
            </a:r>
            <a:br>
              <a:rPr lang="fr-FR" altLang="fr-FR" sz="2800" b="1" dirty="0">
                <a:solidFill>
                  <a:srgbClr val="0077D4"/>
                </a:solidFill>
              </a:rPr>
            </a:br>
            <a:r>
              <a:rPr lang="fr-FR" altLang="fr-FR" sz="2800" b="1" dirty="0">
                <a:solidFill>
                  <a:srgbClr val="0077D4"/>
                </a:solidFill>
              </a:rPr>
              <a:t>"l'eau, un enjeu majeur"</a:t>
            </a:r>
            <a:endParaRPr lang="fr-FR" altLang="fr-FR" sz="2400" b="1" i="1" dirty="0">
              <a:solidFill>
                <a:srgbClr val="0077D4"/>
              </a:solidFill>
            </a:endParaRPr>
          </a:p>
        </p:txBody>
      </p:sp>
      <p:sp>
        <p:nvSpPr>
          <p:cNvPr id="7" name="Text Box 15"/>
          <p:cNvSpPr txBox="1">
            <a:spLocks noChangeArrowheads="1"/>
          </p:cNvSpPr>
          <p:nvPr/>
        </p:nvSpPr>
        <p:spPr bwMode="auto">
          <a:xfrm>
            <a:off x="506794" y="1844824"/>
            <a:ext cx="828092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300"/>
              </a:spcBef>
            </a:pPr>
            <a:r>
              <a:rPr lang="fr-FR" sz="2200" dirty="0">
                <a:solidFill>
                  <a:srgbClr val="333399"/>
                </a:solidFill>
                <a:latin typeface="Trebuchet MS" panose="020B0603020202020204" pitchFamily="34" charset="0"/>
              </a:rPr>
              <a:t>Décisions du comité syndical du SMEGREG : </a:t>
            </a:r>
          </a:p>
          <a:p>
            <a:pPr marL="285750" indent="-285750">
              <a:spcBef>
                <a:spcPts val="1200"/>
              </a:spcBef>
              <a:buClr>
                <a:schemeClr val="accent6">
                  <a:lumMod val="75000"/>
                </a:schemeClr>
              </a:buClr>
              <a:buFont typeface="Arial" panose="020B0604020202020204" pitchFamily="34" charset="0"/>
              <a:buChar char="•"/>
            </a:pPr>
            <a:r>
              <a:rPr lang="fr-FR" sz="2200" dirty="0">
                <a:solidFill>
                  <a:srgbClr val="333399"/>
                </a:solidFill>
                <a:latin typeface="Trebuchet MS" panose="020B0603020202020204" pitchFamily="34" charset="0"/>
              </a:rPr>
              <a:t>clôture en l'état du programme 2023 voté en mars ;</a:t>
            </a:r>
          </a:p>
          <a:p>
            <a:pPr marL="285750" indent="-285750">
              <a:spcBef>
                <a:spcPts val="1200"/>
              </a:spcBef>
              <a:buClr>
                <a:schemeClr val="accent6">
                  <a:lumMod val="75000"/>
                </a:schemeClr>
              </a:buClr>
              <a:buFont typeface="Arial" panose="020B0604020202020204" pitchFamily="34" charset="0"/>
              <a:buChar char="•"/>
            </a:pPr>
            <a:r>
              <a:rPr lang="fr-FR" sz="2200" dirty="0">
                <a:solidFill>
                  <a:srgbClr val="333399"/>
                </a:solidFill>
                <a:latin typeface="Trebuchet MS" panose="020B0603020202020204" pitchFamily="34" charset="0"/>
              </a:rPr>
              <a:t>poursuite des actions dans le cadre d'une organisation sur l'année scolaire et non plus l'année civile ;</a:t>
            </a:r>
          </a:p>
          <a:p>
            <a:pPr marL="285750" indent="-285750">
              <a:spcBef>
                <a:spcPts val="1200"/>
              </a:spcBef>
              <a:buClr>
                <a:schemeClr val="accent6">
                  <a:lumMod val="75000"/>
                </a:schemeClr>
              </a:buClr>
              <a:buFont typeface="Arial" panose="020B0604020202020204" pitchFamily="34" charset="0"/>
              <a:buChar char="•"/>
            </a:pPr>
            <a:r>
              <a:rPr lang="fr-FR" sz="2200" dirty="0">
                <a:solidFill>
                  <a:srgbClr val="333399"/>
                </a:solidFill>
                <a:latin typeface="Trebuchet MS" panose="020B0603020202020204" pitchFamily="34" charset="0"/>
              </a:rPr>
              <a:t>individualisation des crédits permettant d'engager un programme pour l’année scolaire 2023-2024 ;</a:t>
            </a:r>
          </a:p>
          <a:p>
            <a:pPr marL="285750" indent="-285750">
              <a:spcBef>
                <a:spcPts val="1200"/>
              </a:spcBef>
              <a:buClr>
                <a:schemeClr val="accent6">
                  <a:lumMod val="75000"/>
                </a:schemeClr>
              </a:buClr>
              <a:buFont typeface="Arial" panose="020B0604020202020204" pitchFamily="34" charset="0"/>
              <a:buChar char="•"/>
            </a:pPr>
            <a:r>
              <a:rPr lang="fr-FR" sz="2200" dirty="0">
                <a:solidFill>
                  <a:srgbClr val="333399"/>
                </a:solidFill>
                <a:latin typeface="Trebuchet MS" panose="020B0603020202020204" pitchFamily="34" charset="0"/>
              </a:rPr>
              <a:t>augmentation de 45 000 à 60 000 € de l'enveloppe budgétaire (pour mémoire 30 000 € en 2022) ;</a:t>
            </a:r>
          </a:p>
          <a:p>
            <a:pPr marL="285750" indent="-285750">
              <a:spcBef>
                <a:spcPts val="1200"/>
              </a:spcBef>
              <a:buClr>
                <a:schemeClr val="accent6">
                  <a:lumMod val="75000"/>
                </a:schemeClr>
              </a:buClr>
              <a:buFont typeface="Arial" panose="020B0604020202020204" pitchFamily="34" charset="0"/>
              <a:buChar char="•"/>
            </a:pPr>
            <a:r>
              <a:rPr lang="fr-FR" sz="2200" dirty="0">
                <a:solidFill>
                  <a:srgbClr val="333399"/>
                </a:solidFill>
                <a:latin typeface="Trebuchet MS" panose="020B0603020202020204" pitchFamily="34" charset="0"/>
              </a:rPr>
              <a:t>nouvelles modalités pratiques.</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Tree>
    <p:extLst>
      <p:ext uri="{BB962C8B-B14F-4D97-AF65-F5344CB8AC3E}">
        <p14:creationId xmlns:p14="http://schemas.microsoft.com/office/powerpoint/2010/main" val="310355956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algn="ctr"/>
            <a:r>
              <a:rPr lang="fr-FR" altLang="fr-FR" sz="2800" b="1" dirty="0">
                <a:solidFill>
                  <a:srgbClr val="0077D4"/>
                </a:solidFill>
              </a:rPr>
              <a:t>Programme d'actions pédagogiques</a:t>
            </a:r>
            <a:br>
              <a:rPr lang="fr-FR" altLang="fr-FR" sz="2800" b="1" dirty="0">
                <a:solidFill>
                  <a:srgbClr val="0077D4"/>
                </a:solidFill>
              </a:rPr>
            </a:br>
            <a:r>
              <a:rPr lang="fr-FR" altLang="fr-FR" sz="2800" b="1" dirty="0">
                <a:solidFill>
                  <a:srgbClr val="0077D4"/>
                </a:solidFill>
              </a:rPr>
              <a:t>"l'eau, un enjeu majeur"</a:t>
            </a:r>
            <a:endParaRPr lang="fr-FR" altLang="fr-FR" sz="2400" b="1" i="1" dirty="0">
              <a:solidFill>
                <a:srgbClr val="0077D4"/>
              </a:solidFill>
            </a:endParaRPr>
          </a:p>
        </p:txBody>
      </p:sp>
      <p:sp>
        <p:nvSpPr>
          <p:cNvPr id="7" name="Text Box 15"/>
          <p:cNvSpPr txBox="1">
            <a:spLocks noChangeArrowheads="1"/>
          </p:cNvSpPr>
          <p:nvPr/>
        </p:nvSpPr>
        <p:spPr bwMode="auto">
          <a:xfrm>
            <a:off x="405879" y="1425028"/>
            <a:ext cx="8280920"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300"/>
              </a:spcBef>
            </a:pPr>
            <a:r>
              <a:rPr lang="fr-FR" sz="2200" dirty="0">
                <a:solidFill>
                  <a:srgbClr val="333399"/>
                </a:solidFill>
                <a:latin typeface="Trebuchet MS" panose="020B0603020202020204" pitchFamily="34" charset="0"/>
              </a:rPr>
              <a:t>Quatre évolutions majeures (discutées avec la DSDEN) :</a:t>
            </a:r>
          </a:p>
          <a:p>
            <a:pPr marL="342900" indent="-342900" algn="just" hangingPunct="0">
              <a:spcBef>
                <a:spcPts val="1200"/>
              </a:spcBef>
              <a:spcAft>
                <a:spcPts val="0"/>
              </a:spcAft>
              <a:buFont typeface="Arial" panose="020B0604020202020204" pitchFamily="34" charset="0"/>
              <a:buChar char="•"/>
            </a:pPr>
            <a:r>
              <a:rPr lang="fr-FR" sz="2200" b="1" dirty="0">
                <a:solidFill>
                  <a:schemeClr val="accent6">
                    <a:lumMod val="75000"/>
                  </a:schemeClr>
                </a:solidFill>
                <a:ea typeface="Times New Roman" panose="02020603050405020304" pitchFamily="18" charset="0"/>
                <a:cs typeface="Times New Roman" panose="02020603050405020304" pitchFamily="18" charset="0"/>
              </a:rPr>
              <a:t>une inscription en deux sessions </a:t>
            </a:r>
            <a:r>
              <a:rPr lang="fr-FR" sz="2200" dirty="0">
                <a:solidFill>
                  <a:srgbClr val="0070C0"/>
                </a:solidFill>
                <a:ea typeface="Times New Roman" panose="02020603050405020304" pitchFamily="18" charset="0"/>
                <a:cs typeface="Times New Roman" panose="02020603050405020304" pitchFamily="18" charset="0"/>
              </a:rPr>
              <a:t>(automne et hiver), et non plus au fil de l'eau, pour privilégier les interventions fondées sur des projets de fond</a:t>
            </a:r>
          </a:p>
          <a:p>
            <a:pPr marL="342900" indent="-342900" algn="just" hangingPunct="0">
              <a:spcBef>
                <a:spcPts val="1200"/>
              </a:spcBef>
              <a:buFont typeface="Arial" panose="020B0604020202020204" pitchFamily="34" charset="0"/>
              <a:buChar char="•"/>
            </a:pPr>
            <a:r>
              <a:rPr lang="fr-FR" sz="2200" b="1" dirty="0">
                <a:solidFill>
                  <a:schemeClr val="accent6">
                    <a:lumMod val="75000"/>
                  </a:schemeClr>
                </a:solidFill>
                <a:ea typeface="Times New Roman" panose="02020603050405020304" pitchFamily="18" charset="0"/>
                <a:cs typeface="Times New Roman" panose="02020603050405020304" pitchFamily="18" charset="0"/>
              </a:rPr>
              <a:t>un projet pédagogique plus explicite</a:t>
            </a:r>
            <a:r>
              <a:rPr lang="fr-FR" sz="2200" dirty="0">
                <a:solidFill>
                  <a:srgbClr val="0070C0"/>
                </a:solidFill>
                <a:ea typeface="Times New Roman" panose="02020603050405020304" pitchFamily="18" charset="0"/>
                <a:cs typeface="Times New Roman" panose="02020603050405020304" pitchFamily="18" charset="0"/>
              </a:rPr>
              <a:t> pour privilégier les projets de fond au détriment des sorties de fin d'année</a:t>
            </a:r>
          </a:p>
          <a:p>
            <a:pPr marL="342900" indent="-342900" algn="just" hangingPunct="0">
              <a:spcBef>
                <a:spcPts val="2400"/>
              </a:spcBef>
              <a:buFont typeface="Arial" panose="020B0604020202020204" pitchFamily="34" charset="0"/>
              <a:buChar char="•"/>
            </a:pPr>
            <a:r>
              <a:rPr lang="fr-FR" sz="2200" b="1" dirty="0">
                <a:solidFill>
                  <a:schemeClr val="accent6">
                    <a:lumMod val="75000"/>
                  </a:schemeClr>
                </a:solidFill>
                <a:cs typeface="Times New Roman" panose="02020603050405020304" pitchFamily="18" charset="0"/>
              </a:rPr>
              <a:t>un contenu minimum imposé </a:t>
            </a:r>
            <a:r>
              <a:rPr lang="fr-FR" sz="2200" kern="100" dirty="0">
                <a:solidFill>
                  <a:srgbClr val="0070C0"/>
                </a:solidFill>
                <a:effectLst/>
                <a:ea typeface="Calibri" panose="020F0502020204030204" pitchFamily="34" charset="0"/>
                <a:cs typeface="Times New Roman" panose="02020603050405020304" pitchFamily="18" charset="0"/>
              </a:rPr>
              <a:t>sur le fond (message général adapté au contexte local) et sur la forme (à délivrer en début d'intervention en s'appuyant sur un quiz)</a:t>
            </a:r>
          </a:p>
          <a:p>
            <a:pPr marL="342900" indent="-342900" algn="just" hangingPunct="0">
              <a:spcBef>
                <a:spcPts val="2400"/>
              </a:spcBef>
              <a:buFont typeface="Arial" panose="020B0604020202020204" pitchFamily="34" charset="0"/>
              <a:buChar char="•"/>
            </a:pPr>
            <a:r>
              <a:rPr lang="fr-FR" sz="2200" b="1" dirty="0">
                <a:solidFill>
                  <a:schemeClr val="accent6">
                    <a:lumMod val="75000"/>
                  </a:schemeClr>
                </a:solidFill>
                <a:cs typeface="Times New Roman" panose="02020603050405020304" pitchFamily="18" charset="0"/>
              </a:rPr>
              <a:t>un projet d'école retenu chaque année </a:t>
            </a:r>
            <a:r>
              <a:rPr lang="fr-FR" sz="2200" kern="100" dirty="0">
                <a:solidFill>
                  <a:srgbClr val="0070C0"/>
                </a:solidFill>
                <a:effectLst/>
                <a:ea typeface="Calibri" panose="020F0502020204030204" pitchFamily="34" charset="0"/>
                <a:cs typeface="Times New Roman" panose="02020603050405020304" pitchFamily="18" charset="0"/>
              </a:rPr>
              <a:t>selon les modalités qui suivent, expérimentées en 2023</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Tree>
    <p:extLst>
      <p:ext uri="{BB962C8B-B14F-4D97-AF65-F5344CB8AC3E}">
        <p14:creationId xmlns:p14="http://schemas.microsoft.com/office/powerpoint/2010/main" val="21295597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algn="ctr"/>
            <a:r>
              <a:rPr lang="fr-FR" altLang="fr-FR" sz="2800" b="1" dirty="0">
                <a:solidFill>
                  <a:srgbClr val="0077D4"/>
                </a:solidFill>
              </a:rPr>
              <a:t>Programme d'actions pédagogiques</a:t>
            </a:r>
            <a:br>
              <a:rPr lang="fr-FR" altLang="fr-FR" sz="2800" b="1" dirty="0">
                <a:solidFill>
                  <a:srgbClr val="0077D4"/>
                </a:solidFill>
              </a:rPr>
            </a:br>
            <a:r>
              <a:rPr lang="fr-FR" altLang="fr-FR" sz="2800" b="1" dirty="0">
                <a:solidFill>
                  <a:srgbClr val="0077D4"/>
                </a:solidFill>
              </a:rPr>
              <a:t>"l'eau, un enjeu majeur"</a:t>
            </a:r>
            <a:endParaRPr lang="fr-FR" altLang="fr-FR" sz="2400" b="1" i="1" dirty="0">
              <a:solidFill>
                <a:srgbClr val="0077D4"/>
              </a:solidFill>
            </a:endParaRPr>
          </a:p>
        </p:txBody>
      </p:sp>
      <p:sp>
        <p:nvSpPr>
          <p:cNvPr id="7" name="Text Box 15"/>
          <p:cNvSpPr txBox="1">
            <a:spLocks noChangeArrowheads="1"/>
          </p:cNvSpPr>
          <p:nvPr/>
        </p:nvSpPr>
        <p:spPr bwMode="auto">
          <a:xfrm>
            <a:off x="431540" y="1434454"/>
            <a:ext cx="8280920" cy="280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300"/>
              </a:spcBef>
            </a:pPr>
            <a:r>
              <a:rPr lang="fr-FR" sz="2200" dirty="0">
                <a:solidFill>
                  <a:srgbClr val="333399"/>
                </a:solidFill>
                <a:latin typeface="Trebuchet MS" panose="020B0603020202020204" pitchFamily="34" charset="0"/>
              </a:rPr>
              <a:t>"Projet d'école" expérimental mené en 2022-2023 avec la DSDEN</a:t>
            </a:r>
          </a:p>
          <a:p>
            <a:pPr>
              <a:spcBef>
                <a:spcPts val="1200"/>
              </a:spcBef>
            </a:pPr>
            <a:r>
              <a:rPr lang="fr-FR" sz="2200" b="1" i="1" dirty="0">
                <a:solidFill>
                  <a:schemeClr val="accent6">
                    <a:lumMod val="75000"/>
                  </a:schemeClr>
                </a:solidFill>
                <a:cs typeface="Times New Roman" panose="02020603050405020304" pitchFamily="18" charset="0"/>
              </a:rPr>
              <a:t>Saucats - Ecole des </a:t>
            </a:r>
            <a:r>
              <a:rPr lang="fr-FR" sz="2200" b="1" i="1" dirty="0" err="1">
                <a:solidFill>
                  <a:schemeClr val="accent6">
                    <a:lumMod val="75000"/>
                  </a:schemeClr>
                </a:solidFill>
                <a:cs typeface="Times New Roman" panose="02020603050405020304" pitchFamily="18" charset="0"/>
              </a:rPr>
              <a:t>Turitelles</a:t>
            </a:r>
            <a:endParaRPr lang="fr-FR" sz="2200" b="1" i="1" dirty="0">
              <a:solidFill>
                <a:schemeClr val="accent6">
                  <a:lumMod val="75000"/>
                </a:schemeClr>
              </a:solidFill>
              <a:cs typeface="Times New Roman" panose="02020603050405020304" pitchFamily="18" charset="0"/>
            </a:endParaRPr>
          </a:p>
          <a:p>
            <a:pPr>
              <a:spcBef>
                <a:spcPts val="300"/>
              </a:spcBef>
            </a:pPr>
            <a:r>
              <a:rPr lang="fr-FR" sz="2400" dirty="0">
                <a:solidFill>
                  <a:srgbClr val="0070C0"/>
                </a:solidFill>
                <a:ea typeface="Times New Roman" panose="02020603050405020304" pitchFamily="18" charset="0"/>
                <a:cs typeface="Times New Roman" panose="02020603050405020304" pitchFamily="18" charset="0"/>
              </a:rPr>
              <a:t>Le projet a mobilisé toutes les 10 classes de l’école, de la maternelle au CM2. Les élèves ont été sensibilisés aux enjeux de l’eau tout au long de l’année, au travers de visites et d’actions pédagogiques, valorisées lors de la fête de l’école.</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pic>
        <p:nvPicPr>
          <p:cNvPr id="2" name="Image 1" descr="Une image contenant habits, personne, Dessin d’enfant, Visage humain&#10;&#10;Description générée automatiquement">
            <a:extLst>
              <a:ext uri="{FF2B5EF4-FFF2-40B4-BE49-F238E27FC236}">
                <a16:creationId xmlns:a16="http://schemas.microsoft.com/office/drawing/2014/main" id="{A7DC2832-F083-D385-9FB7-9FE442B3434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41414" y="4259731"/>
            <a:ext cx="2747797" cy="2060848"/>
          </a:xfrm>
          <a:prstGeom prst="rect">
            <a:avLst/>
          </a:prstGeom>
        </p:spPr>
      </p:pic>
      <p:pic>
        <p:nvPicPr>
          <p:cNvPr id="3" name="Image 2" descr="Une image contenant art, peinture, Dessin d’enfant, Arts visuels&#10;&#10;Description générée automatiquement">
            <a:extLst>
              <a:ext uri="{FF2B5EF4-FFF2-40B4-BE49-F238E27FC236}">
                <a16:creationId xmlns:a16="http://schemas.microsoft.com/office/drawing/2014/main" id="{78037DA1-D8A2-768D-D850-4C3F0188F2B9}"/>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419005" y="4259731"/>
            <a:ext cx="2747797" cy="2060848"/>
          </a:xfrm>
          <a:prstGeom prst="rect">
            <a:avLst/>
          </a:prstGeom>
        </p:spPr>
      </p:pic>
      <p:pic>
        <p:nvPicPr>
          <p:cNvPr id="4" name="Image 3" descr="Une image contenant Dessin d’enfant, art, couette&#10;&#10;Description générée automatiquement">
            <a:extLst>
              <a:ext uri="{FF2B5EF4-FFF2-40B4-BE49-F238E27FC236}">
                <a16:creationId xmlns:a16="http://schemas.microsoft.com/office/drawing/2014/main" id="{553C31B4-6210-8C59-B37E-C7851100B3E1}"/>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l="3350" t="9876" r="2383" b="34383"/>
          <a:stretch/>
        </p:blipFill>
        <p:spPr>
          <a:xfrm>
            <a:off x="6301329" y="4259731"/>
            <a:ext cx="2590284" cy="2060848"/>
          </a:xfrm>
          <a:prstGeom prst="rect">
            <a:avLst/>
          </a:prstGeom>
        </p:spPr>
      </p:pic>
    </p:spTree>
    <p:extLst>
      <p:ext uri="{BB962C8B-B14F-4D97-AF65-F5344CB8AC3E}">
        <p14:creationId xmlns:p14="http://schemas.microsoft.com/office/powerpoint/2010/main" val="339425384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algn="ctr"/>
            <a:r>
              <a:rPr lang="fr-FR" altLang="fr-FR" sz="2800" b="1" dirty="0">
                <a:solidFill>
                  <a:srgbClr val="0077D4"/>
                </a:solidFill>
              </a:rPr>
              <a:t>Programme d'actions pédagogiques</a:t>
            </a:r>
            <a:br>
              <a:rPr lang="fr-FR" altLang="fr-FR" sz="2800" b="1" dirty="0">
                <a:solidFill>
                  <a:srgbClr val="0077D4"/>
                </a:solidFill>
              </a:rPr>
            </a:br>
            <a:r>
              <a:rPr lang="fr-FR" altLang="fr-FR" sz="2800" b="1" dirty="0">
                <a:solidFill>
                  <a:srgbClr val="0077D4"/>
                </a:solidFill>
              </a:rPr>
              <a:t>"l'eau, un enjeu majeur"</a:t>
            </a:r>
            <a:endParaRPr lang="fr-FR" altLang="fr-FR" sz="2400" b="1" i="1" dirty="0">
              <a:solidFill>
                <a:srgbClr val="0077D4"/>
              </a:solidFill>
            </a:endParaRPr>
          </a:p>
        </p:txBody>
      </p:sp>
      <p:sp>
        <p:nvSpPr>
          <p:cNvPr id="7" name="Text Box 15"/>
          <p:cNvSpPr txBox="1">
            <a:spLocks noChangeArrowheads="1"/>
          </p:cNvSpPr>
          <p:nvPr/>
        </p:nvSpPr>
        <p:spPr bwMode="auto">
          <a:xfrm>
            <a:off x="431540" y="1417638"/>
            <a:ext cx="8280920" cy="480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300"/>
              </a:spcBef>
            </a:pPr>
            <a:r>
              <a:rPr lang="fr-FR" sz="2200" dirty="0">
                <a:solidFill>
                  <a:srgbClr val="333399"/>
                </a:solidFill>
                <a:latin typeface="Trebuchet MS" panose="020B0603020202020204" pitchFamily="34" charset="0"/>
              </a:rPr>
              <a:t>Projet d'école :</a:t>
            </a:r>
          </a:p>
          <a:p>
            <a:pPr>
              <a:spcBef>
                <a:spcPts val="1200"/>
              </a:spcBef>
            </a:pPr>
            <a:r>
              <a:rPr lang="fr-FR" sz="2200" b="1" i="1" dirty="0">
                <a:solidFill>
                  <a:schemeClr val="accent6">
                    <a:lumMod val="75000"/>
                  </a:schemeClr>
                </a:solidFill>
                <a:cs typeface="Times New Roman" panose="02020603050405020304" pitchFamily="18" charset="0"/>
              </a:rPr>
              <a:t>Critère de choix :</a:t>
            </a:r>
          </a:p>
          <a:p>
            <a:pPr marL="342900" indent="-342900" algn="just" hangingPunct="0">
              <a:spcBef>
                <a:spcPts val="300"/>
              </a:spcBef>
              <a:spcAft>
                <a:spcPts val="0"/>
              </a:spcAft>
              <a:buFont typeface="Arial" panose="020B0604020202020204" pitchFamily="34" charset="0"/>
              <a:buChar char="•"/>
            </a:pPr>
            <a:r>
              <a:rPr lang="fr-FR" sz="2200" kern="100" dirty="0">
                <a:solidFill>
                  <a:srgbClr val="0070C0"/>
                </a:solidFill>
                <a:cs typeface="Times New Roman" panose="02020603050405020304" pitchFamily="18" charset="0"/>
              </a:rPr>
              <a:t>école d'un </a:t>
            </a:r>
            <a:r>
              <a:rPr lang="fr-FR" sz="2200" b="1" dirty="0">
                <a:solidFill>
                  <a:schemeClr val="accent6">
                    <a:lumMod val="75000"/>
                  </a:schemeClr>
                </a:solidFill>
                <a:ea typeface="Times New Roman" panose="02020603050405020304" pitchFamily="18" charset="0"/>
                <a:cs typeface="Times New Roman" panose="02020603050405020304" pitchFamily="18" charset="0"/>
              </a:rPr>
              <a:t>membre du SMEGREG </a:t>
            </a:r>
            <a:r>
              <a:rPr lang="fr-FR" sz="2200" kern="100" dirty="0">
                <a:solidFill>
                  <a:srgbClr val="0070C0"/>
                </a:solidFill>
                <a:cs typeface="Times New Roman" panose="02020603050405020304" pitchFamily="18" charset="0"/>
              </a:rPr>
              <a:t>(hors métropole)</a:t>
            </a:r>
          </a:p>
          <a:p>
            <a:pPr marL="342900" indent="-342900" algn="just" hangingPunct="0">
              <a:spcBef>
                <a:spcPts val="300"/>
              </a:spcBef>
              <a:spcAft>
                <a:spcPts val="0"/>
              </a:spcAft>
              <a:buFont typeface="Arial" panose="020B0604020202020204" pitchFamily="34" charset="0"/>
              <a:buChar char="•"/>
            </a:pPr>
            <a:r>
              <a:rPr lang="fr-FR" sz="2200" kern="100" dirty="0">
                <a:solidFill>
                  <a:srgbClr val="0070C0"/>
                </a:solidFill>
                <a:cs typeface="Times New Roman" panose="02020603050405020304" pitchFamily="18" charset="0"/>
              </a:rPr>
              <a:t>si possible alimentée par </a:t>
            </a:r>
            <a:r>
              <a:rPr lang="fr-FR" sz="2200" b="1" dirty="0">
                <a:solidFill>
                  <a:schemeClr val="accent6">
                    <a:lumMod val="75000"/>
                  </a:schemeClr>
                </a:solidFill>
                <a:ea typeface="Times New Roman" panose="02020603050405020304" pitchFamily="18" charset="0"/>
                <a:cs typeface="Times New Roman" panose="02020603050405020304" pitchFamily="18" charset="0"/>
              </a:rPr>
              <a:t>une nappe déficitaire</a:t>
            </a:r>
          </a:p>
          <a:p>
            <a:pPr marL="342900" indent="-342900" algn="just" hangingPunct="0">
              <a:spcBef>
                <a:spcPts val="300"/>
              </a:spcBef>
              <a:spcAft>
                <a:spcPts val="0"/>
              </a:spcAft>
              <a:buFont typeface="Arial" panose="020B0604020202020204" pitchFamily="34" charset="0"/>
              <a:buChar char="•"/>
            </a:pPr>
            <a:r>
              <a:rPr lang="fr-FR" sz="2200" kern="100" dirty="0">
                <a:solidFill>
                  <a:srgbClr val="0070C0"/>
                </a:solidFill>
                <a:cs typeface="Times New Roman" panose="02020603050405020304" pitchFamily="18" charset="0"/>
              </a:rPr>
              <a:t>qui ne comprend </a:t>
            </a:r>
            <a:r>
              <a:rPr lang="fr-FR" sz="2200" b="1" dirty="0">
                <a:solidFill>
                  <a:schemeClr val="accent6">
                    <a:lumMod val="75000"/>
                  </a:schemeClr>
                </a:solidFill>
                <a:ea typeface="Times New Roman" panose="02020603050405020304" pitchFamily="18" charset="0"/>
                <a:cs typeface="Times New Roman" panose="02020603050405020304" pitchFamily="18" charset="0"/>
              </a:rPr>
              <a:t>pas plus de 5 à 7 classes</a:t>
            </a:r>
          </a:p>
          <a:p>
            <a:pPr marL="342900" indent="-342900" algn="just" hangingPunct="0">
              <a:spcBef>
                <a:spcPts val="300"/>
              </a:spcBef>
              <a:spcAft>
                <a:spcPts val="0"/>
              </a:spcAft>
              <a:buFont typeface="Arial" panose="020B0604020202020204" pitchFamily="34" charset="0"/>
              <a:buChar char="•"/>
            </a:pPr>
            <a:r>
              <a:rPr lang="fr-FR" sz="2200" kern="100" dirty="0">
                <a:solidFill>
                  <a:srgbClr val="0070C0"/>
                </a:solidFill>
                <a:cs typeface="Times New Roman" panose="02020603050405020304" pitchFamily="18" charset="0"/>
              </a:rPr>
              <a:t>nouvellement </a:t>
            </a:r>
            <a:r>
              <a:rPr lang="fr-FR" sz="2200" b="1" dirty="0">
                <a:solidFill>
                  <a:schemeClr val="accent6">
                    <a:lumMod val="75000"/>
                  </a:schemeClr>
                </a:solidFill>
                <a:ea typeface="Times New Roman" panose="02020603050405020304" pitchFamily="18" charset="0"/>
                <a:cs typeface="Times New Roman" panose="02020603050405020304" pitchFamily="18" charset="0"/>
              </a:rPr>
              <a:t>labellisée E3D </a:t>
            </a:r>
            <a:r>
              <a:rPr lang="fr-FR" sz="1600" kern="100" dirty="0">
                <a:solidFill>
                  <a:srgbClr val="0070C0"/>
                </a:solidFill>
                <a:cs typeface="Times New Roman" panose="02020603050405020304" pitchFamily="18" charset="0"/>
              </a:rPr>
              <a:t>(Démarche globale Développement Durable)</a:t>
            </a:r>
            <a:endParaRPr lang="fr-FR" sz="2200" kern="100" dirty="0">
              <a:solidFill>
                <a:srgbClr val="0070C0"/>
              </a:solidFill>
              <a:cs typeface="Times New Roman" panose="02020603050405020304" pitchFamily="18" charset="0"/>
            </a:endParaRPr>
          </a:p>
          <a:p>
            <a:pPr marL="457200" lvl="2">
              <a:spcBef>
                <a:spcPts val="1200"/>
              </a:spcBef>
            </a:pPr>
            <a:r>
              <a:rPr lang="fr-FR" sz="2200" b="1" i="1" dirty="0">
                <a:solidFill>
                  <a:schemeClr val="accent6">
                    <a:lumMod val="75000"/>
                  </a:schemeClr>
                </a:solidFill>
                <a:cs typeface="Times New Roman" panose="02020603050405020304" pitchFamily="18" charset="0"/>
              </a:rPr>
              <a:t>Contenu :</a:t>
            </a:r>
          </a:p>
          <a:p>
            <a:pPr marL="800100" lvl="1" indent="-342900" algn="just" hangingPunct="0">
              <a:spcBef>
                <a:spcPts val="300"/>
              </a:spcBef>
              <a:buFont typeface="Arial" panose="020B0604020202020204" pitchFamily="34" charset="0"/>
              <a:buChar char="•"/>
            </a:pPr>
            <a:r>
              <a:rPr lang="fr-FR" sz="2200" b="1" dirty="0">
                <a:solidFill>
                  <a:schemeClr val="accent6">
                    <a:lumMod val="75000"/>
                  </a:schemeClr>
                </a:solidFill>
                <a:ea typeface="Times New Roman" panose="02020603050405020304" pitchFamily="18" charset="0"/>
                <a:cs typeface="Times New Roman" panose="02020603050405020304" pitchFamily="18" charset="0"/>
              </a:rPr>
              <a:t>formation </a:t>
            </a:r>
            <a:r>
              <a:rPr lang="fr-FR" sz="2200" kern="100" dirty="0">
                <a:solidFill>
                  <a:srgbClr val="0070C0"/>
                </a:solidFill>
                <a:cs typeface="Times New Roman" panose="02020603050405020304" pitchFamily="18" charset="0"/>
              </a:rPr>
              <a:t>des enseignants</a:t>
            </a:r>
          </a:p>
          <a:p>
            <a:pPr marL="800100" lvl="1" indent="-342900" algn="just" hangingPunct="0">
              <a:spcBef>
                <a:spcPts val="300"/>
              </a:spcBef>
              <a:buFont typeface="Arial" panose="020B0604020202020204" pitchFamily="34" charset="0"/>
              <a:buChar char="•"/>
            </a:pPr>
            <a:r>
              <a:rPr lang="fr-FR" sz="2200" b="1" dirty="0">
                <a:solidFill>
                  <a:schemeClr val="accent6">
                    <a:lumMod val="75000"/>
                  </a:schemeClr>
                </a:solidFill>
                <a:ea typeface="Times New Roman" panose="02020603050405020304" pitchFamily="18" charset="0"/>
                <a:cs typeface="Times New Roman" panose="02020603050405020304" pitchFamily="18" charset="0"/>
              </a:rPr>
              <a:t>visite d'un ouvrage </a:t>
            </a:r>
            <a:r>
              <a:rPr lang="fr-FR" sz="2200" kern="100" dirty="0">
                <a:solidFill>
                  <a:srgbClr val="0070C0"/>
                </a:solidFill>
                <a:cs typeface="Times New Roman" panose="02020603050405020304" pitchFamily="18" charset="0"/>
              </a:rPr>
              <a:t>(patrimoine de la collectivité)</a:t>
            </a:r>
          </a:p>
          <a:p>
            <a:pPr marL="800100" lvl="1" indent="-342900" algn="just" hangingPunct="0">
              <a:spcBef>
                <a:spcPts val="300"/>
              </a:spcBef>
              <a:buFont typeface="Arial" panose="020B0604020202020204" pitchFamily="34" charset="0"/>
              <a:buChar char="•"/>
            </a:pPr>
            <a:r>
              <a:rPr lang="fr-FR" sz="2200" kern="100" dirty="0">
                <a:solidFill>
                  <a:srgbClr val="0070C0"/>
                </a:solidFill>
                <a:cs typeface="Times New Roman" panose="02020603050405020304" pitchFamily="18" charset="0"/>
              </a:rPr>
              <a:t>évènement </a:t>
            </a:r>
            <a:r>
              <a:rPr lang="fr-FR" sz="2200" b="1" dirty="0">
                <a:solidFill>
                  <a:schemeClr val="accent6">
                    <a:lumMod val="75000"/>
                  </a:schemeClr>
                </a:solidFill>
                <a:ea typeface="Times New Roman" panose="02020603050405020304" pitchFamily="18" charset="0"/>
                <a:cs typeface="Times New Roman" panose="02020603050405020304" pitchFamily="18" charset="0"/>
              </a:rPr>
              <a:t>journée mondiale de l'eau</a:t>
            </a:r>
          </a:p>
          <a:p>
            <a:pPr marL="800100" lvl="1" indent="-342900" algn="just" hangingPunct="0">
              <a:spcBef>
                <a:spcPts val="300"/>
              </a:spcBef>
              <a:buFont typeface="Arial" panose="020B0604020202020204" pitchFamily="34" charset="0"/>
              <a:buChar char="•"/>
            </a:pPr>
            <a:r>
              <a:rPr lang="fr-FR" sz="2200" b="1" kern="100" dirty="0">
                <a:solidFill>
                  <a:schemeClr val="accent6">
                    <a:lumMod val="75000"/>
                  </a:schemeClr>
                </a:solidFill>
                <a:cs typeface="Times New Roman" panose="02020603050405020304" pitchFamily="18" charset="0"/>
              </a:rPr>
              <a:t>visite </a:t>
            </a:r>
            <a:r>
              <a:rPr lang="fr-FR" sz="2200" kern="100" dirty="0">
                <a:solidFill>
                  <a:srgbClr val="0070C0"/>
                </a:solidFill>
                <a:cs typeface="Times New Roman" panose="02020603050405020304" pitchFamily="18" charset="0"/>
              </a:rPr>
              <a:t>sur Bordeaux</a:t>
            </a:r>
          </a:p>
          <a:p>
            <a:pPr marL="800100" lvl="1" indent="-342900" algn="just" hangingPunct="0">
              <a:spcBef>
                <a:spcPts val="300"/>
              </a:spcBef>
              <a:buFont typeface="Arial" panose="020B0604020202020204" pitchFamily="34" charset="0"/>
              <a:buChar char="•"/>
            </a:pPr>
            <a:r>
              <a:rPr lang="fr-FR" sz="2200" b="1" kern="100" dirty="0">
                <a:solidFill>
                  <a:schemeClr val="accent6">
                    <a:lumMod val="75000"/>
                  </a:schemeClr>
                </a:solidFill>
                <a:cs typeface="Times New Roman" panose="02020603050405020304" pitchFamily="18" charset="0"/>
              </a:rPr>
              <a:t>valorisation </a:t>
            </a:r>
            <a:r>
              <a:rPr lang="fr-FR" sz="2200" kern="100" dirty="0">
                <a:solidFill>
                  <a:srgbClr val="0070C0"/>
                </a:solidFill>
                <a:cs typeface="Times New Roman" panose="02020603050405020304" pitchFamily="18" charset="0"/>
              </a:rPr>
              <a:t>(reportages, articles, vidéos…)</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7</a:t>
            </a:fld>
            <a:endParaRPr lang="fr-FR" dirty="0">
              <a:solidFill>
                <a:srgbClr val="E1E805"/>
              </a:solidFill>
            </a:endParaRPr>
          </a:p>
        </p:txBody>
      </p:sp>
    </p:spTree>
    <p:extLst>
      <p:ext uri="{BB962C8B-B14F-4D97-AF65-F5344CB8AC3E}">
        <p14:creationId xmlns:p14="http://schemas.microsoft.com/office/powerpoint/2010/main" val="3145082396"/>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4996</TotalTime>
  <Words>515</Words>
  <Application>Microsoft Office PowerPoint</Application>
  <PresentationFormat>Affichage à l'écran (4:3)</PresentationFormat>
  <Paragraphs>62</Paragraphs>
  <Slides>7</Slides>
  <Notes>7</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7</vt:i4>
      </vt:variant>
    </vt:vector>
  </HeadingPairs>
  <TitlesOfParts>
    <vt:vector size="11" baseType="lpstr">
      <vt:lpstr>Arial</vt:lpstr>
      <vt:lpstr>Calibri</vt:lpstr>
      <vt:lpstr>Trebuchet MS</vt:lpstr>
      <vt:lpstr>Office Theme</vt:lpstr>
      <vt:lpstr>Programme d'actions pédagogiques "l'eau, un enjeu majeur" Evolutions du dispositif</vt:lpstr>
      <vt:lpstr>Programme d'actions pédagogiques "l'eau, un enjeu majeur"</vt:lpstr>
      <vt:lpstr>Programme d'actions pédagogiques "l'eau, un enjeu majeur"</vt:lpstr>
      <vt:lpstr>Programme d'actions pédagogiques "l'eau, un enjeu majeur"</vt:lpstr>
      <vt:lpstr>Programme d'actions pédagogiques "l'eau, un enjeu majeur"</vt:lpstr>
      <vt:lpstr>Programme d'actions pédagogiques "l'eau, un enjeu majeur"</vt:lpstr>
      <vt:lpstr>Programme d'actions pédagogiques "l'eau, un enjeu majeur"</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279</cp:revision>
  <cp:lastPrinted>2019-02-01T13:57:01Z</cp:lastPrinted>
  <dcterms:created xsi:type="dcterms:W3CDTF">2015-09-15T19:44:09Z</dcterms:created>
  <dcterms:modified xsi:type="dcterms:W3CDTF">2023-09-25T13:06:00Z</dcterms:modified>
</cp:coreProperties>
</file>