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47" r:id="rId2"/>
    <p:sldId id="541" r:id="rId3"/>
    <p:sldId id="633" r:id="rId4"/>
    <p:sldId id="635" r:id="rId5"/>
    <p:sldId id="64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B4F3"/>
    <a:srgbClr val="FFCC00"/>
    <a:srgbClr val="FF0000"/>
    <a:srgbClr val="006600"/>
    <a:srgbClr val="006C31"/>
    <a:srgbClr val="00642D"/>
    <a:srgbClr val="0000FF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6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389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3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47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73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2400" dirty="0">
                <a:solidFill>
                  <a:srgbClr val="0077D4"/>
                </a:solidFill>
              </a:rPr>
              <a:t>Capacités de production des services d'eau potable</a:t>
            </a:r>
            <a:br>
              <a:rPr lang="fr-FR" sz="2400" dirty="0">
                <a:solidFill>
                  <a:srgbClr val="0077D4"/>
                </a:solidFill>
              </a:rPr>
            </a:br>
            <a:r>
              <a:rPr lang="fr-FR" sz="2400" dirty="0">
                <a:solidFill>
                  <a:srgbClr val="0077D4"/>
                </a:solidFill>
              </a:rPr>
              <a:t>concernés par le contrat de substitution</a:t>
            </a:r>
            <a:br>
              <a:rPr lang="fr-FR" sz="2400" dirty="0">
                <a:solidFill>
                  <a:srgbClr val="0077D4"/>
                </a:solidFill>
              </a:rPr>
            </a:br>
            <a:r>
              <a:rPr lang="fr-FR" sz="2400" dirty="0">
                <a:solidFill>
                  <a:srgbClr val="0077D4"/>
                </a:solidFill>
              </a:rPr>
              <a:t>relatif au Champ captant des Landes du Médoc 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Bureau de la Commission locale de l'eau</a:t>
            </a:r>
          </a:p>
          <a:p>
            <a:r>
              <a:rPr lang="fr-FR" sz="2400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90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10A2C031-E9F3-E79E-FDEB-2AB059FA0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389" y="1454485"/>
            <a:ext cx="8321903" cy="193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rgbClr val="0077D4"/>
                </a:solidFill>
                <a:latin typeface="Trebuchet MS" panose="020B0603020202020204" pitchFamily="34" charset="0"/>
              </a:rPr>
              <a:t>Extraits du contrat de substitution</a:t>
            </a:r>
          </a:p>
          <a:p>
            <a:pPr lvl="1" algn="just">
              <a:spcBef>
                <a:spcPts val="900"/>
              </a:spcBef>
              <a:buClr>
                <a:schemeClr val="accent2"/>
              </a:buClr>
              <a:buSzPct val="100000"/>
            </a:pPr>
            <a:endParaRPr lang="fr-FR" altLang="fr-FR" b="1" u="sng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lvl="1"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b="1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SMEGREG – Régulateur dans le cadre du contrat de substitution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B42AB4-74D5-5633-E554-DFD65B325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5" y="1914659"/>
            <a:ext cx="8134709" cy="1106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F79595-AABC-BB2F-FF89-F9C9A6CA9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45" y="3277978"/>
            <a:ext cx="8134709" cy="25705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25739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98" y="1479417"/>
            <a:ext cx="8487854" cy="370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Une mise en service du champ annoncée pour fin 2029 – début 2030 :</a:t>
            </a:r>
          </a:p>
          <a:p>
            <a:pPr marL="1089025" lvl="2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délibérations Bordeaux Métropole le 18 janvier 2013 et le 27 avril 2018,</a:t>
            </a:r>
          </a:p>
          <a:p>
            <a:pPr marL="1089025" lvl="2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lors de la signature du contrat de substitution, en 2020, la mise en service était annoncée pour 2025.</a:t>
            </a:r>
          </a:p>
          <a:p>
            <a:pPr marL="342900" indent="-342900" algn="just">
              <a:spcBef>
                <a:spcPts val="9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Très forte croissance de la population dans les services engagés dans la substitution avec pour conséquence des problèmes : </a:t>
            </a:r>
          </a:p>
          <a:p>
            <a:pPr marL="1089025" lvl="2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 dépassement des autorisations de prélèvement ;</a:t>
            </a:r>
          </a:p>
          <a:p>
            <a:pPr marL="1089025" lvl="2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 capacité à répondre à la demande de pointe ;</a:t>
            </a:r>
          </a:p>
          <a:p>
            <a:pPr marL="1089025" lvl="2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 qualité sur certains forages.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j-lt"/>
              </a:rPr>
              <a:t>Champ captant des Landes du Médoc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EB5942F-A9FC-1C53-494B-FDF30C208371}"/>
              </a:ext>
            </a:extLst>
          </p:cNvPr>
          <p:cNvSpPr txBox="1"/>
          <p:nvPr/>
        </p:nvSpPr>
        <p:spPr>
          <a:xfrm>
            <a:off x="999241" y="5335902"/>
            <a:ext cx="773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Quelles solutions pour ces services ?</a:t>
            </a:r>
          </a:p>
        </p:txBody>
      </p:sp>
    </p:spTree>
    <p:extLst>
      <p:ext uri="{BB962C8B-B14F-4D97-AF65-F5344CB8AC3E}">
        <p14:creationId xmlns:p14="http://schemas.microsoft.com/office/powerpoint/2010/main" val="185837097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48" y="1331640"/>
            <a:ext cx="8321903" cy="45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Pour la demande de pointe :</a:t>
            </a:r>
          </a:p>
          <a:p>
            <a:pPr marL="442913" indent="-442913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Création de nouveaux captages, principalement à l'Eocène, pour augmenter la capacité en pointe :</a:t>
            </a:r>
          </a:p>
          <a:p>
            <a:pPr marL="914400" lvl="1" indent="-4572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possible, conditionné à l'avis de la CLE et autorisation de l'Etat, sans augmentation d'autorisation globale de prélèvement</a:t>
            </a:r>
          </a:p>
          <a:p>
            <a:pPr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et marginalement</a:t>
            </a:r>
          </a:p>
          <a:p>
            <a:pPr marL="442913" indent="-442913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Réduction des pertes dans les réseaux, véritable gisement :</a:t>
            </a:r>
          </a:p>
          <a:p>
            <a:pPr marL="914400" lvl="1" indent="-4572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travail en cours, résultats limités à court terme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Les solutions envisageables</a:t>
            </a:r>
            <a:br>
              <a:rPr lang="fr-FR" altLang="fr-FR" sz="2800" b="1" dirty="0">
                <a:solidFill>
                  <a:srgbClr val="0077D4"/>
                </a:solidFill>
                <a:latin typeface="+mj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pour les services</a:t>
            </a:r>
          </a:p>
        </p:txBody>
      </p:sp>
    </p:spTree>
    <p:extLst>
      <p:ext uri="{BB962C8B-B14F-4D97-AF65-F5344CB8AC3E}">
        <p14:creationId xmlns:p14="http://schemas.microsoft.com/office/powerpoint/2010/main" val="20838143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48" y="1331640"/>
            <a:ext cx="847842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Pour les dépassements de l'autorisation en volume annuel :</a:t>
            </a:r>
          </a:p>
          <a:p>
            <a:pPr marL="358775" indent="-358775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Réduction des pertes dans les réseaux, véritable gisement :</a:t>
            </a:r>
          </a:p>
          <a:p>
            <a:pPr marL="914400" lvl="1" indent="-457200" algn="just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travail en cours, mais résultats limités à court terme</a:t>
            </a:r>
          </a:p>
          <a:p>
            <a:pPr marL="358775" indent="-358775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Augmentation </a:t>
            </a: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(</a:t>
            </a: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temporaire ?</a:t>
            </a: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)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 l'autorisation globale de prélèvement : </a:t>
            </a:r>
          </a:p>
          <a:p>
            <a:pPr marL="914400" lvl="1" indent="-457200" algn="just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prévu d'ici 2026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Réalisation des interconnexions et achat d'eau à Bordeaux Métropole en période de faible demande si disponibilités sur ses ressources non déficitaires (sans perturber son fonctionnement)</a:t>
            </a:r>
          </a:p>
          <a:p>
            <a:pPr marL="914400" lvl="1" indent="-457200" algn="just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pertinence et faisabilité technique à étudier et si faisable étude incidence sur coût de production du m</a:t>
            </a:r>
            <a:r>
              <a:rPr lang="fr-FR" altLang="fr-FR" sz="2000" baseline="30000" dirty="0">
                <a:solidFill>
                  <a:schemeClr val="accent2"/>
                </a:solidFill>
                <a:latin typeface="Trebuchet MS" panose="020B0603020202020204" pitchFamily="34" charset="0"/>
              </a:rPr>
              <a:t>3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-&gt;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Création d'une infrastructure de production d'eau potable (substitution et ressource complémentaire) pour la rive droite</a:t>
            </a:r>
          </a:p>
          <a:p>
            <a:pPr marL="914400" lvl="1" indent="-457200" algn="just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reprise des </a:t>
            </a:r>
            <a:r>
              <a:rPr lang="fr-FR" altLang="fr-FR" sz="2000">
                <a:solidFill>
                  <a:schemeClr val="accent2"/>
                </a:solidFill>
                <a:latin typeface="Trebuchet MS" panose="020B0603020202020204" pitchFamily="34" charset="0"/>
              </a:rPr>
              <a:t>études antérieures à 2010 (notamment 2007)</a:t>
            </a:r>
            <a:endParaRPr lang="fr-FR" altLang="fr-FR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Les solutions envisageables</a:t>
            </a:r>
            <a:br>
              <a:rPr lang="fr-FR" altLang="fr-FR" sz="2800" b="1" dirty="0">
                <a:solidFill>
                  <a:srgbClr val="0077D4"/>
                </a:solidFill>
                <a:latin typeface="+mj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pour les services</a:t>
            </a:r>
          </a:p>
        </p:txBody>
      </p:sp>
    </p:spTree>
    <p:extLst>
      <p:ext uri="{BB962C8B-B14F-4D97-AF65-F5344CB8AC3E}">
        <p14:creationId xmlns:p14="http://schemas.microsoft.com/office/powerpoint/2010/main" val="321425442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1999</TotalTime>
  <Words>360</Words>
  <Application>Microsoft Office PowerPoint</Application>
  <PresentationFormat>Affichage à l'écran (4:3)</PresentationFormat>
  <Paragraphs>43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Thème1</vt:lpstr>
      <vt:lpstr>Capacités de production des services d'eau potable concernés par le contrat de substitution relatif au Champ captant des Landes du Médoc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109</cp:revision>
  <dcterms:created xsi:type="dcterms:W3CDTF">2018-06-11T08:02:18Z</dcterms:created>
  <dcterms:modified xsi:type="dcterms:W3CDTF">2023-09-29T14:51:35Z</dcterms:modified>
</cp:coreProperties>
</file>