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1"/>
  </p:sldMasterIdLst>
  <p:notesMasterIdLst>
    <p:notesMasterId r:id="rId10"/>
  </p:notesMasterIdLst>
  <p:handoutMasterIdLst>
    <p:handoutMasterId r:id="rId11"/>
  </p:handoutMasterIdLst>
  <p:sldIdLst>
    <p:sldId id="564" r:id="rId2"/>
    <p:sldId id="781" r:id="rId3"/>
    <p:sldId id="635" r:id="rId4"/>
    <p:sldId id="784" r:id="rId5"/>
    <p:sldId id="783" r:id="rId6"/>
    <p:sldId id="782" r:id="rId7"/>
    <p:sldId id="785" r:id="rId8"/>
    <p:sldId id="758" r:id="rId9"/>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8F04"/>
    <a:srgbClr val="FF963B"/>
    <a:srgbClr val="FFFF99"/>
    <a:srgbClr val="0077D4"/>
    <a:srgbClr val="FE5000"/>
    <a:srgbClr val="E1E805"/>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C4BF9DA-D6DA-4B09-A8AB-3C51ACAA000C}" v="65" dt="2023-06-12T10:03:53.568"/>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722" autoAdjust="0"/>
    <p:restoredTop sz="94660"/>
  </p:normalViewPr>
  <p:slideViewPr>
    <p:cSldViewPr>
      <p:cViewPr varScale="1">
        <p:scale>
          <a:sx n="62" d="100"/>
          <a:sy n="62" d="100"/>
        </p:scale>
        <p:origin x="1662" y="66"/>
      </p:cViewPr>
      <p:guideLst>
        <p:guide orient="horz" pos="2160"/>
        <p:guide pos="2880"/>
      </p:guideLst>
    </p:cSldViewPr>
  </p:slideViewPr>
  <p:notesTextViewPr>
    <p:cViewPr>
      <p:scale>
        <a:sx n="3" d="2"/>
        <a:sy n="3" d="2"/>
      </p:scale>
      <p:origin x="0" y="0"/>
    </p:cViewPr>
  </p:notesTextViewPr>
  <p:notesViewPr>
    <p:cSldViewPr>
      <p:cViewPr varScale="1">
        <p:scale>
          <a:sx n="83" d="100"/>
          <a:sy n="83" d="100"/>
        </p:scale>
        <p:origin x="276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895B59E7-90E6-420D-AABB-99BF6A8C4EB8}" type="datetimeFigureOut">
              <a:rPr lang="fr-FR" smtClean="0"/>
              <a:t>28/09/2023</a:t>
            </a:fld>
            <a:endParaRPr lang="fr-FR" dirty="0"/>
          </a:p>
        </p:txBody>
      </p:sp>
      <p:sp>
        <p:nvSpPr>
          <p:cNvPr id="4" name="Espace réservé du pied de page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dirty="0"/>
          </a:p>
        </p:txBody>
      </p:sp>
      <p:sp>
        <p:nvSpPr>
          <p:cNvPr id="5" name="Espace réservé du numéro de diapositive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08082316-71EC-47CF-9640-A46F92FD33DA}" type="slidenum">
              <a:rPr lang="fr-FR" smtClean="0"/>
              <a:t>‹N°›</a:t>
            </a:fld>
            <a:endParaRPr lang="fr-FR" dirty="0"/>
          </a:p>
        </p:txBody>
      </p:sp>
    </p:spTree>
    <p:extLst>
      <p:ext uri="{BB962C8B-B14F-4D97-AF65-F5344CB8AC3E}">
        <p14:creationId xmlns:p14="http://schemas.microsoft.com/office/powerpoint/2010/main" val="16786909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F3CD7781-4B6E-48FF-B731-A183665EDAD5}" type="datetimeFigureOut">
              <a:rPr lang="fr-FR" smtClean="0"/>
              <a:t>28/09/2023</a:t>
            </a:fld>
            <a:endParaRPr lang="fr-FR" dirty="0"/>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8E1FB029-0AF2-4823-A9ED-717817EB4A3C}" type="slidenum">
              <a:rPr lang="fr-FR" smtClean="0"/>
              <a:t>‹N°›</a:t>
            </a:fld>
            <a:endParaRPr lang="fr-FR" dirty="0"/>
          </a:p>
        </p:txBody>
      </p:sp>
    </p:spTree>
    <p:extLst>
      <p:ext uri="{BB962C8B-B14F-4D97-AF65-F5344CB8AC3E}">
        <p14:creationId xmlns:p14="http://schemas.microsoft.com/office/powerpoint/2010/main" val="996382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E1FB029-0AF2-4823-A9ED-717817EB4A3C}" type="slidenum">
              <a:rPr lang="fr-FR" smtClean="0"/>
              <a:t>1</a:t>
            </a:fld>
            <a:endParaRPr lang="fr-FR" dirty="0"/>
          </a:p>
        </p:txBody>
      </p:sp>
    </p:spTree>
    <p:extLst>
      <p:ext uri="{BB962C8B-B14F-4D97-AF65-F5344CB8AC3E}">
        <p14:creationId xmlns:p14="http://schemas.microsoft.com/office/powerpoint/2010/main" val="1760556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3</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1444833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4</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1634555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5</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1269628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6</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27495675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5"/>
            <a:ext cx="7772400" cy="1470025"/>
          </a:xfrm>
        </p:spPr>
        <p:txBody>
          <a:bodyPr>
            <a:normAutofit/>
          </a:bodyPr>
          <a:lstStyle>
            <a:lvl1pPr>
              <a:defRPr sz="3500">
                <a:solidFill>
                  <a:srgbClr val="1341A1"/>
                </a:solidFill>
              </a:defRPr>
            </a:lvl1pPr>
          </a:lstStyle>
          <a:p>
            <a:r>
              <a:rPr lang="en-US" dirty="0"/>
              <a:t>Click to edit Master title style</a:t>
            </a:r>
          </a:p>
        </p:txBody>
      </p:sp>
      <p:sp>
        <p:nvSpPr>
          <p:cNvPr id="3"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2" name="Image 11" descr="SMEGREG EPTB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1728351486"/>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5"/>
            <a:ext cx="7772400" cy="1470025"/>
          </a:xfrm>
        </p:spPr>
        <p:txBody>
          <a:bodyPr>
            <a:normAutofit/>
          </a:bodyPr>
          <a:lstStyle>
            <a:lvl1pPr>
              <a:defRPr sz="3500">
                <a:solidFill>
                  <a:schemeClr val="accent6">
                    <a:lumMod val="75000"/>
                  </a:schemeClr>
                </a:solidFill>
              </a:defRPr>
            </a:lvl1pPr>
          </a:lstStyle>
          <a:p>
            <a:r>
              <a:rPr lang="en-US" dirty="0"/>
              <a:t>Click to edit Master title style</a:t>
            </a:r>
          </a:p>
        </p:txBody>
      </p:sp>
      <p:sp>
        <p:nvSpPr>
          <p:cNvPr id="7"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277185584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5"/>
            <a:ext cx="7772400" cy="1470025"/>
          </a:xfrm>
        </p:spPr>
        <p:txBody>
          <a:bodyPr>
            <a:normAutofit/>
          </a:bodyPr>
          <a:lstStyle>
            <a:lvl1pPr>
              <a:defRPr sz="3500">
                <a:solidFill>
                  <a:srgbClr val="FF0000"/>
                </a:solidFill>
              </a:defRPr>
            </a:lvl1pPr>
          </a:lstStyle>
          <a:p>
            <a:r>
              <a:rPr lang="en-US" dirty="0"/>
              <a:t>Click to edit Master title style</a:t>
            </a:r>
          </a:p>
        </p:txBody>
      </p:sp>
      <p:sp>
        <p:nvSpPr>
          <p:cNvPr id="7"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104760699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5"/>
            <a:ext cx="9144001" cy="1352053"/>
          </a:xfrm>
          <a:prstGeom prst="rect">
            <a:avLst/>
          </a:prstGeom>
        </p:spPr>
      </p:pic>
      <p:sp>
        <p:nvSpPr>
          <p:cNvPr id="2" name="Title 1"/>
          <p:cNvSpPr>
            <a:spLocks noGrp="1"/>
          </p:cNvSpPr>
          <p:nvPr>
            <p:ph type="title"/>
          </p:nvPr>
        </p:nvSpPr>
        <p:spPr>
          <a:xfrm>
            <a:off x="2205348" y="274638"/>
            <a:ext cx="6481451" cy="1143000"/>
          </a:xfrm>
        </p:spPr>
        <p:txBody>
          <a:bodyPr>
            <a:normAutofit/>
          </a:bodyPr>
          <a:lstStyle>
            <a:lvl1pPr algn="l">
              <a:defRPr sz="2500">
                <a:solidFill>
                  <a:srgbClr val="1341A1"/>
                </a:solidFill>
              </a:defRPr>
            </a:lvl1pPr>
          </a:lstStyle>
          <a:p>
            <a:r>
              <a:rPr lang="en-US" dirty="0"/>
              <a:t>Click to edit Master title style</a:t>
            </a:r>
          </a:p>
        </p:txBody>
      </p:sp>
      <p:sp>
        <p:nvSpPr>
          <p:cNvPr id="3"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17273" y="633915"/>
            <a:ext cx="1939639" cy="439200"/>
          </a:xfrm>
          <a:prstGeom prst="rect">
            <a:avLst/>
          </a:prstGeom>
        </p:spPr>
      </p:pic>
    </p:spTree>
    <p:extLst>
      <p:ext uri="{BB962C8B-B14F-4D97-AF65-F5344CB8AC3E}">
        <p14:creationId xmlns:p14="http://schemas.microsoft.com/office/powerpoint/2010/main" val="3220382210"/>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userDrawn="1"/>
        </p:nvPicPr>
        <p:blipFill rotWithShape="1">
          <a:blip r:embed="rId2" cstate="screen">
            <a:extLst>
              <a:ext uri="{28A0092B-C50C-407E-A947-70E740481C1C}">
                <a14:useLocalDpi xmlns:a14="http://schemas.microsoft.com/office/drawing/2010/main" val="0"/>
              </a:ext>
            </a:extLst>
          </a:blip>
          <a:srcRect t="-1" b="-1"/>
          <a:stretch/>
        </p:blipFill>
        <p:spPr>
          <a:xfrm>
            <a:off x="0" y="0"/>
            <a:ext cx="9144000" cy="6857999"/>
          </a:xfrm>
          <a:prstGeom prst="rect">
            <a:avLst/>
          </a:prstGeom>
        </p:spPr>
      </p:pic>
      <p:sp>
        <p:nvSpPr>
          <p:cNvPr id="6" name="Title 1"/>
          <p:cNvSpPr>
            <a:spLocks noGrp="1"/>
          </p:cNvSpPr>
          <p:nvPr>
            <p:ph type="title"/>
          </p:nvPr>
        </p:nvSpPr>
        <p:spPr>
          <a:xfrm>
            <a:off x="2205348" y="274638"/>
            <a:ext cx="6481451" cy="1143000"/>
          </a:xfrm>
        </p:spPr>
        <p:txBody>
          <a:bodyPr>
            <a:normAutofit/>
          </a:bodyPr>
          <a:lstStyle>
            <a:lvl1pPr algn="l">
              <a:defRPr sz="2500">
                <a:solidFill>
                  <a:srgbClr val="E46C0A"/>
                </a:solidFill>
              </a:defRPr>
            </a:lvl1pPr>
          </a:lstStyle>
          <a:p>
            <a:r>
              <a:rPr lang="en-US" dirty="0"/>
              <a:t>Click to edit Master title style</a:t>
            </a:r>
          </a:p>
        </p:txBody>
      </p:sp>
      <p:sp>
        <p:nvSpPr>
          <p:cNvPr id="7"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4" name="Image 13" descr="SMEGREG EPTB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7273" y="633915"/>
            <a:ext cx="1939639" cy="439200"/>
          </a:xfrm>
          <a:prstGeom prst="rect">
            <a:avLst/>
          </a:prstGeom>
        </p:spPr>
      </p:pic>
    </p:spTree>
    <p:extLst>
      <p:ext uri="{BB962C8B-B14F-4D97-AF65-F5344CB8AC3E}">
        <p14:creationId xmlns:p14="http://schemas.microsoft.com/office/powerpoint/2010/main" val="370131530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title"/>
          </p:nvPr>
        </p:nvSpPr>
        <p:spPr>
          <a:xfrm>
            <a:off x="2205348" y="274638"/>
            <a:ext cx="6481451" cy="1143000"/>
          </a:xfrm>
        </p:spPr>
        <p:txBody>
          <a:bodyPr>
            <a:normAutofit/>
          </a:bodyPr>
          <a:lstStyle>
            <a:lvl1pPr algn="l">
              <a:defRPr sz="2500">
                <a:solidFill>
                  <a:srgbClr val="FF0000"/>
                </a:solidFill>
              </a:defRPr>
            </a:lvl1pPr>
          </a:lstStyle>
          <a:p>
            <a:r>
              <a:rPr lang="en-US" dirty="0"/>
              <a:t>Click to edit Master title style</a:t>
            </a:r>
          </a:p>
        </p:txBody>
      </p:sp>
      <p:sp>
        <p:nvSpPr>
          <p:cNvPr id="7"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4" name="Image 13" descr="SMEGREG EPTB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7273" y="633915"/>
            <a:ext cx="1939639" cy="439200"/>
          </a:xfrm>
          <a:prstGeom prst="rect">
            <a:avLst/>
          </a:prstGeom>
        </p:spPr>
      </p:pic>
    </p:spTree>
    <p:extLst>
      <p:ext uri="{BB962C8B-B14F-4D97-AF65-F5344CB8AC3E}">
        <p14:creationId xmlns:p14="http://schemas.microsoft.com/office/powerpoint/2010/main" val="2496814739"/>
      </p:ext>
    </p:extLst>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C007F8-CCD2-4E45-B1E9-339A56482E0E}" type="datetime1">
              <a:rPr lang="fr-FR" smtClean="0"/>
              <a:t>28/09/2023</a:t>
            </a:fld>
            <a:endParaRPr lang="fr-FR"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9E00E3-DEE3-4217-B4F6-3EC050798811}" type="slidenum">
              <a:rPr lang="fr-FR" smtClean="0"/>
              <a:t>‹N°›</a:t>
            </a:fld>
            <a:endParaRPr lang="fr-FR" dirty="0"/>
          </a:p>
        </p:txBody>
      </p:sp>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1498601"/>
            <a:ext cx="8352928" cy="2101850"/>
          </a:xfrm>
        </p:spPr>
        <p:txBody>
          <a:bodyPr>
            <a:normAutofit fontScale="90000"/>
          </a:bodyPr>
          <a:lstStyle/>
          <a:p>
            <a:r>
              <a:rPr lang="fr-FR" sz="2200" dirty="0"/>
              <a:t>Stratégie pour la gestion quantitative de la ressource</a:t>
            </a:r>
            <a:br>
              <a:rPr lang="fr-FR" sz="2200" dirty="0"/>
            </a:br>
            <a:r>
              <a:rPr lang="fr-FR" sz="2200" dirty="0"/>
              <a:t>en eau dans le bassin Adour-Garonne</a:t>
            </a:r>
            <a:br>
              <a:rPr lang="fr-FR" sz="2700" dirty="0"/>
            </a:br>
            <a:r>
              <a:rPr lang="fr-FR" sz="1200" dirty="0"/>
              <a:t> </a:t>
            </a:r>
            <a:br>
              <a:rPr lang="fr-FR" sz="4000" dirty="0"/>
            </a:br>
            <a:r>
              <a:rPr lang="fr-FR" sz="2200" dirty="0"/>
              <a:t>Déclinaison de la Feuille de route 2022-2027</a:t>
            </a:r>
            <a:br>
              <a:rPr lang="fr-FR" sz="2200" dirty="0"/>
            </a:br>
            <a:r>
              <a:rPr lang="fr-FR" sz="2200" dirty="0"/>
              <a:t> pour les Nappes profondes de Gironde</a:t>
            </a:r>
            <a:br>
              <a:rPr lang="fr-FR" sz="3100" dirty="0"/>
            </a:br>
            <a:r>
              <a:rPr lang="fr-FR" sz="1300" dirty="0"/>
              <a:t> </a:t>
            </a:r>
            <a:br>
              <a:rPr lang="fr-FR" sz="3100" dirty="0"/>
            </a:br>
            <a:r>
              <a:rPr lang="fr-FR" sz="3100" dirty="0"/>
              <a:t>Stratégie d'accès </a:t>
            </a:r>
            <a:r>
              <a:rPr lang="fr-FR" sz="3100"/>
              <a:t>à la </a:t>
            </a:r>
            <a:r>
              <a:rPr lang="fr-FR" sz="3100" dirty="0"/>
              <a:t>ressource</a:t>
            </a:r>
            <a:endParaRPr lang="fr-FR" sz="3300" dirty="0"/>
          </a:p>
        </p:txBody>
      </p:sp>
      <p:sp>
        <p:nvSpPr>
          <p:cNvPr id="3" name="Sous-titre 2"/>
          <p:cNvSpPr>
            <a:spLocks noGrp="1"/>
          </p:cNvSpPr>
          <p:nvPr>
            <p:ph type="subTitle" idx="1"/>
          </p:nvPr>
        </p:nvSpPr>
        <p:spPr/>
        <p:txBody>
          <a:bodyPr>
            <a:normAutofit lnSpcReduction="10000"/>
          </a:bodyPr>
          <a:lstStyle/>
          <a:p>
            <a:r>
              <a:rPr lang="fr-FR" dirty="0"/>
              <a:t>Bureau de la Commission locale de l'eau</a:t>
            </a:r>
          </a:p>
          <a:p>
            <a:r>
              <a:rPr lang="fr-FR" dirty="0"/>
              <a:t>Réunion du 2 octobre 2023</a:t>
            </a:r>
          </a:p>
        </p:txBody>
      </p:sp>
    </p:spTree>
    <p:extLst>
      <p:ext uri="{BB962C8B-B14F-4D97-AF65-F5344CB8AC3E}">
        <p14:creationId xmlns:p14="http://schemas.microsoft.com/office/powerpoint/2010/main" val="11282806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6D96564-731B-8E7E-A7C4-B6A2340F9C0C}"/>
              </a:ext>
            </a:extLst>
          </p:cNvPr>
          <p:cNvSpPr>
            <a:spLocks noGrp="1"/>
          </p:cNvSpPr>
          <p:nvPr>
            <p:ph type="sldNum" sz="quarter" idx="12"/>
          </p:nvPr>
        </p:nvSpPr>
        <p:spPr/>
        <p:txBody>
          <a:bodyPr/>
          <a:lstStyle/>
          <a:p>
            <a:fld id="{A69E00E3-DEE3-4217-B4F6-3EC050798811}" type="slidenum">
              <a:rPr lang="fr-FR" smtClean="0"/>
              <a:t>2</a:t>
            </a:fld>
            <a:endParaRPr lang="fr-FR" dirty="0"/>
          </a:p>
        </p:txBody>
      </p:sp>
      <p:sp>
        <p:nvSpPr>
          <p:cNvPr id="5" name="Rectangle 2">
            <a:extLst>
              <a:ext uri="{FF2B5EF4-FFF2-40B4-BE49-F238E27FC236}">
                <a16:creationId xmlns:a16="http://schemas.microsoft.com/office/drawing/2014/main" id="{A5A8A42E-BBAF-F38E-E185-19D388D58E09}"/>
              </a:ext>
            </a:extLst>
          </p:cNvPr>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A1-7 : Stratégie d'accès à la ressource</a:t>
            </a:r>
            <a:br>
              <a:rPr lang="fr-FR" altLang="fr-FR" sz="2800" b="1" dirty="0">
                <a:solidFill>
                  <a:srgbClr val="0077D4"/>
                </a:solidFill>
              </a:rPr>
            </a:br>
            <a:r>
              <a:rPr lang="fr-FR" altLang="fr-FR" sz="2800" b="1" dirty="0">
                <a:solidFill>
                  <a:srgbClr val="0077D4"/>
                </a:solidFill>
              </a:rPr>
              <a:t>Eléments à prendre en considération</a:t>
            </a:r>
            <a:endParaRPr lang="fr-FR" altLang="fr-FR" sz="2400" b="1" i="1" dirty="0">
              <a:solidFill>
                <a:srgbClr val="0077D4"/>
              </a:solidFill>
            </a:endParaRPr>
          </a:p>
        </p:txBody>
      </p:sp>
      <p:sp>
        <p:nvSpPr>
          <p:cNvPr id="3" name="Text Box 15">
            <a:extLst>
              <a:ext uri="{FF2B5EF4-FFF2-40B4-BE49-F238E27FC236}">
                <a16:creationId xmlns:a16="http://schemas.microsoft.com/office/drawing/2014/main" id="{399F9C3D-54CE-206E-A1DE-C33E1A4162C0}"/>
              </a:ext>
            </a:extLst>
          </p:cNvPr>
          <p:cNvSpPr txBox="1">
            <a:spLocks noChangeArrowheads="1"/>
          </p:cNvSpPr>
          <p:nvPr/>
        </p:nvSpPr>
        <p:spPr bwMode="auto">
          <a:xfrm>
            <a:off x="861497" y="1772816"/>
            <a:ext cx="7506631" cy="3570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514350" indent="-514350" algn="just">
              <a:spcBef>
                <a:spcPts val="600"/>
              </a:spcBef>
              <a:buClr>
                <a:schemeClr val="accent6">
                  <a:lumMod val="75000"/>
                </a:schemeClr>
              </a:buClr>
              <a:buSzPct val="100000"/>
              <a:buFont typeface="+mj-lt"/>
              <a:buAutoNum type="arabicPeriod"/>
            </a:pPr>
            <a:r>
              <a:rPr lang="fr-FR" altLang="fr-FR" sz="2800" dirty="0">
                <a:solidFill>
                  <a:srgbClr val="0077D4"/>
                </a:solidFill>
                <a:latin typeface="Trebuchet MS" panose="020B0603020202020204" pitchFamily="34" charset="0"/>
              </a:rPr>
              <a:t>Agriculture – maraîchage / circuits courts</a:t>
            </a:r>
          </a:p>
          <a:p>
            <a:pPr marL="514350" indent="-514350" algn="just">
              <a:spcBef>
                <a:spcPts val="600"/>
              </a:spcBef>
              <a:buClr>
                <a:schemeClr val="accent6">
                  <a:lumMod val="75000"/>
                </a:schemeClr>
              </a:buClr>
              <a:buSzPct val="100000"/>
              <a:buFont typeface="+mj-lt"/>
              <a:buAutoNum type="arabicPeriod"/>
            </a:pPr>
            <a:endParaRPr lang="fr-FR" altLang="fr-FR" sz="2800" dirty="0">
              <a:solidFill>
                <a:srgbClr val="0077D4"/>
              </a:solidFill>
              <a:latin typeface="Trebuchet MS" panose="020B0603020202020204" pitchFamily="34" charset="0"/>
            </a:endParaRPr>
          </a:p>
          <a:p>
            <a:pPr marL="514350" indent="-514350" algn="just">
              <a:spcBef>
                <a:spcPts val="600"/>
              </a:spcBef>
              <a:buClr>
                <a:schemeClr val="accent6">
                  <a:lumMod val="75000"/>
                </a:schemeClr>
              </a:buClr>
              <a:buSzPct val="100000"/>
              <a:buFont typeface="+mj-lt"/>
              <a:buAutoNum type="arabicPeriod"/>
            </a:pPr>
            <a:r>
              <a:rPr lang="fr-FR" altLang="fr-FR" sz="2800" dirty="0">
                <a:solidFill>
                  <a:srgbClr val="0077D4"/>
                </a:solidFill>
                <a:latin typeface="Trebuchet MS" panose="020B0603020202020204" pitchFamily="34" charset="0"/>
              </a:rPr>
              <a:t>Agriculture – grandes cultures</a:t>
            </a:r>
          </a:p>
          <a:p>
            <a:pPr marL="514350" indent="-514350" algn="just">
              <a:spcBef>
                <a:spcPts val="600"/>
              </a:spcBef>
              <a:buClr>
                <a:schemeClr val="accent6">
                  <a:lumMod val="75000"/>
                </a:schemeClr>
              </a:buClr>
              <a:buSzPct val="100000"/>
              <a:buFont typeface="+mj-lt"/>
              <a:buAutoNum type="arabicPeriod"/>
            </a:pPr>
            <a:endParaRPr lang="fr-FR" altLang="fr-FR" sz="2800" dirty="0">
              <a:solidFill>
                <a:srgbClr val="0077D4"/>
              </a:solidFill>
              <a:latin typeface="Trebuchet MS" panose="020B0603020202020204" pitchFamily="34" charset="0"/>
            </a:endParaRPr>
          </a:p>
          <a:p>
            <a:pPr marL="514350" indent="-514350" algn="just">
              <a:spcBef>
                <a:spcPts val="600"/>
              </a:spcBef>
              <a:buClr>
                <a:schemeClr val="accent6">
                  <a:lumMod val="75000"/>
                </a:schemeClr>
              </a:buClr>
              <a:buSzPct val="100000"/>
              <a:buFont typeface="+mj-lt"/>
              <a:buAutoNum type="arabicPeriod"/>
            </a:pPr>
            <a:r>
              <a:rPr lang="fr-FR" altLang="fr-FR" sz="2800" dirty="0">
                <a:solidFill>
                  <a:srgbClr val="0077D4"/>
                </a:solidFill>
                <a:latin typeface="Trebuchet MS" panose="020B0603020202020204" pitchFamily="34" charset="0"/>
              </a:rPr>
              <a:t>Viticulture</a:t>
            </a:r>
          </a:p>
          <a:p>
            <a:pPr marL="514350" indent="-514350" algn="just">
              <a:spcBef>
                <a:spcPts val="600"/>
              </a:spcBef>
              <a:buClr>
                <a:schemeClr val="accent6">
                  <a:lumMod val="75000"/>
                </a:schemeClr>
              </a:buClr>
              <a:buSzPct val="100000"/>
              <a:buFont typeface="+mj-lt"/>
              <a:buAutoNum type="arabicPeriod"/>
            </a:pPr>
            <a:endParaRPr lang="fr-FR" altLang="fr-FR" sz="2800" dirty="0">
              <a:solidFill>
                <a:srgbClr val="0077D4"/>
              </a:solidFill>
              <a:latin typeface="Trebuchet MS" panose="020B0603020202020204" pitchFamily="34" charset="0"/>
            </a:endParaRPr>
          </a:p>
          <a:p>
            <a:pPr marL="514350" indent="-514350" algn="just">
              <a:spcBef>
                <a:spcPts val="600"/>
              </a:spcBef>
              <a:buClr>
                <a:schemeClr val="accent6">
                  <a:lumMod val="75000"/>
                </a:schemeClr>
              </a:buClr>
              <a:buSzPct val="100000"/>
              <a:buFont typeface="+mj-lt"/>
              <a:buAutoNum type="arabicPeriod"/>
            </a:pPr>
            <a:r>
              <a:rPr lang="fr-FR" altLang="fr-FR" sz="2800" dirty="0">
                <a:solidFill>
                  <a:srgbClr val="0077D4"/>
                </a:solidFill>
                <a:latin typeface="Trebuchet MS" panose="020B0603020202020204" pitchFamily="34" charset="0"/>
              </a:rPr>
              <a:t>Géothermie</a:t>
            </a:r>
          </a:p>
        </p:txBody>
      </p:sp>
    </p:spTree>
    <p:extLst>
      <p:ext uri="{BB962C8B-B14F-4D97-AF65-F5344CB8AC3E}">
        <p14:creationId xmlns:p14="http://schemas.microsoft.com/office/powerpoint/2010/main" val="31029336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3</a:t>
            </a:fld>
            <a:endParaRPr lang="fr-FR" dirty="0">
              <a:solidFill>
                <a:srgbClr val="E1E805"/>
              </a:solidFill>
            </a:endParaRPr>
          </a:p>
        </p:txBody>
      </p:sp>
      <p:sp>
        <p:nvSpPr>
          <p:cNvPr id="18" name="Rectangle 11">
            <a:extLst>
              <a:ext uri="{FF2B5EF4-FFF2-40B4-BE49-F238E27FC236}">
                <a16:creationId xmlns:a16="http://schemas.microsoft.com/office/drawing/2014/main" id="{BE30C272-2C36-46AB-8752-1B3FC8A7368F}"/>
              </a:ext>
            </a:extLst>
          </p:cNvPr>
          <p:cNvSpPr>
            <a:spLocks noChangeArrowheads="1"/>
          </p:cNvSpPr>
          <p:nvPr/>
        </p:nvSpPr>
        <p:spPr bwMode="auto">
          <a:xfrm>
            <a:off x="2339751" y="188640"/>
            <a:ext cx="6525279"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47" tIns="45673" rIns="91347" bIns="45673" anchor="ct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None/>
            </a:pPr>
            <a:r>
              <a:rPr lang="fr-FR" altLang="fr-FR" sz="2400" b="1" dirty="0">
                <a:solidFill>
                  <a:srgbClr val="0077D4"/>
                </a:solidFill>
                <a:latin typeface="+mj-lt"/>
              </a:rPr>
              <a:t>Eléments à prendre en considération</a:t>
            </a:r>
          </a:p>
          <a:p>
            <a:pPr algn="ctr">
              <a:spcBef>
                <a:spcPct val="0"/>
              </a:spcBef>
              <a:buNone/>
            </a:pPr>
            <a:r>
              <a:rPr lang="fr-FR" altLang="fr-FR" sz="2400" b="1" dirty="0">
                <a:solidFill>
                  <a:srgbClr val="0077D4"/>
                </a:solidFill>
                <a:latin typeface="Trebuchet MS" panose="020B0603020202020204" pitchFamily="34" charset="0"/>
              </a:rPr>
              <a:t>Agriculture – maraîchage / circuits courts</a:t>
            </a:r>
            <a:endParaRPr lang="fr-FR" altLang="fr-FR" sz="2800" b="1" dirty="0">
              <a:solidFill>
                <a:srgbClr val="0077D4"/>
              </a:solidFill>
              <a:latin typeface="+mj-lt"/>
            </a:endParaRPr>
          </a:p>
        </p:txBody>
      </p:sp>
      <p:sp>
        <p:nvSpPr>
          <p:cNvPr id="2" name="Text Box 15">
            <a:extLst>
              <a:ext uri="{FF2B5EF4-FFF2-40B4-BE49-F238E27FC236}">
                <a16:creationId xmlns:a16="http://schemas.microsoft.com/office/drawing/2014/main" id="{A087D34C-E195-A233-B43A-3CA8E8635471}"/>
              </a:ext>
            </a:extLst>
          </p:cNvPr>
          <p:cNvSpPr txBox="1">
            <a:spLocks noChangeArrowheads="1"/>
          </p:cNvSpPr>
          <p:nvPr/>
        </p:nvSpPr>
        <p:spPr bwMode="auto">
          <a:xfrm>
            <a:off x="326538" y="1772816"/>
            <a:ext cx="8453983"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342900" indent="-342900" algn="just">
              <a:spcBef>
                <a:spcPts val="1200"/>
              </a:spcBef>
              <a:buClr>
                <a:schemeClr val="accent6">
                  <a:lumMod val="75000"/>
                </a:schemeClr>
              </a:buClr>
              <a:buSzPct val="100000"/>
              <a:buFont typeface="Arial" panose="020B0604020202020204" pitchFamily="34" charset="0"/>
              <a:buChar char="•"/>
            </a:pPr>
            <a:r>
              <a:rPr lang="fr-FR" altLang="fr-FR" sz="2400" dirty="0">
                <a:solidFill>
                  <a:srgbClr val="0077D4"/>
                </a:solidFill>
                <a:latin typeface="Trebuchet MS" panose="020B0603020202020204" pitchFamily="34" charset="0"/>
              </a:rPr>
              <a:t>Multiplication des projets</a:t>
            </a:r>
          </a:p>
          <a:p>
            <a:pPr marL="342900" indent="-342900" algn="just">
              <a:spcBef>
                <a:spcPts val="1200"/>
              </a:spcBef>
              <a:buClr>
                <a:schemeClr val="accent6">
                  <a:lumMod val="75000"/>
                </a:schemeClr>
              </a:buClr>
              <a:buSzPct val="100000"/>
              <a:buFont typeface="Arial" panose="020B0604020202020204" pitchFamily="34" charset="0"/>
              <a:buChar char="•"/>
            </a:pPr>
            <a:r>
              <a:rPr lang="fr-FR" altLang="fr-FR" sz="2400" dirty="0">
                <a:solidFill>
                  <a:srgbClr val="0077D4"/>
                </a:solidFill>
                <a:latin typeface="Trebuchet MS" panose="020B0603020202020204" pitchFamily="34" charset="0"/>
              </a:rPr>
              <a:t>Faibles débits et faibles volumes</a:t>
            </a:r>
          </a:p>
          <a:p>
            <a:pPr marL="342900" indent="-342900" algn="just">
              <a:spcBef>
                <a:spcPts val="1200"/>
              </a:spcBef>
              <a:buClr>
                <a:schemeClr val="accent6">
                  <a:lumMod val="75000"/>
                </a:schemeClr>
              </a:buClr>
              <a:buSzPct val="100000"/>
              <a:buFont typeface="Arial" panose="020B0604020202020204" pitchFamily="34" charset="0"/>
              <a:buChar char="•"/>
            </a:pPr>
            <a:r>
              <a:rPr lang="fr-FR" altLang="fr-FR" sz="2400" dirty="0">
                <a:solidFill>
                  <a:srgbClr val="0077D4"/>
                </a:solidFill>
                <a:latin typeface="Trebuchet MS" panose="020B0603020202020204" pitchFamily="34" charset="0"/>
              </a:rPr>
              <a:t>Encadrement réglementaire "perméable"</a:t>
            </a:r>
          </a:p>
          <a:p>
            <a:pPr marL="342900" indent="-342900" algn="just">
              <a:spcBef>
                <a:spcPts val="1200"/>
              </a:spcBef>
              <a:buClr>
                <a:schemeClr val="accent6">
                  <a:lumMod val="75000"/>
                </a:schemeClr>
              </a:buClr>
              <a:buSzPct val="100000"/>
              <a:buFont typeface="Arial" panose="020B0604020202020204" pitchFamily="34" charset="0"/>
              <a:buChar char="•"/>
            </a:pPr>
            <a:r>
              <a:rPr lang="fr-FR" altLang="fr-FR" sz="2400" dirty="0">
                <a:solidFill>
                  <a:srgbClr val="0077D4"/>
                </a:solidFill>
                <a:latin typeface="Trebuchet MS" panose="020B0603020202020204" pitchFamily="34" charset="0"/>
              </a:rPr>
              <a:t>Investissement à l'économie</a:t>
            </a:r>
          </a:p>
          <a:p>
            <a:pPr marL="342900" indent="-342900" algn="just">
              <a:spcBef>
                <a:spcPts val="1200"/>
              </a:spcBef>
              <a:buClr>
                <a:schemeClr val="accent6">
                  <a:lumMod val="75000"/>
                </a:schemeClr>
              </a:buClr>
              <a:buSzPct val="100000"/>
              <a:buFont typeface="Arial" panose="020B0604020202020204" pitchFamily="34" charset="0"/>
              <a:buChar char="•"/>
            </a:pPr>
            <a:r>
              <a:rPr lang="fr-FR" altLang="fr-FR" sz="2400" dirty="0">
                <a:solidFill>
                  <a:srgbClr val="0077D4"/>
                </a:solidFill>
                <a:latin typeface="Trebuchet MS" panose="020B0603020202020204" pitchFamily="34" charset="0"/>
              </a:rPr>
              <a:t>Effet cumulé des pratiques</a:t>
            </a:r>
          </a:p>
          <a:p>
            <a:pPr algn="just">
              <a:spcBef>
                <a:spcPts val="1200"/>
              </a:spcBef>
              <a:buClr>
                <a:schemeClr val="accent6">
                  <a:lumMod val="75000"/>
                </a:schemeClr>
              </a:buClr>
              <a:buSzPct val="100000"/>
            </a:pPr>
            <a:r>
              <a:rPr lang="fr-FR" altLang="fr-FR" sz="2400" dirty="0">
                <a:solidFill>
                  <a:schemeClr val="accent6">
                    <a:lumMod val="75000"/>
                  </a:schemeClr>
                </a:solidFill>
                <a:latin typeface="Trebuchet MS" panose="020B0603020202020204" pitchFamily="34" charset="0"/>
              </a:rPr>
              <a:t>=&gt;</a:t>
            </a:r>
            <a:r>
              <a:rPr lang="fr-FR" altLang="fr-FR" sz="2400" dirty="0">
                <a:solidFill>
                  <a:srgbClr val="0077D4"/>
                </a:solidFill>
                <a:latin typeface="Trebuchet MS" panose="020B0603020202020204" pitchFamily="34" charset="0"/>
              </a:rPr>
              <a:t> analyse des enjeux, vision prospective, nécessité encadrement</a:t>
            </a:r>
          </a:p>
          <a:p>
            <a:pPr marL="342900" indent="-342900" algn="just">
              <a:spcBef>
                <a:spcPts val="1200"/>
              </a:spcBef>
              <a:buClr>
                <a:schemeClr val="accent6">
                  <a:lumMod val="75000"/>
                </a:schemeClr>
              </a:buClr>
              <a:buSzPct val="100000"/>
              <a:buFont typeface="Arial" panose="020B0604020202020204" pitchFamily="34" charset="0"/>
              <a:buChar char="•"/>
            </a:pPr>
            <a:endParaRPr lang="fr-FR" altLang="fr-FR" sz="2400" dirty="0">
              <a:solidFill>
                <a:srgbClr val="0077D4"/>
              </a:solidFill>
              <a:latin typeface="Trebuchet MS" panose="020B0603020202020204" pitchFamily="34" charset="0"/>
            </a:endParaRPr>
          </a:p>
        </p:txBody>
      </p:sp>
    </p:spTree>
    <p:extLst>
      <p:ext uri="{BB962C8B-B14F-4D97-AF65-F5344CB8AC3E}">
        <p14:creationId xmlns:p14="http://schemas.microsoft.com/office/powerpoint/2010/main" val="208381438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4</a:t>
            </a:fld>
            <a:endParaRPr lang="fr-FR" dirty="0">
              <a:solidFill>
                <a:srgbClr val="E1E805"/>
              </a:solidFill>
            </a:endParaRPr>
          </a:p>
        </p:txBody>
      </p:sp>
      <p:sp>
        <p:nvSpPr>
          <p:cNvPr id="18" name="Rectangle 11">
            <a:extLst>
              <a:ext uri="{FF2B5EF4-FFF2-40B4-BE49-F238E27FC236}">
                <a16:creationId xmlns:a16="http://schemas.microsoft.com/office/drawing/2014/main" id="{BE30C272-2C36-46AB-8752-1B3FC8A7368F}"/>
              </a:ext>
            </a:extLst>
          </p:cNvPr>
          <p:cNvSpPr>
            <a:spLocks noChangeArrowheads="1"/>
          </p:cNvSpPr>
          <p:nvPr/>
        </p:nvSpPr>
        <p:spPr bwMode="auto">
          <a:xfrm>
            <a:off x="2339751" y="188640"/>
            <a:ext cx="6525279"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47" tIns="45673" rIns="91347" bIns="45673" anchor="ct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None/>
            </a:pPr>
            <a:r>
              <a:rPr lang="fr-FR" altLang="fr-FR" sz="2400" b="1" dirty="0">
                <a:solidFill>
                  <a:srgbClr val="0077D4"/>
                </a:solidFill>
                <a:latin typeface="+mj-lt"/>
              </a:rPr>
              <a:t>Eléments à prendre en considération</a:t>
            </a:r>
          </a:p>
          <a:p>
            <a:pPr algn="ctr">
              <a:spcBef>
                <a:spcPct val="0"/>
              </a:spcBef>
              <a:buNone/>
            </a:pPr>
            <a:r>
              <a:rPr lang="fr-FR" altLang="fr-FR" sz="2400" b="1" dirty="0">
                <a:solidFill>
                  <a:srgbClr val="0077D4"/>
                </a:solidFill>
                <a:latin typeface="Trebuchet MS" panose="020B0603020202020204" pitchFamily="34" charset="0"/>
              </a:rPr>
              <a:t>Agriculture – grandes cultures</a:t>
            </a:r>
            <a:endParaRPr lang="fr-FR" altLang="fr-FR" sz="2800" b="1" dirty="0">
              <a:solidFill>
                <a:srgbClr val="0077D4"/>
              </a:solidFill>
              <a:latin typeface="+mj-lt"/>
            </a:endParaRPr>
          </a:p>
        </p:txBody>
      </p:sp>
      <p:sp>
        <p:nvSpPr>
          <p:cNvPr id="2" name="Text Box 15">
            <a:extLst>
              <a:ext uri="{FF2B5EF4-FFF2-40B4-BE49-F238E27FC236}">
                <a16:creationId xmlns:a16="http://schemas.microsoft.com/office/drawing/2014/main" id="{A087D34C-E195-A233-B43A-3CA8E8635471}"/>
              </a:ext>
            </a:extLst>
          </p:cNvPr>
          <p:cNvSpPr txBox="1">
            <a:spLocks noChangeArrowheads="1"/>
          </p:cNvSpPr>
          <p:nvPr/>
        </p:nvSpPr>
        <p:spPr bwMode="auto">
          <a:xfrm>
            <a:off x="411047" y="1700808"/>
            <a:ext cx="8453983"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342900" indent="-342900" algn="just">
              <a:spcBef>
                <a:spcPts val="1200"/>
              </a:spcBef>
              <a:buClr>
                <a:schemeClr val="accent6">
                  <a:lumMod val="75000"/>
                </a:schemeClr>
              </a:buClr>
              <a:buSzPct val="100000"/>
              <a:buFont typeface="Arial" panose="020B0604020202020204" pitchFamily="34" charset="0"/>
              <a:buChar char="•"/>
            </a:pPr>
            <a:r>
              <a:rPr lang="fr-FR" altLang="fr-FR" sz="2400" dirty="0">
                <a:solidFill>
                  <a:srgbClr val="0077D4"/>
                </a:solidFill>
                <a:latin typeface="Trebuchet MS" panose="020B0603020202020204" pitchFamily="34" charset="0"/>
              </a:rPr>
              <a:t>Mauvaise connaissance des volumes prélevés </a:t>
            </a:r>
            <a:r>
              <a:rPr lang="fr-FR" altLang="fr-FR" dirty="0">
                <a:solidFill>
                  <a:srgbClr val="0077D4"/>
                </a:solidFill>
                <a:latin typeface="Trebuchet MS" panose="020B0603020202020204" pitchFamily="34" charset="0"/>
              </a:rPr>
              <a:t>(très mauvaise)</a:t>
            </a:r>
            <a:endParaRPr lang="fr-FR" altLang="fr-FR" sz="2400" dirty="0">
              <a:solidFill>
                <a:srgbClr val="0077D4"/>
              </a:solidFill>
              <a:latin typeface="Trebuchet MS" panose="020B0603020202020204" pitchFamily="34" charset="0"/>
            </a:endParaRPr>
          </a:p>
          <a:p>
            <a:pPr marL="342900" indent="-342900" algn="just">
              <a:spcBef>
                <a:spcPts val="1200"/>
              </a:spcBef>
              <a:buClr>
                <a:schemeClr val="accent6">
                  <a:lumMod val="75000"/>
                </a:schemeClr>
              </a:buClr>
              <a:buSzPct val="100000"/>
              <a:buFont typeface="Arial" panose="020B0604020202020204" pitchFamily="34" charset="0"/>
              <a:buChar char="•"/>
            </a:pPr>
            <a:r>
              <a:rPr lang="fr-FR" altLang="fr-FR" sz="2400" dirty="0">
                <a:solidFill>
                  <a:srgbClr val="0077D4"/>
                </a:solidFill>
                <a:latin typeface="Trebuchet MS" panose="020B0603020202020204" pitchFamily="34" charset="0"/>
              </a:rPr>
              <a:t>Evolutions sous l'influence du changement climatique : quelles cultures, quels besoins, où ? Pas de visibilité.</a:t>
            </a:r>
          </a:p>
          <a:p>
            <a:pPr marL="342900" indent="-342900" algn="just">
              <a:spcBef>
                <a:spcPts val="1200"/>
              </a:spcBef>
              <a:buClr>
                <a:schemeClr val="accent6">
                  <a:lumMod val="75000"/>
                </a:schemeClr>
              </a:buClr>
              <a:buSzPct val="100000"/>
              <a:buFont typeface="Arial" panose="020B0604020202020204" pitchFamily="34" charset="0"/>
              <a:buChar char="•"/>
            </a:pPr>
            <a:r>
              <a:rPr lang="fr-FR" altLang="fr-FR" sz="2400" dirty="0">
                <a:solidFill>
                  <a:srgbClr val="0077D4"/>
                </a:solidFill>
                <a:latin typeface="Trebuchet MS" panose="020B0603020202020204" pitchFamily="34" charset="0"/>
              </a:rPr>
              <a:t>Quelles ressources pour satisfaire ces besoins (tentation d'un basculement vers les nappes profondes) ?</a:t>
            </a:r>
          </a:p>
          <a:p>
            <a:pPr marL="342900" indent="-342900" algn="just">
              <a:spcBef>
                <a:spcPts val="1200"/>
              </a:spcBef>
              <a:buClr>
                <a:schemeClr val="accent6">
                  <a:lumMod val="75000"/>
                </a:schemeClr>
              </a:buClr>
              <a:buSzPct val="100000"/>
              <a:buFont typeface="Arial" panose="020B0604020202020204" pitchFamily="34" charset="0"/>
              <a:buChar char="•"/>
            </a:pPr>
            <a:r>
              <a:rPr lang="fr-FR" altLang="fr-FR" sz="2400" dirty="0">
                <a:solidFill>
                  <a:srgbClr val="0077D4"/>
                </a:solidFill>
                <a:latin typeface="Trebuchet MS" panose="020B0603020202020204" pitchFamily="34" charset="0"/>
              </a:rPr>
              <a:t>Articulation avec la gestion des ressources superficielles</a:t>
            </a:r>
          </a:p>
          <a:p>
            <a:pPr algn="just">
              <a:spcBef>
                <a:spcPts val="1200"/>
              </a:spcBef>
              <a:buClr>
                <a:schemeClr val="accent6">
                  <a:lumMod val="75000"/>
                </a:schemeClr>
              </a:buClr>
              <a:buSzPct val="100000"/>
            </a:pPr>
            <a:r>
              <a:rPr lang="fr-FR" altLang="fr-FR" sz="2400" dirty="0">
                <a:solidFill>
                  <a:schemeClr val="accent6">
                    <a:lumMod val="75000"/>
                  </a:schemeClr>
                </a:solidFill>
                <a:latin typeface="Trebuchet MS" panose="020B0603020202020204" pitchFamily="34" charset="0"/>
              </a:rPr>
              <a:t>=&gt;</a:t>
            </a:r>
            <a:r>
              <a:rPr lang="fr-FR" altLang="fr-FR" sz="2400" dirty="0">
                <a:solidFill>
                  <a:srgbClr val="0077D4"/>
                </a:solidFill>
                <a:latin typeface="Trebuchet MS" panose="020B0603020202020204" pitchFamily="34" charset="0"/>
              </a:rPr>
              <a:t> étude prospective des pratiques agricoles / disponibilités potentielles des ressources des nappes profondes, mais pas que</a:t>
            </a:r>
          </a:p>
        </p:txBody>
      </p:sp>
    </p:spTree>
    <p:extLst>
      <p:ext uri="{BB962C8B-B14F-4D97-AF65-F5344CB8AC3E}">
        <p14:creationId xmlns:p14="http://schemas.microsoft.com/office/powerpoint/2010/main" val="79006161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5</a:t>
            </a:fld>
            <a:endParaRPr lang="fr-FR" dirty="0">
              <a:solidFill>
                <a:srgbClr val="E1E805"/>
              </a:solidFill>
            </a:endParaRPr>
          </a:p>
        </p:txBody>
      </p:sp>
      <p:sp>
        <p:nvSpPr>
          <p:cNvPr id="18" name="Rectangle 11">
            <a:extLst>
              <a:ext uri="{FF2B5EF4-FFF2-40B4-BE49-F238E27FC236}">
                <a16:creationId xmlns:a16="http://schemas.microsoft.com/office/drawing/2014/main" id="{BE30C272-2C36-46AB-8752-1B3FC8A7368F}"/>
              </a:ext>
            </a:extLst>
          </p:cNvPr>
          <p:cNvSpPr>
            <a:spLocks noChangeArrowheads="1"/>
          </p:cNvSpPr>
          <p:nvPr/>
        </p:nvSpPr>
        <p:spPr bwMode="auto">
          <a:xfrm>
            <a:off x="2339751" y="188640"/>
            <a:ext cx="6525279"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47" tIns="45673" rIns="91347" bIns="45673" anchor="ct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None/>
            </a:pPr>
            <a:r>
              <a:rPr lang="fr-FR" altLang="fr-FR" sz="2400" b="1" dirty="0">
                <a:solidFill>
                  <a:srgbClr val="0077D4"/>
                </a:solidFill>
                <a:latin typeface="+mj-lt"/>
              </a:rPr>
              <a:t>Eléments à prendre en considération</a:t>
            </a:r>
          </a:p>
          <a:p>
            <a:pPr algn="ctr">
              <a:spcBef>
                <a:spcPct val="0"/>
              </a:spcBef>
              <a:buNone/>
            </a:pPr>
            <a:r>
              <a:rPr lang="fr-FR" altLang="fr-FR" sz="2400" b="1" dirty="0">
                <a:solidFill>
                  <a:srgbClr val="0077D4"/>
                </a:solidFill>
                <a:latin typeface="Trebuchet MS" panose="020B0603020202020204" pitchFamily="34" charset="0"/>
              </a:rPr>
              <a:t>Viticulture</a:t>
            </a:r>
            <a:endParaRPr lang="fr-FR" altLang="fr-FR" sz="2800" b="1" dirty="0">
              <a:solidFill>
                <a:srgbClr val="0077D4"/>
              </a:solidFill>
              <a:latin typeface="+mj-lt"/>
            </a:endParaRPr>
          </a:p>
        </p:txBody>
      </p:sp>
      <p:sp>
        <p:nvSpPr>
          <p:cNvPr id="2" name="Text Box 15">
            <a:extLst>
              <a:ext uri="{FF2B5EF4-FFF2-40B4-BE49-F238E27FC236}">
                <a16:creationId xmlns:a16="http://schemas.microsoft.com/office/drawing/2014/main" id="{A087D34C-E195-A233-B43A-3CA8E8635471}"/>
              </a:ext>
            </a:extLst>
          </p:cNvPr>
          <p:cNvSpPr txBox="1">
            <a:spLocks noChangeArrowheads="1"/>
          </p:cNvSpPr>
          <p:nvPr/>
        </p:nvSpPr>
        <p:spPr bwMode="auto">
          <a:xfrm>
            <a:off x="411048" y="1479668"/>
            <a:ext cx="8453983" cy="3508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342900" indent="-342900" algn="just">
              <a:spcBef>
                <a:spcPts val="1200"/>
              </a:spcBef>
              <a:buClr>
                <a:schemeClr val="accent6">
                  <a:lumMod val="75000"/>
                </a:schemeClr>
              </a:buClr>
              <a:buSzPct val="100000"/>
              <a:buFont typeface="Arial" panose="020B0604020202020204" pitchFamily="34" charset="0"/>
              <a:buChar char="•"/>
            </a:pPr>
            <a:r>
              <a:rPr lang="fr-FR" altLang="fr-FR" sz="2400" dirty="0">
                <a:solidFill>
                  <a:srgbClr val="0077D4"/>
                </a:solidFill>
                <a:latin typeface="Trebuchet MS" panose="020B0603020202020204" pitchFamily="34" charset="0"/>
              </a:rPr>
              <a:t>Apparition de pratiques d'irrigation de sauvegarde (sous l'autorité de l'INAO, sans questionnement sur la dimension environnementale de la pratique)</a:t>
            </a:r>
          </a:p>
          <a:p>
            <a:pPr marL="342900" indent="-342900" algn="just">
              <a:spcBef>
                <a:spcPts val="1200"/>
              </a:spcBef>
              <a:buClr>
                <a:schemeClr val="accent6">
                  <a:lumMod val="75000"/>
                </a:schemeClr>
              </a:buClr>
              <a:buSzPct val="100000"/>
              <a:buFont typeface="Arial" panose="020B0604020202020204" pitchFamily="34" charset="0"/>
              <a:buChar char="•"/>
            </a:pPr>
            <a:r>
              <a:rPr lang="fr-FR" altLang="fr-FR" sz="2400" dirty="0">
                <a:solidFill>
                  <a:srgbClr val="0077D4"/>
                </a:solidFill>
                <a:latin typeface="Trebuchet MS" panose="020B0603020202020204" pitchFamily="34" charset="0"/>
              </a:rPr>
              <a:t>Intérêt exprimé pour l'irrigation de production</a:t>
            </a:r>
          </a:p>
          <a:p>
            <a:pPr marL="342900" indent="-342900" algn="just">
              <a:spcBef>
                <a:spcPts val="1200"/>
              </a:spcBef>
              <a:buClr>
                <a:schemeClr val="accent6">
                  <a:lumMod val="75000"/>
                </a:schemeClr>
              </a:buClr>
              <a:buSzPct val="100000"/>
              <a:buFont typeface="Arial" panose="020B0604020202020204" pitchFamily="34" charset="0"/>
              <a:buChar char="•"/>
            </a:pPr>
            <a:r>
              <a:rPr lang="fr-FR" altLang="fr-FR" sz="2400" dirty="0">
                <a:solidFill>
                  <a:srgbClr val="0077D4"/>
                </a:solidFill>
                <a:latin typeface="Trebuchet MS" panose="020B0603020202020204" pitchFamily="34" charset="0"/>
              </a:rPr>
              <a:t>Questionnement sur la destination des terres après arrachage de la vigne</a:t>
            </a:r>
          </a:p>
          <a:p>
            <a:pPr algn="just">
              <a:spcBef>
                <a:spcPts val="1200"/>
              </a:spcBef>
              <a:buClr>
                <a:schemeClr val="accent6">
                  <a:lumMod val="75000"/>
                </a:schemeClr>
              </a:buClr>
              <a:buSzPct val="100000"/>
            </a:pPr>
            <a:r>
              <a:rPr lang="fr-FR" altLang="fr-FR" sz="2400" dirty="0">
                <a:solidFill>
                  <a:schemeClr val="accent6">
                    <a:lumMod val="75000"/>
                  </a:schemeClr>
                </a:solidFill>
                <a:latin typeface="Trebuchet MS" panose="020B0603020202020204" pitchFamily="34" charset="0"/>
              </a:rPr>
              <a:t>=&gt;</a:t>
            </a:r>
            <a:r>
              <a:rPr lang="fr-FR" altLang="fr-FR" sz="2400" dirty="0">
                <a:solidFill>
                  <a:srgbClr val="0077D4"/>
                </a:solidFill>
                <a:latin typeface="Trebuchet MS" panose="020B0603020202020204" pitchFamily="34" charset="0"/>
              </a:rPr>
              <a:t> étude prospective des pratiques viticoles / acceptabilité irrigation de production / </a:t>
            </a:r>
            <a:r>
              <a:rPr lang="fr-FR" altLang="fr-FR" sz="2400" b="1" u="sng" dirty="0">
                <a:solidFill>
                  <a:srgbClr val="0077D4"/>
                </a:solidFill>
                <a:latin typeface="Trebuchet MS" panose="020B0603020202020204" pitchFamily="34" charset="0"/>
              </a:rPr>
              <a:t>encadrement</a:t>
            </a:r>
            <a:r>
              <a:rPr lang="fr-FR" altLang="fr-FR" sz="2400" dirty="0">
                <a:solidFill>
                  <a:srgbClr val="0077D4"/>
                </a:solidFill>
                <a:latin typeface="Trebuchet MS" panose="020B0603020202020204" pitchFamily="34" charset="0"/>
              </a:rPr>
              <a:t> des pratiques</a:t>
            </a:r>
          </a:p>
        </p:txBody>
      </p:sp>
    </p:spTree>
    <p:extLst>
      <p:ext uri="{BB962C8B-B14F-4D97-AF65-F5344CB8AC3E}">
        <p14:creationId xmlns:p14="http://schemas.microsoft.com/office/powerpoint/2010/main" val="386024645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6</a:t>
            </a:fld>
            <a:endParaRPr lang="fr-FR" dirty="0">
              <a:solidFill>
                <a:srgbClr val="E1E805"/>
              </a:solidFill>
            </a:endParaRPr>
          </a:p>
        </p:txBody>
      </p:sp>
      <p:sp>
        <p:nvSpPr>
          <p:cNvPr id="18" name="Rectangle 11">
            <a:extLst>
              <a:ext uri="{FF2B5EF4-FFF2-40B4-BE49-F238E27FC236}">
                <a16:creationId xmlns:a16="http://schemas.microsoft.com/office/drawing/2014/main" id="{BE30C272-2C36-46AB-8752-1B3FC8A7368F}"/>
              </a:ext>
            </a:extLst>
          </p:cNvPr>
          <p:cNvSpPr>
            <a:spLocks noChangeArrowheads="1"/>
          </p:cNvSpPr>
          <p:nvPr/>
        </p:nvSpPr>
        <p:spPr bwMode="auto">
          <a:xfrm>
            <a:off x="2339751" y="188640"/>
            <a:ext cx="6525279"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47" tIns="45673" rIns="91347" bIns="45673" anchor="ct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None/>
            </a:pPr>
            <a:r>
              <a:rPr lang="fr-FR" altLang="fr-FR" sz="2400" b="1" dirty="0">
                <a:solidFill>
                  <a:srgbClr val="0077D4"/>
                </a:solidFill>
                <a:latin typeface="+mj-lt"/>
              </a:rPr>
              <a:t>Eléments à prendre en considération</a:t>
            </a:r>
          </a:p>
          <a:p>
            <a:pPr algn="ctr">
              <a:spcBef>
                <a:spcPct val="0"/>
              </a:spcBef>
              <a:buNone/>
            </a:pPr>
            <a:r>
              <a:rPr lang="fr-FR" altLang="fr-FR" sz="2400" b="1" dirty="0">
                <a:solidFill>
                  <a:srgbClr val="0077D4"/>
                </a:solidFill>
                <a:latin typeface="Trebuchet MS" panose="020B0603020202020204" pitchFamily="34" charset="0"/>
              </a:rPr>
              <a:t>Géothermie</a:t>
            </a:r>
            <a:endParaRPr lang="fr-FR" altLang="fr-FR" sz="2800" b="1" dirty="0">
              <a:solidFill>
                <a:srgbClr val="0077D4"/>
              </a:solidFill>
              <a:latin typeface="+mj-lt"/>
            </a:endParaRPr>
          </a:p>
        </p:txBody>
      </p:sp>
      <p:sp>
        <p:nvSpPr>
          <p:cNvPr id="2" name="Text Box 15">
            <a:extLst>
              <a:ext uri="{FF2B5EF4-FFF2-40B4-BE49-F238E27FC236}">
                <a16:creationId xmlns:a16="http://schemas.microsoft.com/office/drawing/2014/main" id="{A087D34C-E195-A233-B43A-3CA8E8635471}"/>
              </a:ext>
            </a:extLst>
          </p:cNvPr>
          <p:cNvSpPr txBox="1">
            <a:spLocks noChangeArrowheads="1"/>
          </p:cNvSpPr>
          <p:nvPr/>
        </p:nvSpPr>
        <p:spPr bwMode="auto">
          <a:xfrm>
            <a:off x="345008" y="1772816"/>
            <a:ext cx="8453983" cy="3816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342900" indent="-342900" algn="just">
              <a:spcBef>
                <a:spcPts val="600"/>
              </a:spcBef>
              <a:buClr>
                <a:schemeClr val="accent6">
                  <a:lumMod val="75000"/>
                </a:schemeClr>
              </a:buClr>
              <a:buSzPct val="100000"/>
              <a:buFont typeface="Arial" panose="020B0604020202020204" pitchFamily="34" charset="0"/>
              <a:buChar char="•"/>
            </a:pPr>
            <a:r>
              <a:rPr lang="fr-FR" altLang="fr-FR" sz="2400" dirty="0">
                <a:solidFill>
                  <a:srgbClr val="0077D4"/>
                </a:solidFill>
                <a:latin typeface="Trebuchet MS" panose="020B0603020202020204" pitchFamily="34" charset="0"/>
              </a:rPr>
              <a:t>Multiplication des projets</a:t>
            </a:r>
          </a:p>
          <a:p>
            <a:pPr marL="342900" indent="-342900" algn="just">
              <a:spcBef>
                <a:spcPts val="1200"/>
              </a:spcBef>
              <a:buClr>
                <a:schemeClr val="accent6">
                  <a:lumMod val="75000"/>
                </a:schemeClr>
              </a:buClr>
              <a:buSzPct val="100000"/>
              <a:buFont typeface="Arial" panose="020B0604020202020204" pitchFamily="34" charset="0"/>
              <a:buChar char="•"/>
            </a:pPr>
            <a:r>
              <a:rPr lang="fr-FR" altLang="fr-FR" sz="2400" dirty="0">
                <a:solidFill>
                  <a:srgbClr val="0077D4"/>
                </a:solidFill>
                <a:latin typeface="Trebuchet MS" panose="020B0603020202020204" pitchFamily="34" charset="0"/>
              </a:rPr>
              <a:t>Réinjection dans une autre nappe ou valorisation de l'eau</a:t>
            </a:r>
          </a:p>
          <a:p>
            <a:pPr marL="342900" indent="-342900" algn="just">
              <a:spcBef>
                <a:spcPts val="1200"/>
              </a:spcBef>
              <a:buClr>
                <a:schemeClr val="accent6">
                  <a:lumMod val="75000"/>
                </a:schemeClr>
              </a:buClr>
              <a:buSzPct val="100000"/>
              <a:buFont typeface="Arial" panose="020B0604020202020204" pitchFamily="34" charset="0"/>
              <a:buChar char="•"/>
            </a:pPr>
            <a:r>
              <a:rPr lang="fr-FR" altLang="fr-FR" sz="2400" dirty="0">
                <a:solidFill>
                  <a:srgbClr val="0077D4"/>
                </a:solidFill>
                <a:latin typeface="Trebuchet MS" panose="020B0603020202020204" pitchFamily="34" charset="0"/>
              </a:rPr>
              <a:t>Pas ou peu de réinjection dans la nappe d'origine</a:t>
            </a:r>
          </a:p>
          <a:p>
            <a:pPr marL="342900" indent="-342900" algn="just">
              <a:spcBef>
                <a:spcPts val="1200"/>
              </a:spcBef>
              <a:buClr>
                <a:schemeClr val="accent6">
                  <a:lumMod val="75000"/>
                </a:schemeClr>
              </a:buClr>
              <a:buSzPct val="100000"/>
              <a:buFont typeface="Arial" panose="020B0604020202020204" pitchFamily="34" charset="0"/>
              <a:buChar char="•"/>
            </a:pPr>
            <a:r>
              <a:rPr lang="fr-FR" altLang="fr-FR" sz="2400" dirty="0">
                <a:solidFill>
                  <a:srgbClr val="0077D4"/>
                </a:solidFill>
                <a:latin typeface="Trebuchet MS" panose="020B0603020202020204" pitchFamily="34" charset="0"/>
              </a:rPr>
              <a:t>Augmentation des volumes prélevés</a:t>
            </a:r>
          </a:p>
          <a:p>
            <a:pPr marL="342900" indent="-342900" algn="just">
              <a:spcBef>
                <a:spcPts val="1200"/>
              </a:spcBef>
              <a:buClr>
                <a:schemeClr val="accent6">
                  <a:lumMod val="75000"/>
                </a:schemeClr>
              </a:buClr>
              <a:buSzPct val="100000"/>
              <a:buFont typeface="Arial" panose="020B0604020202020204" pitchFamily="34" charset="0"/>
              <a:buChar char="•"/>
            </a:pPr>
            <a:r>
              <a:rPr lang="fr-FR" altLang="fr-FR" sz="2400" dirty="0">
                <a:solidFill>
                  <a:srgbClr val="0077D4"/>
                </a:solidFill>
                <a:latin typeface="Trebuchet MS" panose="020B0603020202020204" pitchFamily="34" charset="0"/>
              </a:rPr>
              <a:t>Contrainte des VMPO</a:t>
            </a:r>
          </a:p>
          <a:p>
            <a:pPr algn="just">
              <a:spcBef>
                <a:spcPts val="1200"/>
              </a:spcBef>
              <a:buClr>
                <a:schemeClr val="accent6">
                  <a:lumMod val="75000"/>
                </a:schemeClr>
              </a:buClr>
              <a:buSzPct val="100000"/>
            </a:pPr>
            <a:r>
              <a:rPr lang="fr-FR" altLang="fr-FR" sz="2400" dirty="0">
                <a:solidFill>
                  <a:schemeClr val="accent6">
                    <a:lumMod val="75000"/>
                  </a:schemeClr>
                </a:solidFill>
                <a:latin typeface="Trebuchet MS" panose="020B0603020202020204" pitchFamily="34" charset="0"/>
              </a:rPr>
              <a:t>=&gt;</a:t>
            </a:r>
            <a:r>
              <a:rPr lang="fr-FR" altLang="fr-FR" sz="2400" dirty="0">
                <a:solidFill>
                  <a:srgbClr val="0077D4"/>
                </a:solidFill>
                <a:latin typeface="Trebuchet MS" panose="020B0603020202020204" pitchFamily="34" charset="0"/>
              </a:rPr>
              <a:t> approche prospective avec évaluation des incidences de ces nouvelles pratiques / voire révision des VMPO pour le </a:t>
            </a:r>
            <a:r>
              <a:rPr lang="fr-FR" altLang="fr-FR" sz="2400" dirty="0" err="1">
                <a:solidFill>
                  <a:srgbClr val="0077D4"/>
                </a:solidFill>
                <a:latin typeface="Trebuchet MS" panose="020B0603020202020204" pitchFamily="34" charset="0"/>
              </a:rPr>
              <a:t>Cénomano</a:t>
            </a:r>
            <a:r>
              <a:rPr lang="fr-FR" altLang="fr-FR" sz="2400" dirty="0">
                <a:solidFill>
                  <a:srgbClr val="0077D4"/>
                </a:solidFill>
                <a:latin typeface="Trebuchet MS" panose="020B0603020202020204" pitchFamily="34" charset="0"/>
              </a:rPr>
              <a:t>-Turonien centre / le cas échéant encadrement</a:t>
            </a:r>
          </a:p>
        </p:txBody>
      </p:sp>
    </p:spTree>
    <p:extLst>
      <p:ext uri="{BB962C8B-B14F-4D97-AF65-F5344CB8AC3E}">
        <p14:creationId xmlns:p14="http://schemas.microsoft.com/office/powerpoint/2010/main" val="128937597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6D96564-731B-8E7E-A7C4-B6A2340F9C0C}"/>
              </a:ext>
            </a:extLst>
          </p:cNvPr>
          <p:cNvSpPr>
            <a:spLocks noGrp="1"/>
          </p:cNvSpPr>
          <p:nvPr>
            <p:ph type="sldNum" sz="quarter" idx="12"/>
          </p:nvPr>
        </p:nvSpPr>
        <p:spPr/>
        <p:txBody>
          <a:bodyPr/>
          <a:lstStyle/>
          <a:p>
            <a:fld id="{A69E00E3-DEE3-4217-B4F6-3EC050798811}" type="slidenum">
              <a:rPr lang="fr-FR" smtClean="0"/>
              <a:t>7</a:t>
            </a:fld>
            <a:endParaRPr lang="fr-FR" dirty="0"/>
          </a:p>
        </p:txBody>
      </p:sp>
      <p:sp>
        <p:nvSpPr>
          <p:cNvPr id="5" name="Rectangle 2">
            <a:extLst>
              <a:ext uri="{FF2B5EF4-FFF2-40B4-BE49-F238E27FC236}">
                <a16:creationId xmlns:a16="http://schemas.microsoft.com/office/drawing/2014/main" id="{A5A8A42E-BBAF-F38E-E185-19D388D58E09}"/>
              </a:ext>
            </a:extLst>
          </p:cNvPr>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A1-7 : Stratégie d'accès à la ressource</a:t>
            </a:r>
            <a:endParaRPr lang="fr-FR" altLang="fr-FR" sz="2400" b="1" i="1" dirty="0">
              <a:solidFill>
                <a:srgbClr val="0077D4"/>
              </a:solidFill>
            </a:endParaRPr>
          </a:p>
        </p:txBody>
      </p:sp>
      <p:sp>
        <p:nvSpPr>
          <p:cNvPr id="3" name="Text Box 15">
            <a:extLst>
              <a:ext uri="{FF2B5EF4-FFF2-40B4-BE49-F238E27FC236}">
                <a16:creationId xmlns:a16="http://schemas.microsoft.com/office/drawing/2014/main" id="{399F9C3D-54CE-206E-A1DE-C33E1A4162C0}"/>
              </a:ext>
            </a:extLst>
          </p:cNvPr>
          <p:cNvSpPr txBox="1">
            <a:spLocks noChangeArrowheads="1"/>
          </p:cNvSpPr>
          <p:nvPr/>
        </p:nvSpPr>
        <p:spPr bwMode="auto">
          <a:xfrm>
            <a:off x="524251" y="1410739"/>
            <a:ext cx="8223337"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600"/>
              </a:spcBef>
              <a:buClr>
                <a:schemeClr val="accent6">
                  <a:lumMod val="75000"/>
                </a:schemeClr>
              </a:buClr>
              <a:buSzPct val="100000"/>
            </a:pPr>
            <a:r>
              <a:rPr lang="fr-FR" altLang="fr-FR" sz="2400" dirty="0">
                <a:solidFill>
                  <a:srgbClr val="0077D4"/>
                </a:solidFill>
                <a:latin typeface="Trebuchet MS" panose="020B0603020202020204" pitchFamily="34" charset="0"/>
              </a:rPr>
              <a:t>La stratégie d'accès à la ressource pour une gestion équilibrée et durable de la ressource doit prendre en considération les besoins du milieu (bon état) et des usages :</a:t>
            </a:r>
          </a:p>
          <a:p>
            <a:pPr marL="514350" indent="-514350" algn="just">
              <a:spcBef>
                <a:spcPts val="600"/>
              </a:spcBef>
              <a:buClr>
                <a:schemeClr val="accent6">
                  <a:lumMod val="75000"/>
                </a:schemeClr>
              </a:buClr>
              <a:buSzPct val="100000"/>
              <a:buFont typeface="+mj-lt"/>
              <a:buAutoNum type="arabicPeriod"/>
            </a:pPr>
            <a:r>
              <a:rPr lang="fr-FR" altLang="fr-FR" sz="2400" dirty="0">
                <a:solidFill>
                  <a:srgbClr val="0077D4"/>
                </a:solidFill>
                <a:latin typeface="Trebuchet MS" panose="020B0603020202020204" pitchFamily="34" charset="0"/>
              </a:rPr>
              <a:t>eau potable </a:t>
            </a:r>
            <a:r>
              <a:rPr lang="fr-FR" altLang="fr-FR" sz="2000" dirty="0">
                <a:solidFill>
                  <a:srgbClr val="0077D4"/>
                </a:solidFill>
                <a:latin typeface="Trebuchet MS" panose="020B0603020202020204" pitchFamily="34" charset="0"/>
              </a:rPr>
              <a:t>(cf. Schéma départemental en cours d'élaboration)</a:t>
            </a:r>
            <a:endParaRPr lang="fr-FR" altLang="fr-FR" sz="2400" dirty="0">
              <a:solidFill>
                <a:srgbClr val="0077D4"/>
              </a:solidFill>
              <a:latin typeface="Trebuchet MS" panose="020B0603020202020204" pitchFamily="34" charset="0"/>
            </a:endParaRPr>
          </a:p>
          <a:p>
            <a:pPr marL="514350" indent="-514350" algn="just">
              <a:spcBef>
                <a:spcPts val="600"/>
              </a:spcBef>
              <a:buClr>
                <a:schemeClr val="accent6">
                  <a:lumMod val="75000"/>
                </a:schemeClr>
              </a:buClr>
              <a:buSzPct val="100000"/>
              <a:buFont typeface="+mj-lt"/>
              <a:buAutoNum type="arabicPeriod"/>
            </a:pPr>
            <a:r>
              <a:rPr lang="fr-FR" altLang="fr-FR" sz="2400" dirty="0">
                <a:solidFill>
                  <a:srgbClr val="0077D4"/>
                </a:solidFill>
                <a:latin typeface="Trebuchet MS" panose="020B0603020202020204" pitchFamily="34" charset="0"/>
              </a:rPr>
              <a:t>activités économiques :</a:t>
            </a:r>
          </a:p>
          <a:p>
            <a:pPr marL="971550" lvl="1" indent="-514350" algn="just">
              <a:spcBef>
                <a:spcPts val="600"/>
              </a:spcBef>
              <a:buClr>
                <a:schemeClr val="accent6">
                  <a:lumMod val="75000"/>
                </a:schemeClr>
              </a:buClr>
              <a:buSzPct val="100000"/>
              <a:buFont typeface="Arial" panose="020B0604020202020204" pitchFamily="34" charset="0"/>
              <a:buChar char="•"/>
            </a:pPr>
            <a:r>
              <a:rPr lang="fr-FR" altLang="fr-FR" sz="2400" dirty="0">
                <a:solidFill>
                  <a:srgbClr val="0077D4"/>
                </a:solidFill>
                <a:latin typeface="Trebuchet MS" panose="020B0603020202020204" pitchFamily="34" charset="0"/>
              </a:rPr>
              <a:t>agriculture / viticulture</a:t>
            </a:r>
          </a:p>
          <a:p>
            <a:pPr marL="971550" lvl="1" indent="-514350" algn="just">
              <a:spcBef>
                <a:spcPts val="600"/>
              </a:spcBef>
              <a:buClr>
                <a:schemeClr val="accent6">
                  <a:lumMod val="75000"/>
                </a:schemeClr>
              </a:buClr>
              <a:buSzPct val="100000"/>
              <a:buFont typeface="Arial" panose="020B0604020202020204" pitchFamily="34" charset="0"/>
              <a:buChar char="•"/>
            </a:pPr>
            <a:r>
              <a:rPr lang="fr-FR" altLang="fr-FR" sz="2400" dirty="0">
                <a:solidFill>
                  <a:srgbClr val="0077D4"/>
                </a:solidFill>
                <a:latin typeface="Trebuchet MS" panose="020B0603020202020204" pitchFamily="34" charset="0"/>
              </a:rPr>
              <a:t>industrie</a:t>
            </a:r>
          </a:p>
          <a:p>
            <a:pPr marL="971550" lvl="1" indent="-514350" algn="just">
              <a:spcBef>
                <a:spcPts val="600"/>
              </a:spcBef>
              <a:buClr>
                <a:schemeClr val="accent6">
                  <a:lumMod val="75000"/>
                </a:schemeClr>
              </a:buClr>
              <a:buSzPct val="100000"/>
              <a:buFont typeface="Arial" panose="020B0604020202020204" pitchFamily="34" charset="0"/>
              <a:buChar char="•"/>
            </a:pPr>
            <a:r>
              <a:rPr lang="fr-FR" altLang="fr-FR" sz="2400" dirty="0">
                <a:solidFill>
                  <a:srgbClr val="0077D4"/>
                </a:solidFill>
                <a:latin typeface="Trebuchet MS" panose="020B0603020202020204" pitchFamily="34" charset="0"/>
              </a:rPr>
              <a:t>autres activités économiques</a:t>
            </a:r>
          </a:p>
          <a:p>
            <a:pPr marL="514350" indent="-514350" algn="just">
              <a:spcBef>
                <a:spcPts val="600"/>
              </a:spcBef>
              <a:buClr>
                <a:schemeClr val="accent6">
                  <a:lumMod val="75000"/>
                </a:schemeClr>
              </a:buClr>
              <a:buSzPct val="100000"/>
              <a:buFont typeface="+mj-lt"/>
              <a:buAutoNum type="arabicPeriod"/>
            </a:pPr>
            <a:r>
              <a:rPr lang="fr-FR" altLang="fr-FR" sz="2400" dirty="0">
                <a:solidFill>
                  <a:srgbClr val="0077D4"/>
                </a:solidFill>
                <a:latin typeface="Trebuchet MS" panose="020B0603020202020204" pitchFamily="34" charset="0"/>
              </a:rPr>
              <a:t>énergies renouvelables (géothermie)</a:t>
            </a:r>
          </a:p>
        </p:txBody>
      </p:sp>
      <p:sp>
        <p:nvSpPr>
          <p:cNvPr id="2" name="Text Box 15">
            <a:extLst>
              <a:ext uri="{FF2B5EF4-FFF2-40B4-BE49-F238E27FC236}">
                <a16:creationId xmlns:a16="http://schemas.microsoft.com/office/drawing/2014/main" id="{EAB7E87A-588D-7DEA-679A-D048C84A9B55}"/>
              </a:ext>
            </a:extLst>
          </p:cNvPr>
          <p:cNvSpPr txBox="1">
            <a:spLocks noChangeArrowheads="1"/>
          </p:cNvSpPr>
          <p:nvPr/>
        </p:nvSpPr>
        <p:spPr bwMode="auto">
          <a:xfrm>
            <a:off x="6703160" y="4191894"/>
            <a:ext cx="186460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600"/>
              </a:spcBef>
              <a:buClr>
                <a:schemeClr val="accent6">
                  <a:lumMod val="75000"/>
                </a:schemeClr>
              </a:buClr>
              <a:buSzPct val="100000"/>
            </a:pPr>
            <a:r>
              <a:rPr lang="fr-FR" altLang="fr-FR" sz="2400" dirty="0">
                <a:solidFill>
                  <a:srgbClr val="0077D4"/>
                </a:solidFill>
                <a:latin typeface="Trebuchet MS" panose="020B0603020202020204" pitchFamily="34" charset="0"/>
              </a:rPr>
              <a:t>vision prospective à construire</a:t>
            </a:r>
          </a:p>
        </p:txBody>
      </p:sp>
      <p:sp>
        <p:nvSpPr>
          <p:cNvPr id="6" name="Accolade fermante 5">
            <a:extLst>
              <a:ext uri="{FF2B5EF4-FFF2-40B4-BE49-F238E27FC236}">
                <a16:creationId xmlns:a16="http://schemas.microsoft.com/office/drawing/2014/main" id="{6E1CE83E-576A-0363-16C2-D8D0EA0A4A6C}"/>
              </a:ext>
            </a:extLst>
          </p:cNvPr>
          <p:cNvSpPr/>
          <p:nvPr/>
        </p:nvSpPr>
        <p:spPr>
          <a:xfrm>
            <a:off x="6156176" y="3933056"/>
            <a:ext cx="360040" cy="1725000"/>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Tree>
    <p:extLst>
      <p:ext uri="{BB962C8B-B14F-4D97-AF65-F5344CB8AC3E}">
        <p14:creationId xmlns:p14="http://schemas.microsoft.com/office/powerpoint/2010/main" val="4020106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6D96564-731B-8E7E-A7C4-B6A2340F9C0C}"/>
              </a:ext>
            </a:extLst>
          </p:cNvPr>
          <p:cNvSpPr>
            <a:spLocks noGrp="1"/>
          </p:cNvSpPr>
          <p:nvPr>
            <p:ph type="sldNum" sz="quarter" idx="12"/>
          </p:nvPr>
        </p:nvSpPr>
        <p:spPr/>
        <p:txBody>
          <a:bodyPr/>
          <a:lstStyle/>
          <a:p>
            <a:fld id="{A69E00E3-DEE3-4217-B4F6-3EC050798811}" type="slidenum">
              <a:rPr lang="fr-FR" smtClean="0"/>
              <a:t>8</a:t>
            </a:fld>
            <a:endParaRPr lang="fr-FR" dirty="0"/>
          </a:p>
        </p:txBody>
      </p:sp>
      <p:sp>
        <p:nvSpPr>
          <p:cNvPr id="5" name="Rectangle 2">
            <a:extLst>
              <a:ext uri="{FF2B5EF4-FFF2-40B4-BE49-F238E27FC236}">
                <a16:creationId xmlns:a16="http://schemas.microsoft.com/office/drawing/2014/main" id="{A5A8A42E-BBAF-F38E-E185-19D388D58E09}"/>
              </a:ext>
            </a:extLst>
          </p:cNvPr>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A1-7 : Stratégie d'accès à la ressource</a:t>
            </a:r>
            <a:br>
              <a:rPr lang="fr-FR" altLang="fr-FR" sz="2800" b="1" dirty="0">
                <a:solidFill>
                  <a:srgbClr val="0077D4"/>
                </a:solidFill>
              </a:rPr>
            </a:br>
            <a:r>
              <a:rPr lang="fr-FR" altLang="fr-FR" sz="2800" b="1" dirty="0">
                <a:solidFill>
                  <a:srgbClr val="0077D4"/>
                </a:solidFill>
              </a:rPr>
              <a:t>proposition d'élaboration d'un PTGE</a:t>
            </a:r>
            <a:endParaRPr lang="fr-FR" altLang="fr-FR" sz="2400" b="1" i="1" dirty="0">
              <a:solidFill>
                <a:srgbClr val="0077D4"/>
              </a:solidFill>
            </a:endParaRPr>
          </a:p>
        </p:txBody>
      </p:sp>
      <p:sp>
        <p:nvSpPr>
          <p:cNvPr id="6" name="Text Box 15">
            <a:extLst>
              <a:ext uri="{FF2B5EF4-FFF2-40B4-BE49-F238E27FC236}">
                <a16:creationId xmlns:a16="http://schemas.microsoft.com/office/drawing/2014/main" id="{5E799F69-31EA-233D-7594-56BEE4E9C5FA}"/>
              </a:ext>
            </a:extLst>
          </p:cNvPr>
          <p:cNvSpPr txBox="1">
            <a:spLocks noChangeArrowheads="1"/>
          </p:cNvSpPr>
          <p:nvPr/>
        </p:nvSpPr>
        <p:spPr bwMode="auto">
          <a:xfrm>
            <a:off x="-1" y="1385699"/>
            <a:ext cx="4176466" cy="446276"/>
          </a:xfrm>
          <a:prstGeom prst="rect">
            <a:avLst/>
          </a:prstGeom>
          <a:solidFill>
            <a:schemeClr val="bg1">
              <a:lumMod val="85000"/>
            </a:schemeClr>
          </a:solidFill>
          <a:ln>
            <a:noFill/>
          </a:ln>
        </p:spPr>
        <p:txBody>
          <a:bodyPr wrap="square">
            <a:spAutoFit/>
          </a:bodyPr>
          <a:lstStyle/>
          <a:p>
            <a:pPr algn="just">
              <a:buClr>
                <a:schemeClr val="accent2"/>
              </a:buClr>
              <a:buSzPct val="100000"/>
            </a:pPr>
            <a:r>
              <a:rPr lang="fr-FR" altLang="fr-FR" sz="1200" dirty="0">
                <a:solidFill>
                  <a:srgbClr val="333399"/>
                </a:solidFill>
                <a:latin typeface="Trebuchet MS" panose="020B0603020202020204" pitchFamily="34" charset="0"/>
              </a:rPr>
              <a:t>A1-7 : </a:t>
            </a:r>
            <a:r>
              <a:rPr lang="fr-FR" altLang="fr-FR" sz="1200" b="1" dirty="0">
                <a:solidFill>
                  <a:srgbClr val="E46C0A"/>
                </a:solidFill>
                <a:latin typeface="Trebuchet MS" panose="020B0603020202020204" pitchFamily="34" charset="0"/>
              </a:rPr>
              <a:t>démarche d’atteinte et de maintien du bon état </a:t>
            </a:r>
          </a:p>
          <a:p>
            <a:pPr marL="342900" indent="-342900">
              <a:buClr>
                <a:schemeClr val="accent2"/>
              </a:buClr>
              <a:buSzPct val="100000"/>
              <a:buFont typeface="Wingdings" panose="05000000000000000000" pitchFamily="2" charset="2"/>
              <a:buChar char="ü"/>
            </a:pPr>
            <a:r>
              <a:rPr lang="fr-FR" altLang="fr-FR" sz="1100" i="1" dirty="0">
                <a:solidFill>
                  <a:srgbClr val="333399"/>
                </a:solidFill>
                <a:latin typeface="Trebuchet MS" panose="020B0603020202020204" pitchFamily="34" charset="0"/>
              </a:rPr>
              <a:t>stratégie d'accès à la ressource</a:t>
            </a:r>
          </a:p>
        </p:txBody>
      </p:sp>
      <p:sp>
        <p:nvSpPr>
          <p:cNvPr id="8" name="Text Box 15">
            <a:extLst>
              <a:ext uri="{FF2B5EF4-FFF2-40B4-BE49-F238E27FC236}">
                <a16:creationId xmlns:a16="http://schemas.microsoft.com/office/drawing/2014/main" id="{6B5D9F6A-CC55-954F-5292-1A5A59670B8A}"/>
              </a:ext>
            </a:extLst>
          </p:cNvPr>
          <p:cNvSpPr txBox="1">
            <a:spLocks noChangeArrowheads="1"/>
          </p:cNvSpPr>
          <p:nvPr/>
        </p:nvSpPr>
        <p:spPr bwMode="auto">
          <a:xfrm>
            <a:off x="213513" y="1939833"/>
            <a:ext cx="8853477"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Aft>
                <a:spcPts val="1200"/>
              </a:spcAft>
              <a:buClr>
                <a:schemeClr val="accent2"/>
              </a:buClr>
              <a:buSzPct val="100000"/>
            </a:pPr>
            <a:r>
              <a:rPr lang="fr-FR" altLang="fr-FR" sz="2000" dirty="0">
                <a:solidFill>
                  <a:srgbClr val="333399"/>
                </a:solidFill>
                <a:latin typeface="Trebuchet MS" panose="020B0603020202020204" pitchFamily="34" charset="0"/>
              </a:rPr>
              <a:t>Elaborer (pour tous les usages) une stratégie d’accès aux ressources des nappes profondes, inspiré du modèle PTGE pour sa construction, intégrant les actions décrites dans les différents axes de la feuille de route, dont les orientations seront à intégrer dans le schéma d’alimentation en eau potable porté par le Département (et éventuelle révision du SAGE).</a:t>
            </a:r>
          </a:p>
        </p:txBody>
      </p:sp>
      <p:sp>
        <p:nvSpPr>
          <p:cNvPr id="10" name="Text Box 15">
            <a:extLst>
              <a:ext uri="{FF2B5EF4-FFF2-40B4-BE49-F238E27FC236}">
                <a16:creationId xmlns:a16="http://schemas.microsoft.com/office/drawing/2014/main" id="{2980B7DE-EC84-EFF7-4133-C7666407935B}"/>
              </a:ext>
            </a:extLst>
          </p:cNvPr>
          <p:cNvSpPr txBox="1">
            <a:spLocks noChangeArrowheads="1"/>
          </p:cNvSpPr>
          <p:nvPr/>
        </p:nvSpPr>
        <p:spPr bwMode="auto">
          <a:xfrm>
            <a:off x="213513" y="3596379"/>
            <a:ext cx="8668560" cy="3339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Aft>
                <a:spcPts val="600"/>
              </a:spcAft>
              <a:buClr>
                <a:schemeClr val="accent2"/>
              </a:buClr>
              <a:buSzPct val="100000"/>
            </a:pPr>
            <a:r>
              <a:rPr lang="fr-FR" b="1" dirty="0">
                <a:solidFill>
                  <a:schemeClr val="accent6">
                    <a:lumMod val="75000"/>
                  </a:schemeClr>
                </a:solidFill>
                <a:effectLst/>
                <a:latin typeface="+mj-lt"/>
              </a:rPr>
              <a:t>A mettre en œuvre :</a:t>
            </a:r>
            <a:endParaRPr lang="fr-FR" dirty="0">
              <a:solidFill>
                <a:schemeClr val="accent6">
                  <a:lumMod val="75000"/>
                </a:schemeClr>
              </a:solidFill>
              <a:effectLst/>
              <a:latin typeface="+mj-lt"/>
            </a:endParaRPr>
          </a:p>
          <a:p>
            <a:pPr marL="342900" indent="-342900">
              <a:buClr>
                <a:schemeClr val="accent2"/>
              </a:buClr>
              <a:buSzPct val="100000"/>
              <a:buFont typeface="Wingdings" panose="05000000000000000000" pitchFamily="2" charset="2"/>
              <a:buChar char="ü"/>
            </a:pPr>
            <a:r>
              <a:rPr lang="fr-FR" dirty="0">
                <a:solidFill>
                  <a:srgbClr val="333399"/>
                </a:solidFill>
                <a:latin typeface="+mj-lt"/>
              </a:rPr>
              <a:t>sous le pilotage de la CLE</a:t>
            </a:r>
          </a:p>
          <a:p>
            <a:pPr marL="342900" indent="-342900">
              <a:buClr>
                <a:schemeClr val="accent2"/>
              </a:buClr>
              <a:buSzPct val="100000"/>
              <a:buFont typeface="Wingdings" panose="05000000000000000000" pitchFamily="2" charset="2"/>
              <a:buChar char="ü"/>
            </a:pPr>
            <a:r>
              <a:rPr lang="fr-FR" dirty="0">
                <a:solidFill>
                  <a:srgbClr val="333399"/>
                </a:solidFill>
                <a:latin typeface="+mj-lt"/>
              </a:rPr>
              <a:t>en lien avec des 3 collèges des membres de la CLE</a:t>
            </a:r>
          </a:p>
          <a:p>
            <a:pPr marL="342900" indent="-342900">
              <a:buClr>
                <a:schemeClr val="accent2"/>
              </a:buClr>
              <a:buSzPct val="100000"/>
              <a:buFont typeface="Wingdings" panose="05000000000000000000" pitchFamily="2" charset="2"/>
              <a:buChar char="ü"/>
            </a:pPr>
            <a:r>
              <a:rPr lang="fr-FR" dirty="0">
                <a:solidFill>
                  <a:srgbClr val="333399"/>
                </a:solidFill>
                <a:latin typeface="+mj-lt"/>
              </a:rPr>
              <a:t>selon le séquençage suivant : </a:t>
            </a:r>
          </a:p>
          <a:p>
            <a:pPr marL="1714500" lvl="3" indent="-342900">
              <a:buClr>
                <a:schemeClr val="accent2"/>
              </a:buClr>
              <a:buSzPct val="100000"/>
              <a:buFont typeface="+mj-lt"/>
              <a:buAutoNum type="arabicPeriod"/>
            </a:pPr>
            <a:r>
              <a:rPr lang="fr-FR" sz="1600" i="1" dirty="0">
                <a:solidFill>
                  <a:srgbClr val="333399"/>
                </a:solidFill>
                <a:latin typeface="+mj-lt"/>
              </a:rPr>
              <a:t>diagnostic ressources disponibles (VMPO révisés)</a:t>
            </a:r>
          </a:p>
          <a:p>
            <a:pPr marL="1714500" lvl="3" indent="-342900">
              <a:buClr>
                <a:schemeClr val="accent2"/>
              </a:buClr>
              <a:buSzPct val="100000"/>
              <a:buFont typeface="+mj-lt"/>
              <a:buAutoNum type="arabicPeriod"/>
            </a:pPr>
            <a:r>
              <a:rPr lang="fr-FR" sz="1600" i="1" dirty="0">
                <a:solidFill>
                  <a:srgbClr val="333399"/>
                </a:solidFill>
                <a:latin typeface="+mj-lt"/>
              </a:rPr>
              <a:t>besoins actuels et futurs (notamment hors AEP)</a:t>
            </a:r>
          </a:p>
          <a:p>
            <a:pPr marL="1714500" lvl="3" indent="-342900">
              <a:buClr>
                <a:schemeClr val="accent2"/>
              </a:buClr>
              <a:buSzPct val="100000"/>
              <a:buFont typeface="+mj-lt"/>
              <a:buAutoNum type="arabicPeriod"/>
            </a:pPr>
            <a:r>
              <a:rPr lang="fr-FR" sz="1600" i="1" dirty="0">
                <a:solidFill>
                  <a:srgbClr val="333399"/>
                </a:solidFill>
                <a:latin typeface="+mj-lt"/>
              </a:rPr>
              <a:t>évaluation gisement d'économie d'eau mobilisable</a:t>
            </a:r>
          </a:p>
          <a:p>
            <a:pPr marL="1714500" lvl="3" indent="-342900">
              <a:buClr>
                <a:schemeClr val="accent2"/>
              </a:buClr>
              <a:buSzPct val="100000"/>
              <a:buFont typeface="+mj-lt"/>
              <a:buAutoNum type="arabicPeriod"/>
            </a:pPr>
            <a:r>
              <a:rPr lang="fr-FR" sz="1600" i="1" dirty="0">
                <a:solidFill>
                  <a:srgbClr val="333399"/>
                </a:solidFill>
                <a:latin typeface="+mj-lt"/>
              </a:rPr>
              <a:t>constat déséquilibre besoins ressources</a:t>
            </a:r>
          </a:p>
          <a:p>
            <a:pPr marL="1714500" lvl="3" indent="-342900">
              <a:buClr>
                <a:schemeClr val="accent2"/>
              </a:buClr>
              <a:buSzPct val="100000"/>
              <a:buFont typeface="+mj-lt"/>
              <a:buAutoNum type="arabicPeriod"/>
            </a:pPr>
            <a:r>
              <a:rPr lang="fr-FR" sz="1600" i="1" dirty="0">
                <a:solidFill>
                  <a:srgbClr val="333399"/>
                </a:solidFill>
                <a:latin typeface="+mj-lt"/>
              </a:rPr>
              <a:t>constructions de scénarios (transfert d'eau ou d'autorisation)</a:t>
            </a:r>
          </a:p>
          <a:p>
            <a:pPr marL="1714500" lvl="3" indent="-342900">
              <a:buClr>
                <a:schemeClr val="accent2"/>
              </a:buClr>
              <a:buSzPct val="100000"/>
              <a:buFont typeface="+mj-lt"/>
              <a:buAutoNum type="arabicPeriod"/>
            </a:pPr>
            <a:r>
              <a:rPr lang="fr-FR" sz="1600" i="1" dirty="0">
                <a:solidFill>
                  <a:srgbClr val="333399"/>
                </a:solidFill>
                <a:latin typeface="+mj-lt"/>
              </a:rPr>
              <a:t>estimation des coûts</a:t>
            </a:r>
          </a:p>
          <a:p>
            <a:pPr marL="1714500" lvl="3" indent="-342900">
              <a:buClr>
                <a:schemeClr val="accent2"/>
              </a:buClr>
              <a:buSzPct val="100000"/>
              <a:buFont typeface="+mj-lt"/>
              <a:buAutoNum type="arabicPeriod"/>
            </a:pPr>
            <a:r>
              <a:rPr lang="fr-FR" sz="1600" i="1" dirty="0">
                <a:solidFill>
                  <a:srgbClr val="333399"/>
                </a:solidFill>
                <a:latin typeface="+mj-lt"/>
              </a:rPr>
              <a:t>choix d'un scénario</a:t>
            </a:r>
          </a:p>
          <a:p>
            <a:pPr marL="342900" indent="-342900">
              <a:buClr>
                <a:schemeClr val="accent2"/>
              </a:buClr>
              <a:buSzPct val="100000"/>
              <a:buFont typeface="Wingdings" panose="05000000000000000000" pitchFamily="2" charset="2"/>
              <a:buChar char="ü"/>
            </a:pPr>
            <a:endParaRPr lang="fr-FR" i="1" dirty="0">
              <a:solidFill>
                <a:srgbClr val="333399"/>
              </a:solidFill>
              <a:latin typeface="+mj-lt"/>
            </a:endParaRPr>
          </a:p>
        </p:txBody>
      </p:sp>
      <p:sp>
        <p:nvSpPr>
          <p:cNvPr id="2" name="Text Box 15">
            <a:extLst>
              <a:ext uri="{FF2B5EF4-FFF2-40B4-BE49-F238E27FC236}">
                <a16:creationId xmlns:a16="http://schemas.microsoft.com/office/drawing/2014/main" id="{29849AA5-2FB1-3B13-D679-19B73CEC6873}"/>
              </a:ext>
            </a:extLst>
          </p:cNvPr>
          <p:cNvSpPr txBox="1">
            <a:spLocks noChangeArrowheads="1"/>
          </p:cNvSpPr>
          <p:nvPr/>
        </p:nvSpPr>
        <p:spPr bwMode="auto">
          <a:xfrm>
            <a:off x="4209825" y="1353059"/>
            <a:ext cx="4958638" cy="561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Aft>
                <a:spcPts val="300"/>
              </a:spcAft>
              <a:buClr>
                <a:schemeClr val="accent2"/>
              </a:buClr>
              <a:buSzPct val="100000"/>
            </a:pPr>
            <a:r>
              <a:rPr lang="fr-FR" altLang="fr-FR" sz="1600" dirty="0">
                <a:solidFill>
                  <a:srgbClr val="333399"/>
                </a:solidFill>
                <a:latin typeface="Trebuchet MS" panose="020B0603020202020204" pitchFamily="34" charset="0"/>
              </a:rPr>
              <a:t>Non engagé</a:t>
            </a:r>
          </a:p>
          <a:p>
            <a:pPr marL="342900" indent="-342900" algn="just">
              <a:buClr>
                <a:schemeClr val="accent2"/>
              </a:buClr>
              <a:buSzPct val="100000"/>
              <a:buFont typeface="Wingdings" panose="05000000000000000000" pitchFamily="2" charset="2"/>
              <a:buChar char="ü"/>
            </a:pPr>
            <a:r>
              <a:rPr lang="fr-FR" altLang="fr-FR" sz="1200" i="1" dirty="0">
                <a:solidFill>
                  <a:srgbClr val="333399"/>
                </a:solidFill>
                <a:latin typeface="Trebuchet MS" panose="020B0603020202020204" pitchFamily="34" charset="0"/>
              </a:rPr>
              <a:t>élaborer un "PTGE" pour les nappes profondes de Gironde</a:t>
            </a:r>
          </a:p>
        </p:txBody>
      </p:sp>
      <p:sp>
        <p:nvSpPr>
          <p:cNvPr id="3" name="Text Box 15">
            <a:extLst>
              <a:ext uri="{FF2B5EF4-FFF2-40B4-BE49-F238E27FC236}">
                <a16:creationId xmlns:a16="http://schemas.microsoft.com/office/drawing/2014/main" id="{137D8E28-AE2F-1AB7-EA64-593E4E61EF2D}"/>
              </a:ext>
            </a:extLst>
          </p:cNvPr>
          <p:cNvSpPr txBox="1">
            <a:spLocks noChangeArrowheads="1"/>
          </p:cNvSpPr>
          <p:nvPr/>
        </p:nvSpPr>
        <p:spPr bwMode="auto">
          <a:xfrm rot="1453009">
            <a:off x="6524425" y="3851685"/>
            <a:ext cx="2377860" cy="1477328"/>
          </a:xfrm>
          <a:prstGeom prst="rect">
            <a:avLst/>
          </a:prstGeom>
          <a:solidFill>
            <a:srgbClr val="FFC000"/>
          </a:solidFill>
          <a:ln>
            <a:noFill/>
          </a:ln>
        </p:spPr>
        <p:txBody>
          <a:bodyPr wrap="square">
            <a:spAutoFit/>
          </a:bodyPr>
          <a:lstStyle/>
          <a:p>
            <a:pPr algn="ctr">
              <a:spcBef>
                <a:spcPts val="600"/>
              </a:spcBef>
              <a:buClr>
                <a:schemeClr val="accent6">
                  <a:lumMod val="75000"/>
                </a:schemeClr>
              </a:buClr>
              <a:buSzPct val="100000"/>
            </a:pPr>
            <a:r>
              <a:rPr lang="fr-FR" altLang="fr-FR" sz="2000" dirty="0">
                <a:solidFill>
                  <a:srgbClr val="0077D4"/>
                </a:solidFill>
                <a:latin typeface="Trebuchet MS" panose="020B0603020202020204" pitchFamily="34" charset="0"/>
              </a:rPr>
              <a:t>parallélismes</a:t>
            </a:r>
          </a:p>
          <a:p>
            <a:pPr algn="ctr">
              <a:spcBef>
                <a:spcPts val="600"/>
              </a:spcBef>
              <a:buClr>
                <a:schemeClr val="accent6">
                  <a:lumMod val="75000"/>
                </a:schemeClr>
              </a:buClr>
              <a:buSzPct val="100000"/>
            </a:pPr>
            <a:r>
              <a:rPr lang="fr-FR" altLang="fr-FR" sz="2000" dirty="0">
                <a:solidFill>
                  <a:srgbClr val="0077D4"/>
                </a:solidFill>
                <a:latin typeface="Trebuchet MS" panose="020B0603020202020204" pitchFamily="34" charset="0"/>
              </a:rPr>
              <a:t>PTGE/SAGE mais </a:t>
            </a:r>
          </a:p>
          <a:p>
            <a:pPr algn="ctr">
              <a:spcBef>
                <a:spcPts val="600"/>
              </a:spcBef>
              <a:buClr>
                <a:schemeClr val="accent6">
                  <a:lumMod val="75000"/>
                </a:schemeClr>
              </a:buClr>
              <a:buSzPct val="100000"/>
            </a:pPr>
            <a:r>
              <a:rPr lang="fr-FR" altLang="fr-FR" sz="2000" dirty="0">
                <a:solidFill>
                  <a:srgbClr val="0077D4"/>
                </a:solidFill>
                <a:latin typeface="Trebuchet MS" panose="020B0603020202020204" pitchFamily="34" charset="0"/>
              </a:rPr>
              <a:t>poids des acteurs et portée du SAGE</a:t>
            </a:r>
          </a:p>
        </p:txBody>
      </p:sp>
      <p:sp>
        <p:nvSpPr>
          <p:cNvPr id="7" name="Text Box 15">
            <a:extLst>
              <a:ext uri="{FF2B5EF4-FFF2-40B4-BE49-F238E27FC236}">
                <a16:creationId xmlns:a16="http://schemas.microsoft.com/office/drawing/2014/main" id="{E5D94916-C63A-35EE-E787-FBD4580F6B0F}"/>
              </a:ext>
            </a:extLst>
          </p:cNvPr>
          <p:cNvSpPr txBox="1">
            <a:spLocks noChangeArrowheads="1"/>
          </p:cNvSpPr>
          <p:nvPr/>
        </p:nvSpPr>
        <p:spPr bwMode="auto">
          <a:xfrm>
            <a:off x="4067944" y="6088818"/>
            <a:ext cx="4999046" cy="400110"/>
          </a:xfrm>
          <a:prstGeom prst="rect">
            <a:avLst/>
          </a:prstGeom>
          <a:solidFill>
            <a:srgbClr val="FFC000"/>
          </a:solidFill>
          <a:ln>
            <a:noFill/>
          </a:ln>
        </p:spPr>
        <p:txBody>
          <a:bodyPr wrap="square">
            <a:spAutoFit/>
          </a:bodyPr>
          <a:lstStyle/>
          <a:p>
            <a:pPr algn="ctr">
              <a:spcBef>
                <a:spcPts val="600"/>
              </a:spcBef>
              <a:buClr>
                <a:schemeClr val="accent6">
                  <a:lumMod val="75000"/>
                </a:schemeClr>
              </a:buClr>
              <a:buSzPct val="100000"/>
            </a:pPr>
            <a:r>
              <a:rPr lang="fr-FR" altLang="fr-FR" sz="2000" dirty="0">
                <a:solidFill>
                  <a:srgbClr val="0077D4"/>
                </a:solidFill>
                <a:latin typeface="Trebuchet MS" panose="020B0603020202020204" pitchFamily="34" charset="0"/>
              </a:rPr>
              <a:t>PTGE ou révision du SAGE ?</a:t>
            </a:r>
          </a:p>
        </p:txBody>
      </p:sp>
    </p:spTree>
    <p:extLst>
      <p:ext uri="{BB962C8B-B14F-4D97-AF65-F5344CB8AC3E}">
        <p14:creationId xmlns:p14="http://schemas.microsoft.com/office/powerpoint/2010/main" val="3327572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7766</TotalTime>
  <Words>583</Words>
  <Application>Microsoft Office PowerPoint</Application>
  <PresentationFormat>Affichage à l'écran (4:3)</PresentationFormat>
  <Paragraphs>82</Paragraphs>
  <Slides>8</Slides>
  <Notes>5</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8</vt:i4>
      </vt:variant>
    </vt:vector>
  </HeadingPairs>
  <TitlesOfParts>
    <vt:vector size="13" baseType="lpstr">
      <vt:lpstr>Arial</vt:lpstr>
      <vt:lpstr>Calibri</vt:lpstr>
      <vt:lpstr>Trebuchet MS</vt:lpstr>
      <vt:lpstr>Wingdings</vt:lpstr>
      <vt:lpstr>Office Theme</vt:lpstr>
      <vt:lpstr>Stratégie pour la gestion quantitative de la ressource en eau dans le bassin Adour-Garonne   Déclinaison de la Feuille de route 2022-2027  pour les Nappes profondes de Gironde   Stratégie d'accès à la ressource</vt:lpstr>
      <vt:lpstr>A1-7 : Stratégie d'accès à la ressource Eléments à prendre en considération</vt:lpstr>
      <vt:lpstr>Présentation PowerPoint</vt:lpstr>
      <vt:lpstr>Présentation PowerPoint</vt:lpstr>
      <vt:lpstr>Présentation PowerPoint</vt:lpstr>
      <vt:lpstr>Présentation PowerPoint</vt:lpstr>
      <vt:lpstr>A1-7 : Stratégie d'accès à la ressource</vt:lpstr>
      <vt:lpstr>A1-7 : Stratégie d'accès à la ressource proposition d'élaboration d'un PTGE</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bruno.degrissac</dc:creator>
  <cp:lastModifiedBy>Bruno de Grissac</cp:lastModifiedBy>
  <cp:revision>380</cp:revision>
  <cp:lastPrinted>2016-10-18T07:35:07Z</cp:lastPrinted>
  <dcterms:created xsi:type="dcterms:W3CDTF">2015-09-15T19:44:09Z</dcterms:created>
  <dcterms:modified xsi:type="dcterms:W3CDTF">2023-09-28T07:48:19Z</dcterms:modified>
</cp:coreProperties>
</file>