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82" r:id="rId3"/>
    <p:sldId id="291" r:id="rId4"/>
    <p:sldId id="285" r:id="rId5"/>
    <p:sldId id="292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D7D200"/>
    <a:srgbClr val="E94F18"/>
    <a:srgbClr val="FF0000"/>
    <a:srgbClr val="333399"/>
    <a:srgbClr val="D9D9D9"/>
    <a:srgbClr val="FFCC00"/>
    <a:srgbClr val="006600"/>
    <a:srgbClr val="006C31"/>
    <a:srgbClr val="0064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7BF2D3-4857-4DC6-B541-B0E4A8848582}" v="1" dt="2023-09-25T16:24:55.4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54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28/09/2023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569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730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8809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4813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6F84D1C-AFE3-7EA1-2D41-CECE11452A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avis de principe sur la création d’un forage agricole pour BSA à Gradignan</a:t>
            </a:r>
          </a:p>
        </p:txBody>
      </p:sp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11B2C49-4248-7AA0-7C87-DFBA7C280B59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avis de principe pour l’exploitation d’un forage pour l'irrigation à Magnan</a:t>
            </a:r>
          </a:p>
        </p:txBody>
      </p:sp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C7968AF-F4F7-B281-210C-BB9A3C2C86E5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avis de principe sur la création d’un forage agricole pour BSA à Gradignan</a:t>
            </a:r>
          </a:p>
        </p:txBody>
      </p:sp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28/09/2023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9439" y="1365715"/>
            <a:ext cx="3051964" cy="3591084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763986" cy="4942461"/>
          </a:xfrm>
          <a:ln>
            <a:noFill/>
          </a:ln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Bordeaux Sup Agro (BSA)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d’un forage agricole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de principe sollicité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par la Chambre d’Agriculture le 27 septembre 2023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Dossier de déclaration du projet</a:t>
            </a:r>
          </a:p>
          <a:p>
            <a:pPr marL="35560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 </a:t>
            </a:r>
          </a:p>
          <a:p>
            <a:pPr marL="35560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	</a:t>
            </a:r>
            <a:r>
              <a:rPr lang="fr-FR" altLang="fr-FR" sz="1800" i="1" dirty="0" err="1">
                <a:solidFill>
                  <a:srgbClr val="333399"/>
                </a:solidFill>
                <a:latin typeface="Trebuchet MS" panose="020B0603020202020204" pitchFamily="34" charset="0"/>
              </a:rPr>
              <a:t>Plio</a:t>
            </a: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-Quaternaire (hors SAGE)</a:t>
            </a:r>
          </a:p>
          <a:p>
            <a:pPr marL="35560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	Oligocène Centre hors ZAR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Projet de création d’une micro-ferme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Approvisionnement en eau assurée à partir d’un forage à créer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>
            <a:off x="4481466" y="1783533"/>
            <a:ext cx="2833734" cy="1520981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81" y="1450491"/>
            <a:ext cx="8790014" cy="2396765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Demande :</a:t>
            </a:r>
            <a:r>
              <a:rPr lang="fr-FR" sz="2000" dirty="0"/>
              <a:t>  4,5 m</a:t>
            </a:r>
            <a:r>
              <a:rPr lang="fr-FR" sz="2000" baseline="30000" dirty="0"/>
              <a:t>3</a:t>
            </a:r>
            <a:r>
              <a:rPr lang="fr-FR" sz="2000" dirty="0"/>
              <a:t>/h, 45 m</a:t>
            </a:r>
            <a:r>
              <a:rPr lang="fr-FR" sz="2000" baseline="30000" dirty="0"/>
              <a:t>3</a:t>
            </a:r>
            <a:r>
              <a:rPr lang="fr-FR" sz="2000" dirty="0"/>
              <a:t>/j, 2 500 m</a:t>
            </a:r>
            <a:r>
              <a:rPr lang="fr-FR" sz="2000" baseline="30000" dirty="0"/>
              <a:t>3</a:t>
            </a:r>
            <a:r>
              <a:rPr lang="fr-FR" sz="2000" dirty="0"/>
              <a:t>/an 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Usage :</a:t>
            </a:r>
            <a:r>
              <a:rPr lang="fr-FR" sz="2000" dirty="0"/>
              <a:t> 4 000 m</a:t>
            </a:r>
            <a:r>
              <a:rPr lang="fr-FR" sz="2000" baseline="30000" dirty="0"/>
              <a:t>2</a:t>
            </a:r>
            <a:r>
              <a:rPr lang="fr-FR" sz="2000" dirty="0"/>
              <a:t> de cultures maraîchères, 900 m de haies, 30 arbres fruitiers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Optimisation de l’usage :</a:t>
            </a:r>
            <a:r>
              <a:rPr lang="fr-FR" sz="2000" dirty="0"/>
              <a:t>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aération du sol, paillages, apport de matière organique, calculs de déficits hydriques , fréquence d’arrosage adapté au sol, matériel d’irrigation hydro-économe (goutte-à-goutte et micro-aspersion), contrôle des besoins et des apports, sondes </a:t>
            </a:r>
            <a:r>
              <a:rPr lang="fr-FR" sz="2000" dirty="0" err="1"/>
              <a:t>tensiométriques</a:t>
            </a:r>
            <a:r>
              <a:rPr lang="fr-FR" sz="2000" dirty="0"/>
              <a:t> et capacitives, favoriser la création d’un microclimat.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Ressources alternatives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Réseau AEP : coût important (4 000 €/an)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Récupération d’eau de pluie : dimensionnement calculé, coût élevé (entre 55 000 et 750 000 € pour 1 500 m</a:t>
            </a:r>
            <a:r>
              <a:rPr lang="fr-FR" sz="2000" baseline="30000" dirty="0"/>
              <a:t>3</a:t>
            </a:r>
            <a:r>
              <a:rPr lang="fr-FR" sz="2000" dirty="0"/>
              <a:t>) 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421101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nombre, Police&#10;&#10;Description générée automatiquement">
            <a:extLst>
              <a:ext uri="{FF2B5EF4-FFF2-40B4-BE49-F238E27FC236}">
                <a16:creationId xmlns:a16="http://schemas.microsoft.com/office/drawing/2014/main" id="{B1D9AA2B-E42B-A533-EDBC-255C01AEFC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59" y="1431756"/>
            <a:ext cx="6233315" cy="5001065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4B513340-5BC1-ECB7-07C3-A0EFA48AC31B}"/>
              </a:ext>
            </a:extLst>
          </p:cNvPr>
          <p:cNvSpPr txBox="1"/>
          <p:nvPr/>
        </p:nvSpPr>
        <p:spPr>
          <a:xfrm>
            <a:off x="4363765" y="1036772"/>
            <a:ext cx="23991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1341A1"/>
                </a:solidFill>
              </a:rPr>
              <a:t>BSS001ZJGF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C193109-8C64-6F86-7177-77E60CD4E81B}"/>
              </a:ext>
            </a:extLst>
          </p:cNvPr>
          <p:cNvSpPr/>
          <p:nvPr/>
        </p:nvSpPr>
        <p:spPr>
          <a:xfrm>
            <a:off x="4697693" y="5204234"/>
            <a:ext cx="1005997" cy="1160352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F8ADE5-A21F-8FE8-FBA1-473B79F7A112}"/>
              </a:ext>
            </a:extLst>
          </p:cNvPr>
          <p:cNvSpPr/>
          <p:nvPr/>
        </p:nvSpPr>
        <p:spPr>
          <a:xfrm>
            <a:off x="4697693" y="3536887"/>
            <a:ext cx="1005997" cy="143615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6327F7-CB42-7404-B500-EE9A1C257627}"/>
              </a:ext>
            </a:extLst>
          </p:cNvPr>
          <p:cNvSpPr/>
          <p:nvPr/>
        </p:nvSpPr>
        <p:spPr>
          <a:xfrm>
            <a:off x="4696184" y="1846906"/>
            <a:ext cx="1005997" cy="1638677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8746CA-58C6-A7D8-C25C-72BD4BE10E1D}"/>
              </a:ext>
            </a:extLst>
          </p:cNvPr>
          <p:cNvSpPr/>
          <p:nvPr/>
        </p:nvSpPr>
        <p:spPr>
          <a:xfrm>
            <a:off x="2236213" y="2426329"/>
            <a:ext cx="642796" cy="896293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04D45B-0D42-4BFD-604A-6248D0571786}"/>
              </a:ext>
            </a:extLst>
          </p:cNvPr>
          <p:cNvSpPr/>
          <p:nvPr/>
        </p:nvSpPr>
        <p:spPr>
          <a:xfrm>
            <a:off x="2234704" y="3533283"/>
            <a:ext cx="642796" cy="386868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89BB20-7E3F-94E5-6A2E-7EFC6C1640AD}"/>
              </a:ext>
            </a:extLst>
          </p:cNvPr>
          <p:cNvSpPr/>
          <p:nvPr/>
        </p:nvSpPr>
        <p:spPr>
          <a:xfrm>
            <a:off x="2234704" y="5204234"/>
            <a:ext cx="642796" cy="961176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61BEA66-77BF-5D5A-1B62-7E9D29C56F96}"/>
              </a:ext>
            </a:extLst>
          </p:cNvPr>
          <p:cNvSpPr txBox="1"/>
          <p:nvPr/>
        </p:nvSpPr>
        <p:spPr>
          <a:xfrm>
            <a:off x="7161298" y="1662240"/>
            <a:ext cx="1394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u="sng" dirty="0">
                <a:solidFill>
                  <a:srgbClr val="1341A1"/>
                </a:solidFill>
              </a:rPr>
              <a:t>Stratégie :</a:t>
            </a:r>
          </a:p>
        </p:txBody>
      </p:sp>
      <p:sp>
        <p:nvSpPr>
          <p:cNvPr id="10" name="Accolade fermante 9">
            <a:extLst>
              <a:ext uri="{FF2B5EF4-FFF2-40B4-BE49-F238E27FC236}">
                <a16:creationId xmlns:a16="http://schemas.microsoft.com/office/drawing/2014/main" id="{A2DAFB1A-8929-EE90-B83B-9D6545A849E4}"/>
              </a:ext>
            </a:extLst>
          </p:cNvPr>
          <p:cNvSpPr/>
          <p:nvPr/>
        </p:nvSpPr>
        <p:spPr>
          <a:xfrm>
            <a:off x="6538874" y="2426329"/>
            <a:ext cx="314606" cy="89629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BEE289C4-3745-DF8E-CC7C-27DE1ABC3E28}"/>
              </a:ext>
            </a:extLst>
          </p:cNvPr>
          <p:cNvSpPr/>
          <p:nvPr/>
        </p:nvSpPr>
        <p:spPr>
          <a:xfrm>
            <a:off x="6482295" y="5236675"/>
            <a:ext cx="314606" cy="89629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70C80B0-A056-F4EA-0D81-9B8701FE11AD}"/>
              </a:ext>
            </a:extLst>
          </p:cNvPr>
          <p:cNvSpPr txBox="1"/>
          <p:nvPr/>
        </p:nvSpPr>
        <p:spPr>
          <a:xfrm>
            <a:off x="6658827" y="2689809"/>
            <a:ext cx="23991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1341A1"/>
                </a:solidFill>
              </a:rPr>
              <a:t>Cible prioritaire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E6C672A-FFB9-BCA2-C7F3-26E1EFB0A6B4}"/>
              </a:ext>
            </a:extLst>
          </p:cNvPr>
          <p:cNvSpPr txBox="1"/>
          <p:nvPr/>
        </p:nvSpPr>
        <p:spPr>
          <a:xfrm>
            <a:off x="6439268" y="5500156"/>
            <a:ext cx="23991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1341A1"/>
                </a:solidFill>
              </a:rPr>
              <a:t>Alternative</a:t>
            </a:r>
            <a:endParaRPr lang="fr-FR" sz="1600" dirty="0">
              <a:solidFill>
                <a:srgbClr val="1341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569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7968" y="1391268"/>
            <a:ext cx="24246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6" y="1761324"/>
            <a:ext cx="8738605" cy="39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réservoirs aquifères en présence à savoir :</a:t>
            </a:r>
          </a:p>
          <a:p>
            <a:pPr marL="536575" lvl="1" indent="-273050" algn="just">
              <a:spcBef>
                <a:spcPts val="3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</a:t>
            </a:r>
            <a:r>
              <a:rPr lang="fr-FR" altLang="fr-FR" sz="20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Plio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-Quaternaire qui est la cible </a:t>
            </a:r>
            <a:r>
              <a:rPr lang="fr-FR" altLang="fr-FR" sz="20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prioiritaire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(hors périmètre du SAGE)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;</a:t>
            </a:r>
          </a:p>
          <a:p>
            <a:pPr marL="536575" lvl="1" indent="-273050" algn="just">
              <a:spcBef>
                <a:spcPts val="3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potentiellement, le Miocène </a:t>
            </a:r>
            <a:r>
              <a: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(UG Miocène centre classée non déficitaire) </a:t>
            </a:r>
            <a:r>
              <a:rPr kumimoji="0" lang="fr-FR" alt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;</a:t>
            </a:r>
            <a:endParaRPr lang="fr-FR" alt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536575" lvl="1" indent="-273050" algn="just">
              <a:spcBef>
                <a:spcPts val="3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l’Oligocène en solution alternative, </a:t>
            </a: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(UG Oligocène centre classée à l’équilibre, hors zone à risque de dénoyage)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dispositions visant à l’optimisation des usages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cohérence entre la demande et le besoin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faibles volumes concernés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démonstration de l’absence de ressources alternatives mobilisables dans des conditions technico-économiques acceptables ;</a:t>
            </a:r>
          </a:p>
        </p:txBody>
      </p:sp>
    </p:spTree>
    <p:extLst>
      <p:ext uri="{BB962C8B-B14F-4D97-AF65-F5344CB8AC3E}">
        <p14:creationId xmlns:p14="http://schemas.microsoft.com/office/powerpoint/2010/main" val="3844875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7968" y="1391268"/>
            <a:ext cx="32662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d'avis (suite)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6" y="1761324"/>
            <a:ext cx="8738605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et, sous réserve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que l’ouvrage soit réalisé dans les règles de l’art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que l'Oligocène ne soit capté qu'en dernier recours, après avoir vérifié la disponibilité de la ressource dans les formations du Miocène ;</a:t>
            </a:r>
          </a:p>
          <a:p>
            <a:pPr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projet de création d’un forage destiné à l'irrigation pour le BSA à Gradignan peut être jugé compatible avec le SAGE Nappes profondes de Gironde.</a:t>
            </a:r>
          </a:p>
        </p:txBody>
      </p:sp>
    </p:spTree>
    <p:extLst>
      <p:ext uri="{BB962C8B-B14F-4D97-AF65-F5344CB8AC3E}">
        <p14:creationId xmlns:p14="http://schemas.microsoft.com/office/powerpoint/2010/main" val="9086958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2865</TotalTime>
  <Words>372</Words>
  <Application>Microsoft Office PowerPoint</Application>
  <PresentationFormat>Affichage à l'écran (4:3)</PresentationFormat>
  <Paragraphs>45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161</cp:revision>
  <dcterms:created xsi:type="dcterms:W3CDTF">2018-06-11T08:02:18Z</dcterms:created>
  <dcterms:modified xsi:type="dcterms:W3CDTF">2023-09-28T07:29:07Z</dcterms:modified>
</cp:coreProperties>
</file>