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91" r:id="rId4"/>
    <p:sldId id="28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D7D200"/>
    <a:srgbClr val="E94F18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BF2D3-4857-4DC6-B541-B0E4A8848582}" v="1" dt="2023-09-25T16:24:55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367BF2D3-4857-4DC6-B541-B0E4A8848582}"/>
    <pc:docChg chg="undo custSel modSld">
      <pc:chgData name="Bruno de Grissac" userId="d3f85db1-402d-49d1-8f7f-5bc735f26e17" providerId="ADAL" clId="{367BF2D3-4857-4DC6-B541-B0E4A8848582}" dt="2023-09-25T16:28:17.758" v="151" actId="179"/>
      <pc:docMkLst>
        <pc:docMk/>
      </pc:docMkLst>
      <pc:sldChg chg="modSp mod">
        <pc:chgData name="Bruno de Grissac" userId="d3f85db1-402d-49d1-8f7f-5bc735f26e17" providerId="ADAL" clId="{367BF2D3-4857-4DC6-B541-B0E4A8848582}" dt="2023-09-25T16:23:17.942" v="5" actId="20577"/>
        <pc:sldMkLst>
          <pc:docMk/>
          <pc:sldMk cId="4211015595" sldId="282"/>
        </pc:sldMkLst>
        <pc:spChg chg="mod">
          <ac:chgData name="Bruno de Grissac" userId="d3f85db1-402d-49d1-8f7f-5bc735f26e17" providerId="ADAL" clId="{367BF2D3-4857-4DC6-B541-B0E4A8848582}" dt="2023-09-25T16:23:17.942" v="5" actId="20577"/>
          <ac:spMkLst>
            <pc:docMk/>
            <pc:sldMk cId="4211015595" sldId="282"/>
            <ac:spMk id="2" creationId="{1EC158F1-0287-4B14-8C71-BDE0418F2768}"/>
          </ac:spMkLst>
        </pc:spChg>
      </pc:sldChg>
      <pc:sldChg chg="modSp mod">
        <pc:chgData name="Bruno de Grissac" userId="d3f85db1-402d-49d1-8f7f-5bc735f26e17" providerId="ADAL" clId="{367BF2D3-4857-4DC6-B541-B0E4A8848582}" dt="2023-09-25T16:28:17.758" v="151" actId="179"/>
        <pc:sldMkLst>
          <pc:docMk/>
          <pc:sldMk cId="3844875480" sldId="285"/>
        </pc:sldMkLst>
        <pc:spChg chg="mod">
          <ac:chgData name="Bruno de Grissac" userId="d3f85db1-402d-49d1-8f7f-5bc735f26e17" providerId="ADAL" clId="{367BF2D3-4857-4DC6-B541-B0E4A8848582}" dt="2023-09-25T16:28:17.758" v="151" actId="179"/>
          <ac:spMkLst>
            <pc:docMk/>
            <pc:sldMk cId="3844875480" sldId="285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73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la création d’un forage agricole pour une ferme urbaine à Mérignac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pour l’exploitation d’un forage pour l'irrigation à Magnan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la création d’un forage agricole pour une ferme urbaine à Mérignac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tmp"/><Relationship Id="rId4" Type="http://schemas.openxmlformats.org/officeDocument/2006/relationships/image" Target="../media/image13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5" cy="3591084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Ville de Mérignac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6 juillet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déclaration du projet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Compléments du 8 septembre 2023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Miocène Centre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Oligocène Centre hors ZAR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création d’une ferme urbaine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Approvisionnement en eau assurée partiellement à partir d’un forage à créer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291344" y="1683945"/>
            <a:ext cx="2833734" cy="152098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7 m</a:t>
            </a:r>
            <a:r>
              <a:rPr lang="fr-FR" sz="2000" baseline="30000" dirty="0"/>
              <a:t>3</a:t>
            </a:r>
            <a:r>
              <a:rPr lang="fr-FR" sz="2000" dirty="0"/>
              <a:t>/h, 3 400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7 000 m</a:t>
            </a:r>
            <a:r>
              <a:rPr lang="fr-FR" sz="2000" baseline="30000" dirty="0"/>
              <a:t>2</a:t>
            </a:r>
            <a:r>
              <a:rPr lang="fr-FR" sz="2000" dirty="0"/>
              <a:t> de cultures maraîchères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Optimisation de l’usage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mise en place d’un système de goutte à goutte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étude de la récupération des eaux de toitures pour 900 m</a:t>
            </a:r>
            <a:r>
              <a:rPr lang="fr-FR" sz="2000" baseline="30000" dirty="0"/>
              <a:t>3</a:t>
            </a:r>
            <a:r>
              <a:rPr lang="fr-FR" sz="2000" dirty="0"/>
              <a:t>/an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Conception de l’ouvrage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le projet initial ne présentait pas toutes les garanties pour une bonne cimentation (extrados &lt; 2’’ issue de la norme NF)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les compléments fournis révisent la coupe technique proposée de sorte que l’ouvrage soit conforme.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 descr="Une image contenant texte, capture d’écran, nombre, Parallèle&#10;&#10;Description générée automatiquement">
            <a:extLst>
              <a:ext uri="{FF2B5EF4-FFF2-40B4-BE49-F238E27FC236}">
                <a16:creationId xmlns:a16="http://schemas.microsoft.com/office/drawing/2014/main" id="{822547AF-EA8B-C736-2AD3-5A3153B649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9" r="18394"/>
          <a:stretch/>
        </p:blipFill>
        <p:spPr>
          <a:xfrm>
            <a:off x="914396" y="1763553"/>
            <a:ext cx="2399172" cy="4749511"/>
          </a:xfrm>
          <a:prstGeom prst="rect">
            <a:avLst/>
          </a:prstGeom>
        </p:spPr>
      </p:pic>
      <p:pic>
        <p:nvPicPr>
          <p:cNvPr id="34" name="Image 33" descr="Une image contenant texte, capture d’écran, nombre, Parallèle&#10;&#10;Description générée automatiquement">
            <a:extLst>
              <a:ext uri="{FF2B5EF4-FFF2-40B4-BE49-F238E27FC236}">
                <a16:creationId xmlns:a16="http://schemas.microsoft.com/office/drawing/2014/main" id="{1314378D-AAAE-A3BB-BDCA-D81FB834D6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7"/>
          <a:stretch/>
        </p:blipFill>
        <p:spPr>
          <a:xfrm>
            <a:off x="137315" y="1757835"/>
            <a:ext cx="777082" cy="4755229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B513340-5BC1-ECB7-07C3-A0EFA48AC31B}"/>
              </a:ext>
            </a:extLst>
          </p:cNvPr>
          <p:cNvSpPr txBox="1"/>
          <p:nvPr/>
        </p:nvSpPr>
        <p:spPr>
          <a:xfrm>
            <a:off x="914394" y="1388503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BSS001ZGMZ</a:t>
            </a:r>
          </a:p>
        </p:txBody>
      </p:sp>
      <p:pic>
        <p:nvPicPr>
          <p:cNvPr id="38" name="Image 37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6EA8F82E-657B-D012-786B-E9B64C333C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7" r="28758"/>
          <a:stretch/>
        </p:blipFill>
        <p:spPr>
          <a:xfrm>
            <a:off x="3588908" y="1761064"/>
            <a:ext cx="2344509" cy="475200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768077D5-DCFD-77C2-0962-5A2EE008DFA3}"/>
              </a:ext>
            </a:extLst>
          </p:cNvPr>
          <p:cNvSpPr txBox="1"/>
          <p:nvPr/>
        </p:nvSpPr>
        <p:spPr>
          <a:xfrm>
            <a:off x="3588908" y="1388503"/>
            <a:ext cx="2344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BSS001ZGDV</a:t>
            </a:r>
          </a:p>
        </p:txBody>
      </p:sp>
      <p:pic>
        <p:nvPicPr>
          <p:cNvPr id="42" name="Image 41" descr="Une image contenant texte, capture d’écran, nombre, ligne&#10;&#10;Description générée automatiquement">
            <a:extLst>
              <a:ext uri="{FF2B5EF4-FFF2-40B4-BE49-F238E27FC236}">
                <a16:creationId xmlns:a16="http://schemas.microsoft.com/office/drawing/2014/main" id="{C59A27A8-E9E1-36E9-D752-26D3FA897D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8" r="28526"/>
          <a:stretch/>
        </p:blipFill>
        <p:spPr>
          <a:xfrm>
            <a:off x="6382239" y="1776211"/>
            <a:ext cx="2397615" cy="4752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FE13A30F-92F6-CBF2-9E64-C0A4AC8F778A}"/>
              </a:ext>
            </a:extLst>
          </p:cNvPr>
          <p:cNvSpPr/>
          <p:nvPr/>
        </p:nvSpPr>
        <p:spPr>
          <a:xfrm>
            <a:off x="936418" y="5595043"/>
            <a:ext cx="647938" cy="878185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0438AA6-A222-D70E-13B8-8EDA66D10AAF}"/>
              </a:ext>
            </a:extLst>
          </p:cNvPr>
          <p:cNvSpPr/>
          <p:nvPr/>
        </p:nvSpPr>
        <p:spPr>
          <a:xfrm>
            <a:off x="3638879" y="5793790"/>
            <a:ext cx="619987" cy="5809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193109-8C64-6F86-7177-77E60CD4E81B}"/>
              </a:ext>
            </a:extLst>
          </p:cNvPr>
          <p:cNvSpPr/>
          <p:nvPr/>
        </p:nvSpPr>
        <p:spPr>
          <a:xfrm>
            <a:off x="6408790" y="5847030"/>
            <a:ext cx="643407" cy="58579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87634AF-A9F8-9AFF-B8B8-90C33123A857}"/>
              </a:ext>
            </a:extLst>
          </p:cNvPr>
          <p:cNvSpPr/>
          <p:nvPr/>
        </p:nvSpPr>
        <p:spPr>
          <a:xfrm>
            <a:off x="6401895" y="4363771"/>
            <a:ext cx="650302" cy="1430020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CCF89C1-EDA3-FEE7-3A10-757B575AE250}"/>
              </a:ext>
            </a:extLst>
          </p:cNvPr>
          <p:cNvSpPr/>
          <p:nvPr/>
        </p:nvSpPr>
        <p:spPr>
          <a:xfrm>
            <a:off x="3621386" y="4130876"/>
            <a:ext cx="581991" cy="163105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BC15300-A666-E91D-62C3-E5F6D96932AC}"/>
              </a:ext>
            </a:extLst>
          </p:cNvPr>
          <p:cNvSpPr/>
          <p:nvPr/>
        </p:nvSpPr>
        <p:spPr>
          <a:xfrm>
            <a:off x="928694" y="3548958"/>
            <a:ext cx="700930" cy="2006249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C09B6FC-CB1C-83CE-93D8-67CFC8335562}"/>
              </a:ext>
            </a:extLst>
          </p:cNvPr>
          <p:cNvSpPr txBox="1"/>
          <p:nvPr/>
        </p:nvSpPr>
        <p:spPr>
          <a:xfrm>
            <a:off x="6408791" y="1388726"/>
            <a:ext cx="2344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BSS001ZGDX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E707281-63ED-334E-C4A4-6EBD814DCB93}"/>
              </a:ext>
            </a:extLst>
          </p:cNvPr>
          <p:cNvSpPr/>
          <p:nvPr/>
        </p:nvSpPr>
        <p:spPr>
          <a:xfrm>
            <a:off x="936418" y="2145963"/>
            <a:ext cx="700930" cy="1348676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53A0423-D90C-7EEE-4801-B41E4D438707}"/>
              </a:ext>
            </a:extLst>
          </p:cNvPr>
          <p:cNvSpPr/>
          <p:nvPr/>
        </p:nvSpPr>
        <p:spPr>
          <a:xfrm>
            <a:off x="3621386" y="2145962"/>
            <a:ext cx="624689" cy="1919043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0205306-AB36-7DC6-6821-2D31A1000157}"/>
              </a:ext>
            </a:extLst>
          </p:cNvPr>
          <p:cNvSpPr/>
          <p:nvPr/>
        </p:nvSpPr>
        <p:spPr>
          <a:xfrm>
            <a:off x="6408790" y="2145962"/>
            <a:ext cx="624689" cy="2164570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Accolade ouvrante 53">
            <a:extLst>
              <a:ext uri="{FF2B5EF4-FFF2-40B4-BE49-F238E27FC236}">
                <a16:creationId xmlns:a16="http://schemas.microsoft.com/office/drawing/2014/main" id="{A55183B0-5C5A-E731-DB97-4E6E4D0623F4}"/>
              </a:ext>
            </a:extLst>
          </p:cNvPr>
          <p:cNvSpPr/>
          <p:nvPr/>
        </p:nvSpPr>
        <p:spPr>
          <a:xfrm>
            <a:off x="72428" y="2145962"/>
            <a:ext cx="64887" cy="2643321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05612DF-924C-91D6-3D1A-26607210972F}"/>
              </a:ext>
            </a:extLst>
          </p:cNvPr>
          <p:cNvSpPr/>
          <p:nvPr/>
        </p:nvSpPr>
        <p:spPr>
          <a:xfrm>
            <a:off x="1629624" y="5151422"/>
            <a:ext cx="229244" cy="950614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FB46836-6E98-2CDF-A6E7-58D59D755864}"/>
              </a:ext>
            </a:extLst>
          </p:cNvPr>
          <p:cNvSpPr/>
          <p:nvPr/>
        </p:nvSpPr>
        <p:spPr>
          <a:xfrm>
            <a:off x="4231483" y="5424107"/>
            <a:ext cx="229244" cy="33782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A08CDDB-4F6D-9D80-B3BC-5D42C9208E48}"/>
              </a:ext>
            </a:extLst>
          </p:cNvPr>
          <p:cNvSpPr/>
          <p:nvPr/>
        </p:nvSpPr>
        <p:spPr>
          <a:xfrm>
            <a:off x="3113534" y="2978590"/>
            <a:ext cx="2988502" cy="613995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Eponte hétérogène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1DA3E791-FBAA-F622-C5CF-5EDA2CE3E5E7}"/>
              </a:ext>
            </a:extLst>
          </p:cNvPr>
          <p:cNvCxnSpPr>
            <a:stCxn id="59" idx="2"/>
          </p:cNvCxnSpPr>
          <p:nvPr/>
        </p:nvCxnSpPr>
        <p:spPr>
          <a:xfrm flipH="1">
            <a:off x="1946495" y="3592585"/>
            <a:ext cx="2661290" cy="17996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CBF8286A-1C8A-176B-A7EB-2FBE3DAD5DCF}"/>
              </a:ext>
            </a:extLst>
          </p:cNvPr>
          <p:cNvCxnSpPr>
            <a:cxnSpLocks/>
            <a:stCxn id="59" idx="2"/>
            <a:endCxn id="58" idx="0"/>
          </p:cNvCxnSpPr>
          <p:nvPr/>
        </p:nvCxnSpPr>
        <p:spPr>
          <a:xfrm flipH="1">
            <a:off x="4346105" y="3592585"/>
            <a:ext cx="261680" cy="183152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CA9C6E2F-429C-9BAC-D029-11B4828F391B}"/>
              </a:ext>
            </a:extLst>
          </p:cNvPr>
          <p:cNvCxnSpPr>
            <a:cxnSpLocks/>
            <a:stCxn id="59" idx="2"/>
          </p:cNvCxnSpPr>
          <p:nvPr/>
        </p:nvCxnSpPr>
        <p:spPr>
          <a:xfrm>
            <a:off x="4607785" y="3592585"/>
            <a:ext cx="1702480" cy="223521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56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6" y="1761324"/>
            <a:ext cx="8738605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profondeur du forage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réservoirs aquifères concernés à savoir :</a:t>
            </a:r>
          </a:p>
          <a:p>
            <a:pPr marL="536575" lvl="1" indent="-2730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avec certitude et directement le Miocène 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(UG Miocène Centre non déficitaire)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536575" lvl="1" indent="-2730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cas échéant, et indirectement, l’Oligocène 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(UG Oligocène centre classée à l’équilibre, hors zone à risque de dénoyage)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visant à l’optimisation des usages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faibles volumes concernés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conformité de la conception de l’ouvrage ;</a:t>
            </a:r>
          </a:p>
          <a:p>
            <a:pPr marL="536575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du forage agricole et son exploitation peuvent</a:t>
            </a:r>
          </a:p>
          <a:p>
            <a:pPr marL="536575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être jugés compatibles 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2733</TotalTime>
  <Words>270</Words>
  <Application>Microsoft Office PowerPoint</Application>
  <PresentationFormat>Affichage à l'écran (4:3)</PresentationFormat>
  <Paragraphs>42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158</cp:revision>
  <dcterms:created xsi:type="dcterms:W3CDTF">2018-06-11T08:02:18Z</dcterms:created>
  <dcterms:modified xsi:type="dcterms:W3CDTF">2023-09-26T14:24:18Z</dcterms:modified>
</cp:coreProperties>
</file>