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82" r:id="rId3"/>
    <p:sldId id="291" r:id="rId4"/>
    <p:sldId id="285" r:id="rId5"/>
    <p:sldId id="292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1A1"/>
    <a:srgbClr val="E94F18"/>
    <a:srgbClr val="FF0000"/>
    <a:srgbClr val="333399"/>
    <a:srgbClr val="D9D9D9"/>
    <a:srgbClr val="FFCC00"/>
    <a:srgbClr val="006600"/>
    <a:srgbClr val="006C31"/>
    <a:srgbClr val="00642D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8AD71771-1A89-4013-AE4E-91C0431F8E2E}"/>
    <pc:docChg chg="custSel modSld">
      <pc:chgData name="Bruno de Grissac" userId="d3f85db1-402d-49d1-8f7f-5bc735f26e17" providerId="ADAL" clId="{8AD71771-1A89-4013-AE4E-91C0431F8E2E}" dt="2023-09-25T16:20:13.738" v="92" actId="6549"/>
      <pc:docMkLst>
        <pc:docMk/>
      </pc:docMkLst>
      <pc:sldChg chg="modSp mod">
        <pc:chgData name="Bruno de Grissac" userId="d3f85db1-402d-49d1-8f7f-5bc735f26e17" providerId="ADAL" clId="{8AD71771-1A89-4013-AE4E-91C0431F8E2E}" dt="2023-09-25T16:17:38.232" v="7" actId="179"/>
        <pc:sldMkLst>
          <pc:docMk/>
          <pc:sldMk cId="4211015595" sldId="282"/>
        </pc:sldMkLst>
        <pc:spChg chg="mod">
          <ac:chgData name="Bruno de Grissac" userId="d3f85db1-402d-49d1-8f7f-5bc735f26e17" providerId="ADAL" clId="{8AD71771-1A89-4013-AE4E-91C0431F8E2E}" dt="2023-09-25T16:17:38.232" v="7" actId="179"/>
          <ac:spMkLst>
            <pc:docMk/>
            <pc:sldMk cId="4211015595" sldId="282"/>
            <ac:spMk id="2" creationId="{1EC158F1-0287-4B14-8C71-BDE0418F2768}"/>
          </ac:spMkLst>
        </pc:spChg>
      </pc:sldChg>
      <pc:sldChg chg="modSp mod">
        <pc:chgData name="Bruno de Grissac" userId="d3f85db1-402d-49d1-8f7f-5bc735f26e17" providerId="ADAL" clId="{8AD71771-1A89-4013-AE4E-91C0431F8E2E}" dt="2023-09-25T16:20:13.738" v="92" actId="6549"/>
        <pc:sldMkLst>
          <pc:docMk/>
          <pc:sldMk cId="3844875480" sldId="285"/>
        </pc:sldMkLst>
        <pc:spChg chg="mod">
          <ac:chgData name="Bruno de Grissac" userId="d3f85db1-402d-49d1-8f7f-5bc735f26e17" providerId="ADAL" clId="{8AD71771-1A89-4013-AE4E-91C0431F8E2E}" dt="2023-09-25T16:20:13.738" v="92" actId="6549"/>
          <ac:spMkLst>
            <pc:docMk/>
            <pc:sldMk cId="3844875480" sldId="285"/>
            <ac:spMk id="7" creationId="{00000000-0000-0000-0000-000000000000}"/>
          </ac:spMkLst>
        </pc:spChg>
      </pc:sldChg>
    </pc:docChg>
  </pc:docChgLst>
  <pc:docChgLst>
    <pc:chgData name="Bruno de Grissac" userId="d3f85db1-402d-49d1-8f7f-5bc735f26e17" providerId="ADAL" clId="{B2FA1225-C7B6-43C0-A31F-C689A2CD0D1A}"/>
    <pc:docChg chg="modSld">
      <pc:chgData name="Bruno de Grissac" userId="d3f85db1-402d-49d1-8f7f-5bc735f26e17" providerId="ADAL" clId="{B2FA1225-C7B6-43C0-A31F-C689A2CD0D1A}" dt="2023-06-12T11:59:46.808" v="61" actId="121"/>
      <pc:docMkLst>
        <pc:docMk/>
      </pc:docMkLst>
      <pc:sldChg chg="modSp mod">
        <pc:chgData name="Bruno de Grissac" userId="d3f85db1-402d-49d1-8f7f-5bc735f26e17" providerId="ADAL" clId="{B2FA1225-C7B6-43C0-A31F-C689A2CD0D1A}" dt="2023-06-12T11:57:37.041" v="26" actId="20577"/>
        <pc:sldMkLst>
          <pc:docMk/>
          <pc:sldMk cId="2608942258" sldId="256"/>
        </pc:sldMkLst>
        <pc:spChg chg="mod">
          <ac:chgData name="Bruno de Grissac" userId="d3f85db1-402d-49d1-8f7f-5bc735f26e17" providerId="ADAL" clId="{B2FA1225-C7B6-43C0-A31F-C689A2CD0D1A}" dt="2023-06-12T11:57:37.041" v="26" actId="20577"/>
          <ac:spMkLst>
            <pc:docMk/>
            <pc:sldMk cId="2608942258" sldId="256"/>
            <ac:spMk id="5" creationId="{00000000-0000-0000-0000-000000000000}"/>
          </ac:spMkLst>
        </pc:spChg>
      </pc:sldChg>
      <pc:sldChg chg="modSp mod">
        <pc:chgData name="Bruno de Grissac" userId="d3f85db1-402d-49d1-8f7f-5bc735f26e17" providerId="ADAL" clId="{B2FA1225-C7B6-43C0-A31F-C689A2CD0D1A}" dt="2023-06-12T11:58:28.138" v="41" actId="6549"/>
        <pc:sldMkLst>
          <pc:docMk/>
          <pc:sldMk cId="4211015595" sldId="282"/>
        </pc:sldMkLst>
        <pc:spChg chg="mod">
          <ac:chgData name="Bruno de Grissac" userId="d3f85db1-402d-49d1-8f7f-5bc735f26e17" providerId="ADAL" clId="{B2FA1225-C7B6-43C0-A31F-C689A2CD0D1A}" dt="2023-06-12T11:58:28.138" v="41" actId="6549"/>
          <ac:spMkLst>
            <pc:docMk/>
            <pc:sldMk cId="4211015595" sldId="282"/>
            <ac:spMk id="2" creationId="{1EC158F1-0287-4B14-8C71-BDE0418F2768}"/>
          </ac:spMkLst>
        </pc:spChg>
        <pc:spChg chg="mod">
          <ac:chgData name="Bruno de Grissac" userId="d3f85db1-402d-49d1-8f7f-5bc735f26e17" providerId="ADAL" clId="{B2FA1225-C7B6-43C0-A31F-C689A2CD0D1A}" dt="2023-06-12T11:58:05.617" v="30" actId="1076"/>
          <ac:spMkLst>
            <pc:docMk/>
            <pc:sldMk cId="4211015595" sldId="282"/>
            <ac:spMk id="4" creationId="{7216ADD5-E009-FEBE-2779-35377AAE2361}"/>
          </ac:spMkLst>
        </pc:spChg>
      </pc:sldChg>
      <pc:sldChg chg="modSp mod">
        <pc:chgData name="Bruno de Grissac" userId="d3f85db1-402d-49d1-8f7f-5bc735f26e17" providerId="ADAL" clId="{B2FA1225-C7B6-43C0-A31F-C689A2CD0D1A}" dt="2023-06-12T11:59:46.808" v="61" actId="121"/>
        <pc:sldMkLst>
          <pc:docMk/>
          <pc:sldMk cId="3844875480" sldId="285"/>
        </pc:sldMkLst>
        <pc:spChg chg="mod">
          <ac:chgData name="Bruno de Grissac" userId="d3f85db1-402d-49d1-8f7f-5bc735f26e17" providerId="ADAL" clId="{B2FA1225-C7B6-43C0-A31F-C689A2CD0D1A}" dt="2023-06-12T11:59:46.808" v="61" actId="121"/>
          <ac:spMkLst>
            <pc:docMk/>
            <pc:sldMk cId="3844875480" sldId="285"/>
            <ac:spMk id="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569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1730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8809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7653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6F84D1C-AFE3-7EA1-2D41-CECE11452A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avis de principe pour l’exploitation du « Nouveau forage » INRAE à Toulenne</a:t>
            </a:r>
          </a:p>
        </p:txBody>
      </p:sp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311B2C49-4248-7AA0-7C87-DFBA7C280B59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avis de principe pour l’exploitation d’un forage pour l'irrigation à Magnan</a:t>
            </a:r>
          </a:p>
        </p:txBody>
      </p:sp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0C7968AF-F4F7-B281-210C-BB9A3C2C86E5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000" b="1" dirty="0">
                <a:solidFill>
                  <a:srgbClr val="0077D4"/>
                </a:solidFill>
              </a:rPr>
              <a:t>Demande avis de principe pour l’exploitation du « Nouveau forage » INRAE à Toulenne</a:t>
            </a:r>
          </a:p>
        </p:txBody>
      </p:sp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26/09/2023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9439" y="1365715"/>
            <a:ext cx="3051965" cy="3591084"/>
          </a:xfrm>
          <a:prstGeom prst="rect">
            <a:avLst/>
          </a:prstGeom>
          <a:ln w="76200">
            <a:noFill/>
          </a:ln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8763986" cy="4942461"/>
          </a:xfrm>
          <a:ln>
            <a:noFill/>
          </a:ln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INRAE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exploitation d’un forage existant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de principe sollicité par le pétitionnaire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	    le 22 mai 2023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algn="just" defTabSz="914400">
              <a:spcBef>
                <a:spcPts val="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Dossier de présentation du projet</a:t>
            </a:r>
          </a:p>
          <a:p>
            <a:pPr marL="35560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 </a:t>
            </a:r>
          </a:p>
          <a:p>
            <a:pPr marL="35560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	Nappe alluviale de la Garonne (hors SAGE)</a:t>
            </a:r>
          </a:p>
          <a:p>
            <a:pPr marL="35560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	Oligocène Centre hors ZAR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exploitation historique de 2 ouvrages (1 puits aux alluvions et 1 forage oligocène) pour l’irrigation de parcelles expérimentales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création en 2021 d’un nouveau puits pour sécuriser l’approvisionnement en eau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7" name="Forme libre 6"/>
          <p:cNvSpPr/>
          <p:nvPr/>
        </p:nvSpPr>
        <p:spPr>
          <a:xfrm>
            <a:off x="2688880" y="1656784"/>
            <a:ext cx="5214796" cy="2181885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340016 h 18677137"/>
              <a:gd name="connsiteX1" fmla="*/ 1374700 w 1374700"/>
              <a:gd name="connsiteY1" fmla="*/ 18677137 h 18677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700" h="18677137">
                <a:moveTo>
                  <a:pt x="0" y="340016"/>
                </a:moveTo>
                <a:cubicBezTo>
                  <a:pt x="646763" y="-960871"/>
                  <a:pt x="1247958" y="734904"/>
                  <a:pt x="1374700" y="18677137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581" y="1450491"/>
            <a:ext cx="8790014" cy="2396765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Demande pour le forage :</a:t>
            </a:r>
            <a:r>
              <a:rPr lang="fr-FR" sz="2000" dirty="0"/>
              <a:t>  60 m</a:t>
            </a:r>
            <a:r>
              <a:rPr lang="fr-FR" sz="2000" baseline="30000" dirty="0"/>
              <a:t>3</a:t>
            </a:r>
            <a:r>
              <a:rPr lang="fr-FR" sz="2000" dirty="0"/>
              <a:t>/h, 1 440 m</a:t>
            </a:r>
            <a:r>
              <a:rPr lang="fr-FR" sz="2000" baseline="30000" dirty="0"/>
              <a:t>3</a:t>
            </a:r>
            <a:r>
              <a:rPr lang="fr-FR" sz="2000" dirty="0"/>
              <a:t>/j et 60 460 m</a:t>
            </a:r>
            <a:r>
              <a:rPr lang="fr-FR" sz="2000" baseline="30000" dirty="0"/>
              <a:t>3</a:t>
            </a:r>
            <a:r>
              <a:rPr lang="fr-FR" sz="2000" dirty="0"/>
              <a:t>/an 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/>
              <a:t>Autorisation actuelle du pétitionnaire </a:t>
            </a:r>
            <a:r>
              <a:rPr lang="fr-FR" sz="1200" dirty="0"/>
              <a:t>(AP du 27/07/09)</a:t>
            </a:r>
            <a:r>
              <a:rPr lang="fr-FR" sz="1600" dirty="0"/>
              <a:t> </a:t>
            </a:r>
            <a:r>
              <a:rPr lang="fr-FR" sz="2000" dirty="0"/>
              <a:t>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60 640 m</a:t>
            </a:r>
            <a:r>
              <a:rPr lang="fr-FR" sz="2000" baseline="30000" dirty="0"/>
              <a:t>3</a:t>
            </a:r>
            <a:r>
              <a:rPr lang="fr-FR" sz="2000" dirty="0"/>
              <a:t>/an pour le </a:t>
            </a:r>
            <a:r>
              <a:rPr lang="fr-FR" sz="2000" dirty="0" err="1"/>
              <a:t>Plio</a:t>
            </a:r>
            <a:r>
              <a:rPr lang="fr-FR" sz="2000" dirty="0"/>
              <a:t>-Quaternaire </a:t>
            </a:r>
            <a:r>
              <a:rPr lang="fr-FR" sz="1200" dirty="0"/>
              <a:t>(BSS002AERW)</a:t>
            </a:r>
            <a:r>
              <a:rPr lang="fr-FR" sz="2000" dirty="0"/>
              <a:t> &gt;&gt; max : 25 720 m</a:t>
            </a:r>
            <a:r>
              <a:rPr lang="fr-FR" sz="2000" baseline="30000" dirty="0"/>
              <a:t>3</a:t>
            </a:r>
            <a:r>
              <a:rPr lang="fr-FR" sz="2000" dirty="0"/>
              <a:t>/an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2000" dirty="0"/>
              <a:t>8 324 m</a:t>
            </a:r>
            <a:r>
              <a:rPr lang="fr-FR" sz="2000" baseline="30000" dirty="0"/>
              <a:t>3</a:t>
            </a:r>
            <a:r>
              <a:rPr lang="fr-FR" sz="2000" dirty="0"/>
              <a:t>/an pour l’Oligocène </a:t>
            </a:r>
            <a:r>
              <a:rPr lang="fr-FR" sz="1200" dirty="0"/>
              <a:t>(BSS002AERM) </a:t>
            </a:r>
            <a:r>
              <a:rPr lang="fr-FR" sz="2000" dirty="0"/>
              <a:t>&gt;&gt; pas utilisé 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b="1" u="sng" dirty="0"/>
              <a:t>&gt;&gt; pas de volume supplémentaire sollicité</a:t>
            </a:r>
          </a:p>
          <a:p>
            <a:pPr marL="0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u="sng" dirty="0"/>
              <a:t>Usage :</a:t>
            </a:r>
            <a:r>
              <a:rPr lang="fr-FR" sz="2000" dirty="0"/>
              <a:t> 25 ha d’arbres fruitiers et 4 300 m</a:t>
            </a:r>
            <a:r>
              <a:rPr lang="fr-FR" sz="2000" baseline="30000" dirty="0"/>
              <a:t>2</a:t>
            </a:r>
            <a:r>
              <a:rPr lang="fr-FR" sz="2000" dirty="0"/>
              <a:t> de pépinière </a:t>
            </a:r>
          </a:p>
          <a:p>
            <a:pPr marL="300038" lvl="1" inden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>
                <a:solidFill>
                  <a:srgbClr val="1341A1"/>
                </a:solidFill>
              </a:rPr>
              <a:t>Optimisation de l’usage : </a:t>
            </a:r>
          </a:p>
          <a:p>
            <a:pPr marL="715963" lvl="1" indent="-2730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1341A1"/>
                </a:solidFill>
              </a:rPr>
              <a:t>arrosage de nuit</a:t>
            </a:r>
          </a:p>
          <a:p>
            <a:pPr marL="715963" lvl="1" indent="-2730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1341A1"/>
                </a:solidFill>
              </a:rPr>
              <a:t>mise en place d’un système de suivi par sonde d’humidité dans le sol</a:t>
            </a:r>
          </a:p>
          <a:p>
            <a:pPr marL="715963" lvl="1" indent="-2730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1341A1"/>
                </a:solidFill>
              </a:rPr>
              <a:t>suivi des volumes et calcul de l’ETP</a:t>
            </a:r>
          </a:p>
          <a:p>
            <a:pPr marL="715963" lvl="1" indent="-2730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1341A1"/>
                </a:solidFill>
              </a:rPr>
              <a:t>utilisation de matériel hydro-économe (irrigation à bas débit, arroseurs pendulaires, sprinklers et asperseurs)</a:t>
            </a:r>
          </a:p>
          <a:p>
            <a:pPr marL="715963" lvl="1" indent="-2730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1341A1"/>
                </a:solidFill>
              </a:rPr>
              <a:t>plantations de haies pour limiter l’assèchement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4211015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444C025-B29B-3C98-83EB-89D816ABA376}"/>
              </a:ext>
            </a:extLst>
          </p:cNvPr>
          <p:cNvSpPr txBox="1"/>
          <p:nvPr/>
        </p:nvSpPr>
        <p:spPr>
          <a:xfrm>
            <a:off x="131275" y="1284337"/>
            <a:ext cx="41147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/>
              <a:t>Coupe géologique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D922D15-50CB-BF71-39B7-6DC3E306B240}"/>
              </a:ext>
            </a:extLst>
          </p:cNvPr>
          <p:cNvSpPr/>
          <p:nvPr/>
        </p:nvSpPr>
        <p:spPr>
          <a:xfrm>
            <a:off x="688056" y="1692998"/>
            <a:ext cx="2055136" cy="155626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Terre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A898F2-CC2E-A1F4-4665-EFB39BC64D63}"/>
              </a:ext>
            </a:extLst>
          </p:cNvPr>
          <p:cNvSpPr/>
          <p:nvPr/>
        </p:nvSpPr>
        <p:spPr>
          <a:xfrm>
            <a:off x="2743192" y="1692997"/>
            <a:ext cx="1376129" cy="315966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PQ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3F77B9-F0D5-B986-8860-811C5AB1B02F}"/>
              </a:ext>
            </a:extLst>
          </p:cNvPr>
          <p:cNvSpPr/>
          <p:nvPr/>
        </p:nvSpPr>
        <p:spPr>
          <a:xfrm>
            <a:off x="688056" y="3249262"/>
            <a:ext cx="2055136" cy="162057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Graves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DA0156-4513-5D8D-C46C-480497B6D3CE}"/>
              </a:ext>
            </a:extLst>
          </p:cNvPr>
          <p:cNvSpPr/>
          <p:nvPr/>
        </p:nvSpPr>
        <p:spPr>
          <a:xfrm>
            <a:off x="688056" y="4852657"/>
            <a:ext cx="2055136" cy="1620571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Marnes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56BC7A-E5D6-C40B-8249-5DE38F4C6C42}"/>
              </a:ext>
            </a:extLst>
          </p:cNvPr>
          <p:cNvSpPr/>
          <p:nvPr/>
        </p:nvSpPr>
        <p:spPr>
          <a:xfrm>
            <a:off x="2743192" y="4852657"/>
            <a:ext cx="1376129" cy="1620571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Oligocène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364F6AD-57CC-412C-7813-A321AF67346C}"/>
              </a:ext>
            </a:extLst>
          </p:cNvPr>
          <p:cNvSpPr txBox="1"/>
          <p:nvPr/>
        </p:nvSpPr>
        <p:spPr>
          <a:xfrm>
            <a:off x="81474" y="1544547"/>
            <a:ext cx="606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0 m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1F0CF1D-AF8D-D5FF-B6E2-3D6682B7C577}"/>
              </a:ext>
            </a:extLst>
          </p:cNvPr>
          <p:cNvSpPr txBox="1"/>
          <p:nvPr/>
        </p:nvSpPr>
        <p:spPr>
          <a:xfrm>
            <a:off x="27154" y="3047421"/>
            <a:ext cx="606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6 m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D0A0909-A7F4-3B29-3D37-A19B405C8B25}"/>
              </a:ext>
            </a:extLst>
          </p:cNvPr>
          <p:cNvSpPr txBox="1"/>
          <p:nvPr/>
        </p:nvSpPr>
        <p:spPr>
          <a:xfrm>
            <a:off x="-31696" y="4650816"/>
            <a:ext cx="832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13 m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2BD77BA-020F-6F8A-7BDB-5875C3E4E577}"/>
              </a:ext>
            </a:extLst>
          </p:cNvPr>
          <p:cNvSpPr txBox="1"/>
          <p:nvPr/>
        </p:nvSpPr>
        <p:spPr>
          <a:xfrm>
            <a:off x="0" y="6242892"/>
            <a:ext cx="832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20 m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BC936D81-D2C4-126C-F79E-91338A9FBC8D}"/>
              </a:ext>
            </a:extLst>
          </p:cNvPr>
          <p:cNvCxnSpPr>
            <a:cxnSpLocks/>
          </p:cNvCxnSpPr>
          <p:nvPr/>
        </p:nvCxnSpPr>
        <p:spPr>
          <a:xfrm flipH="1">
            <a:off x="4370983" y="1631013"/>
            <a:ext cx="2" cy="2005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9F9E504-6867-D05C-C55E-D1B331AC595C}"/>
              </a:ext>
            </a:extLst>
          </p:cNvPr>
          <p:cNvCxnSpPr>
            <a:cxnSpLocks/>
          </p:cNvCxnSpPr>
          <p:nvPr/>
        </p:nvCxnSpPr>
        <p:spPr>
          <a:xfrm>
            <a:off x="4370983" y="3636358"/>
            <a:ext cx="2" cy="277488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Accolade fermante 18">
            <a:extLst>
              <a:ext uri="{FF2B5EF4-FFF2-40B4-BE49-F238E27FC236}">
                <a16:creationId xmlns:a16="http://schemas.microsoft.com/office/drawing/2014/main" id="{FF6D9B50-BA4F-2EE9-2820-A0A3B3E70849}"/>
              </a:ext>
            </a:extLst>
          </p:cNvPr>
          <p:cNvSpPr/>
          <p:nvPr/>
        </p:nvSpPr>
        <p:spPr>
          <a:xfrm>
            <a:off x="4474271" y="3960653"/>
            <a:ext cx="298746" cy="197788"/>
          </a:xfrm>
          <a:prstGeom prst="rightBrac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Accolade fermante 26">
            <a:extLst>
              <a:ext uri="{FF2B5EF4-FFF2-40B4-BE49-F238E27FC236}">
                <a16:creationId xmlns:a16="http://schemas.microsoft.com/office/drawing/2014/main" id="{F4A8FCE9-D67F-ACE2-DD3B-692B8F18F410}"/>
              </a:ext>
            </a:extLst>
          </p:cNvPr>
          <p:cNvSpPr/>
          <p:nvPr/>
        </p:nvSpPr>
        <p:spPr>
          <a:xfrm>
            <a:off x="4499582" y="4551922"/>
            <a:ext cx="298746" cy="197788"/>
          </a:xfrm>
          <a:prstGeom prst="rightBrac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Accolade fermante 27">
            <a:extLst>
              <a:ext uri="{FF2B5EF4-FFF2-40B4-BE49-F238E27FC236}">
                <a16:creationId xmlns:a16="http://schemas.microsoft.com/office/drawing/2014/main" id="{3778402B-2A86-40B2-896B-07F6ADCF6F8D}"/>
              </a:ext>
            </a:extLst>
          </p:cNvPr>
          <p:cNvSpPr/>
          <p:nvPr/>
        </p:nvSpPr>
        <p:spPr>
          <a:xfrm>
            <a:off x="4499582" y="4855214"/>
            <a:ext cx="298746" cy="1556029"/>
          </a:xfrm>
          <a:prstGeom prst="rightBrace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98FA9C6-C1BF-988D-39E8-6D47FB4659A6}"/>
              </a:ext>
            </a:extLst>
          </p:cNvPr>
          <p:cNvSpPr txBox="1"/>
          <p:nvPr/>
        </p:nvSpPr>
        <p:spPr>
          <a:xfrm>
            <a:off x="4876303" y="3874881"/>
            <a:ext cx="2852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64 % entre 10,0 et 10,1 m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589313B-CB30-4C44-416B-0878CFD8F645}"/>
              </a:ext>
            </a:extLst>
          </p:cNvPr>
          <p:cNvSpPr txBox="1"/>
          <p:nvPr/>
        </p:nvSpPr>
        <p:spPr>
          <a:xfrm>
            <a:off x="4876303" y="4466150"/>
            <a:ext cx="2852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28 % entre 12,0 et 12,2 m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F16978FB-B4CD-9FB3-5ADB-D532A5EEC08D}"/>
              </a:ext>
            </a:extLst>
          </p:cNvPr>
          <p:cNvSpPr txBox="1"/>
          <p:nvPr/>
        </p:nvSpPr>
        <p:spPr>
          <a:xfrm>
            <a:off x="4926925" y="5448562"/>
            <a:ext cx="2730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8 % entre 12,2 et 16,3 m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15B61A9-B236-2F48-195A-76AFECB2BBE6}"/>
              </a:ext>
            </a:extLst>
          </p:cNvPr>
          <p:cNvSpPr txBox="1"/>
          <p:nvPr/>
        </p:nvSpPr>
        <p:spPr>
          <a:xfrm>
            <a:off x="4130641" y="1371540"/>
            <a:ext cx="411479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/>
              <a:t>Répartition des arrivées d’eau</a:t>
            </a:r>
          </a:p>
          <a:p>
            <a:pPr algn="ctr"/>
            <a:r>
              <a:rPr lang="fr-FR" sz="1400" b="1" dirty="0"/>
              <a:t>(Test de pompage à 61 m</a:t>
            </a:r>
            <a:r>
              <a:rPr lang="fr-FR" sz="1400" b="1" baseline="30000" dirty="0"/>
              <a:t>3</a:t>
            </a:r>
            <a:r>
              <a:rPr lang="fr-FR" sz="1400" b="1" dirty="0"/>
              <a:t>/h en 2022)</a:t>
            </a:r>
          </a:p>
        </p:txBody>
      </p:sp>
    </p:spTree>
    <p:extLst>
      <p:ext uri="{BB962C8B-B14F-4D97-AF65-F5344CB8AC3E}">
        <p14:creationId xmlns:p14="http://schemas.microsoft.com/office/powerpoint/2010/main" val="1967569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7968" y="1391268"/>
            <a:ext cx="24246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Proposition d'avis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7427" y="1761324"/>
            <a:ext cx="8689146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profondeur du forage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réservoirs aquifères concernés à savoir :</a:t>
            </a:r>
          </a:p>
          <a:p>
            <a:pPr marL="800100" lvl="1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avec certitude les alluvions de la Garonne située hors périmètre </a:t>
            </a:r>
            <a:r>
              <a:rPr lang="fr-FR" altLang="fr-FR" sz="2000">
                <a:solidFill>
                  <a:srgbClr val="333399"/>
                </a:solidFill>
                <a:latin typeface="Trebuchet MS" panose="020B0603020202020204" pitchFamily="34" charset="0"/>
              </a:rPr>
              <a:t>du SAGE ;</a:t>
            </a: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800100" lvl="1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cas échéant, si c'est le cas de manière marginale, les marnes de l’Oligocène centre qui correspondraient à une nappe sous recouvrement à rattacher à l'unité de gestion Oligocène centre classée à l’équilibre, hors zone à risque de dénoyage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dans le cas où les marnes de l’Oligocène seraient le siège d’une nappe, celle-ci serait libre et en continuité hydraulique avec celle des alluvions sus-jacentes ;</a:t>
            </a:r>
          </a:p>
        </p:txBody>
      </p:sp>
    </p:spTree>
    <p:extLst>
      <p:ext uri="{BB962C8B-B14F-4D97-AF65-F5344CB8AC3E}">
        <p14:creationId xmlns:p14="http://schemas.microsoft.com/office/powerpoint/2010/main" val="3844875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77968" y="1391268"/>
            <a:ext cx="32662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Proposition d'avis (suite)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7427" y="1761324"/>
            <a:ext cx="8689146" cy="386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l’avis de la CLE 2013-078 et la disposition 49 du SAGE, relatifs à l'exploitation et à la mise en conformité d’un ouvrage qui capte plusieurs nappes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cohérence de la demande avec le besoin exprimé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l’optimisation de l’usage de l’eau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que le volume autorisé n’augmente pas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et sous réserve, que, conformément à l’avis de la CLE 2013-078, l’ouvrage soit comblé dans les règles de l’art dès que son exploitation sera abandonnée,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principe de l’exploitation du forage « Nouveau forage » est jugé compatible avec le SAGE Nappes profondes de Gironde.</a:t>
            </a:r>
          </a:p>
        </p:txBody>
      </p:sp>
    </p:spTree>
    <p:extLst>
      <p:ext uri="{BB962C8B-B14F-4D97-AF65-F5344CB8AC3E}">
        <p14:creationId xmlns:p14="http://schemas.microsoft.com/office/powerpoint/2010/main" val="28434162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2701</TotalTime>
  <Words>482</Words>
  <Application>Microsoft Office PowerPoint</Application>
  <PresentationFormat>Affichage à l'écran (4:3)</PresentationFormat>
  <Paragraphs>60</Paragraphs>
  <Slides>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Calibri</vt:lpstr>
      <vt:lpstr>Gill Sans MT</vt:lpstr>
      <vt:lpstr>Trebuchet MS</vt:lpstr>
      <vt:lpstr>Wingdings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Alexis Lafficher</cp:lastModifiedBy>
  <cp:revision>157</cp:revision>
  <dcterms:created xsi:type="dcterms:W3CDTF">2018-06-11T08:02:18Z</dcterms:created>
  <dcterms:modified xsi:type="dcterms:W3CDTF">2023-09-26T14:21:30Z</dcterms:modified>
</cp:coreProperties>
</file>