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0"/>
  </p:notesMasterIdLst>
  <p:handoutMasterIdLst>
    <p:handoutMasterId r:id="rId11"/>
  </p:handoutMasterIdLst>
  <p:sldIdLst>
    <p:sldId id="440" r:id="rId2"/>
    <p:sldId id="756" r:id="rId3"/>
    <p:sldId id="872" r:id="rId4"/>
    <p:sldId id="874" r:id="rId5"/>
    <p:sldId id="873" r:id="rId6"/>
    <p:sldId id="875" r:id="rId7"/>
    <p:sldId id="876" r:id="rId8"/>
    <p:sldId id="877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E8D5"/>
    <a:srgbClr val="B9B9DC"/>
    <a:srgbClr val="333399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CE30D297-CEAC-4211-8057-148D20A56CDD}"/>
    <pc:docChg chg="modSld">
      <pc:chgData name="Bruno de Grissac" userId="d3f85db1-402d-49d1-8f7f-5bc735f26e17" providerId="ADAL" clId="{CE30D297-CEAC-4211-8057-148D20A56CDD}" dt="2023-06-12T10:07:29.075" v="75" actId="255"/>
      <pc:docMkLst>
        <pc:docMk/>
      </pc:docMkLst>
      <pc:sldChg chg="modSp mod">
        <pc:chgData name="Bruno de Grissac" userId="d3f85db1-402d-49d1-8f7f-5bc735f26e17" providerId="ADAL" clId="{CE30D297-CEAC-4211-8057-148D20A56CDD}" dt="2023-06-12T10:07:29.075" v="75" actId="255"/>
        <pc:sldMkLst>
          <pc:docMk/>
          <pc:sldMk cId="1281333770" sldId="440"/>
        </pc:sldMkLst>
        <pc:spChg chg="mod">
          <ac:chgData name="Bruno de Grissac" userId="d3f85db1-402d-49d1-8f7f-5bc735f26e17" providerId="ADAL" clId="{CE30D297-CEAC-4211-8057-148D20A56CDD}" dt="2023-06-12T10:07:29.075" v="75" actId="255"/>
          <ac:spMkLst>
            <pc:docMk/>
            <pc:sldMk cId="1281333770" sldId="440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745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258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210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720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579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17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56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12/06/2023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4000" dirty="0"/>
              <a:t>Substitutions locales pour l'AEP</a:t>
            </a:r>
            <a:br>
              <a:rPr lang="fr-FR" sz="4000" dirty="0"/>
            </a:br>
            <a:r>
              <a:rPr lang="fr-FR" sz="2400" dirty="0"/>
              <a:t>(Action 3-5 de la Feuille de route Nappes profondes)</a:t>
            </a:r>
            <a:endParaRPr lang="fr-FR" sz="4000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</a:t>
            </a:r>
          </a:p>
          <a:p>
            <a:r>
              <a:rPr lang="fr-FR" dirty="0"/>
              <a:t>Réunion du 19 juin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F40DB44-7941-EE2C-96E1-621064D9F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Focus sur les recherches de ressources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pour des substitutions locales pour l'AEP</a:t>
            </a:r>
          </a:p>
        </p:txBody>
      </p:sp>
      <p:graphicFrame>
        <p:nvGraphicFramePr>
          <p:cNvPr id="13" name="Tableau 13">
            <a:extLst>
              <a:ext uri="{FF2B5EF4-FFF2-40B4-BE49-F238E27FC236}">
                <a16:creationId xmlns:a16="http://schemas.microsoft.com/office/drawing/2014/main" id="{3B76D08B-9BE0-8300-D993-F5DA49260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31099"/>
              </p:ext>
            </p:extLst>
          </p:nvPr>
        </p:nvGraphicFramePr>
        <p:xfrm>
          <a:off x="5724896" y="3861048"/>
          <a:ext cx="2558774" cy="22250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3046586155"/>
                    </a:ext>
                  </a:extLst>
                </a:gridCol>
                <a:gridCol w="686566">
                  <a:extLst>
                    <a:ext uri="{9D8B030D-6E8A-4147-A177-3AD203B41FA5}">
                      <a16:colId xmlns:a16="http://schemas.microsoft.com/office/drawing/2014/main" val="296988482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Ouvrages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71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avant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0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3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94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en cours (2023)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59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en projet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208305"/>
                  </a:ext>
                </a:extLst>
              </a:tr>
            </a:tbl>
          </a:graphicData>
        </a:graphic>
      </p:graphicFrame>
      <p:pic>
        <p:nvPicPr>
          <p:cNvPr id="14" name="Image 13" descr="Une image contenant texte, carte, capture d’écran, Graphique&#10;&#10;Description générée automatiquement">
            <a:extLst>
              <a:ext uri="{FF2B5EF4-FFF2-40B4-BE49-F238E27FC236}">
                <a16:creationId xmlns:a16="http://schemas.microsoft.com/office/drawing/2014/main" id="{77A03E36-40BA-CB60-E3E7-080AE290C4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28" t="4347" r="2016" b="57813"/>
          <a:stretch/>
        </p:blipFill>
        <p:spPr>
          <a:xfrm>
            <a:off x="4860032" y="1508520"/>
            <a:ext cx="2015079" cy="201622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B809F4-262A-3D2C-E370-76A2319905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" t="2285" r="32222" b="-2285"/>
          <a:stretch/>
        </p:blipFill>
        <p:spPr>
          <a:xfrm>
            <a:off x="251520" y="1364504"/>
            <a:ext cx="4911827" cy="53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8549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, carte, capture d’écran, Graphique&#10;&#10;Description générée automatiquement">
            <a:extLst>
              <a:ext uri="{FF2B5EF4-FFF2-40B4-BE49-F238E27FC236}">
                <a16:creationId xmlns:a16="http://schemas.microsoft.com/office/drawing/2014/main" id="{77A03E36-40BA-CB60-E3E7-080AE290C4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28" t="4347" r="2016" b="57813"/>
          <a:stretch/>
        </p:blipFill>
        <p:spPr>
          <a:xfrm>
            <a:off x="529598" y="5473332"/>
            <a:ext cx="1331949" cy="1332706"/>
          </a:xfrm>
          <a:prstGeom prst="rect">
            <a:avLst/>
          </a:prstGeom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B0BDED61-F42E-730F-CC79-6EE56E9C4B97}"/>
              </a:ext>
            </a:extLst>
          </p:cNvPr>
          <p:cNvSpPr>
            <a:spLocks/>
          </p:cNvSpPr>
          <p:nvPr/>
        </p:nvSpPr>
        <p:spPr bwMode="auto">
          <a:xfrm>
            <a:off x="3544063" y="1676583"/>
            <a:ext cx="4578852" cy="171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300"/>
              </a:spcBef>
              <a:buNone/>
            </a:pPr>
            <a:r>
              <a:rPr lang="fr-FR" altLang="fr-FR" sz="1800" dirty="0" err="1">
                <a:solidFill>
                  <a:srgbClr val="0077D4"/>
                </a:solidFill>
                <a:latin typeface="+mn-lt"/>
              </a:rPr>
              <a:t>Macavin</a:t>
            </a: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 3 (Oligocène Centre)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Débit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# 40 m</a:t>
            </a:r>
            <a:r>
              <a:rPr lang="fr-FR" altLang="fr-FR" sz="1800" baseline="300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3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/h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Qualité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bonne</a:t>
            </a:r>
            <a:endParaRPr lang="fr-FR" altLang="fr-FR" sz="1800" dirty="0">
              <a:solidFill>
                <a:srgbClr val="0070C0"/>
              </a:solidFill>
              <a:latin typeface="+mn-lt"/>
            </a:endParaRP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Montant : 160 000 € HT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Ratio : 0,53 €/m</a:t>
            </a:r>
            <a:r>
              <a:rPr lang="fr-FR" altLang="fr-FR" sz="1800" baseline="30000" dirty="0">
                <a:solidFill>
                  <a:srgbClr val="0070C0"/>
                </a:solidFill>
                <a:latin typeface="+mn-lt"/>
              </a:rPr>
              <a:t>3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F40DB44-7941-EE2C-96E1-621064D9F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 err="1">
                <a:solidFill>
                  <a:srgbClr val="0077D4"/>
                </a:solidFill>
              </a:rPr>
              <a:t>Macavin</a:t>
            </a:r>
            <a:r>
              <a:rPr lang="fr-FR" altLang="fr-FR" sz="2400" b="1" dirty="0">
                <a:solidFill>
                  <a:srgbClr val="0077D4"/>
                </a:solidFill>
              </a:rPr>
              <a:t> 3 – S. Castelnau-Médoc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8BD586-7C97-10C6-DCA2-12ED653FEA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" t="2285" r="32222" b="-2285"/>
          <a:stretch/>
        </p:blipFill>
        <p:spPr>
          <a:xfrm>
            <a:off x="-468560" y="1097704"/>
            <a:ext cx="4911827" cy="5328366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2FA4D47-83BF-B6B9-931F-06060413887C}"/>
              </a:ext>
            </a:extLst>
          </p:cNvPr>
          <p:cNvCxnSpPr>
            <a:cxnSpLocks/>
          </p:cNvCxnSpPr>
          <p:nvPr/>
        </p:nvCxnSpPr>
        <p:spPr>
          <a:xfrm flipH="1">
            <a:off x="1576693" y="1916832"/>
            <a:ext cx="1974222" cy="151216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549434A-4199-2E10-1376-2C6EDF147C8F}"/>
              </a:ext>
            </a:extLst>
          </p:cNvPr>
          <p:cNvGrpSpPr/>
          <p:nvPr/>
        </p:nvGrpSpPr>
        <p:grpSpPr>
          <a:xfrm>
            <a:off x="4443267" y="5922682"/>
            <a:ext cx="1944216" cy="611954"/>
            <a:chOff x="4443267" y="5922682"/>
            <a:chExt cx="1944216" cy="611954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5AB097F-22C8-FA32-73A9-BA19523E1C4D}"/>
                </a:ext>
              </a:extLst>
            </p:cNvPr>
            <p:cNvSpPr txBox="1"/>
            <p:nvPr/>
          </p:nvSpPr>
          <p:spPr>
            <a:xfrm>
              <a:off x="4443267" y="6165304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/>
                <a:t>Macavin</a:t>
              </a:r>
              <a:r>
                <a:rPr lang="fr-FR" dirty="0"/>
                <a:t> 1 et 2</a:t>
              </a:r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000C5A75-02A8-D8AC-FCCA-73F138F4F6D7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5415375" y="5922682"/>
              <a:ext cx="0" cy="2426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B518DDB-D0A8-145F-7B99-44C25D07D9D3}"/>
              </a:ext>
            </a:extLst>
          </p:cNvPr>
          <p:cNvGrpSpPr/>
          <p:nvPr/>
        </p:nvGrpSpPr>
        <p:grpSpPr>
          <a:xfrm>
            <a:off x="7199784" y="5922682"/>
            <a:ext cx="1944216" cy="611954"/>
            <a:chOff x="4443267" y="5922682"/>
            <a:chExt cx="1944216" cy="611954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CA4268D-A77E-1A01-8E73-17E7D4F6F7BB}"/>
                </a:ext>
              </a:extLst>
            </p:cNvPr>
            <p:cNvSpPr txBox="1"/>
            <p:nvPr/>
          </p:nvSpPr>
          <p:spPr>
            <a:xfrm>
              <a:off x="4443267" y="6165304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/>
                <a:t>Macavin</a:t>
              </a:r>
              <a:r>
                <a:rPr lang="fr-FR" dirty="0"/>
                <a:t> 3</a:t>
              </a: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EBB93D55-E6E4-0370-2113-043FAEABC697}"/>
                </a:ext>
              </a:extLst>
            </p:cNvPr>
            <p:cNvCxnSpPr>
              <a:cxnSpLocks/>
              <a:stCxn id="19" idx="0"/>
            </p:cNvCxnSpPr>
            <p:nvPr/>
          </p:nvCxnSpPr>
          <p:spPr>
            <a:xfrm flipV="1">
              <a:off x="5415375" y="5922682"/>
              <a:ext cx="0" cy="2426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64BB1BFB-6D55-C2DB-5D08-92317D9C5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0509" y="3337958"/>
            <a:ext cx="4572396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3491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, carte, capture d’écran, Graphique&#10;&#10;Description générée automatiquement">
            <a:extLst>
              <a:ext uri="{FF2B5EF4-FFF2-40B4-BE49-F238E27FC236}">
                <a16:creationId xmlns:a16="http://schemas.microsoft.com/office/drawing/2014/main" id="{77A03E36-40BA-CB60-E3E7-080AE290C4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28" t="4347" r="2016" b="57813"/>
          <a:stretch/>
        </p:blipFill>
        <p:spPr>
          <a:xfrm>
            <a:off x="529598" y="5473332"/>
            <a:ext cx="1331949" cy="1332706"/>
          </a:xfrm>
          <a:prstGeom prst="rect">
            <a:avLst/>
          </a:prstGeom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B0BDED61-F42E-730F-CC79-6EE56E9C4B97}"/>
              </a:ext>
            </a:extLst>
          </p:cNvPr>
          <p:cNvSpPr>
            <a:spLocks/>
          </p:cNvSpPr>
          <p:nvPr/>
        </p:nvSpPr>
        <p:spPr bwMode="auto">
          <a:xfrm>
            <a:off x="2987824" y="1676583"/>
            <a:ext cx="6156174" cy="379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300"/>
              </a:spcBef>
              <a:buNone/>
            </a:pPr>
            <a:r>
              <a:rPr lang="fr-FR" altLang="fr-FR" sz="1800" dirty="0" err="1">
                <a:solidFill>
                  <a:srgbClr val="0077D4"/>
                </a:solidFill>
                <a:latin typeface="+mn-lt"/>
              </a:rPr>
              <a:t>Montuard</a:t>
            </a: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 (Oligocène Centre en rive droite de la Garonne)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Débit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# 10 m</a:t>
            </a:r>
            <a:r>
              <a:rPr lang="fr-FR" altLang="fr-FR" sz="1800" baseline="300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3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/h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Qualité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bonne</a:t>
            </a:r>
            <a:endParaRPr lang="fr-FR" altLang="fr-FR" sz="1800" dirty="0">
              <a:solidFill>
                <a:srgbClr val="0070C0"/>
              </a:solidFill>
              <a:latin typeface="+mn-lt"/>
            </a:endParaRP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Montant : 83 000 € HT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	Ratio : 1,42 €/m</a:t>
            </a:r>
            <a:r>
              <a:rPr lang="fr-FR" altLang="fr-FR" sz="1800" baseline="30000" dirty="0">
                <a:solidFill>
                  <a:srgbClr val="0070C0"/>
                </a:solidFill>
                <a:latin typeface="+mn-lt"/>
              </a:rPr>
              <a:t>3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baseline="30000" dirty="0">
                <a:solidFill>
                  <a:srgbClr val="0070C0"/>
                </a:solidFill>
                <a:latin typeface="+mn-lt"/>
              </a:rPr>
              <a:t>	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F40DB44-7941-EE2C-96E1-621064D9F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 err="1">
                <a:solidFill>
                  <a:srgbClr val="0077D4"/>
                </a:solidFill>
              </a:rPr>
              <a:t>Montuard</a:t>
            </a:r>
            <a:r>
              <a:rPr lang="fr-FR" altLang="fr-FR" sz="2400" b="1" dirty="0">
                <a:solidFill>
                  <a:srgbClr val="0077D4"/>
                </a:solidFill>
              </a:rPr>
              <a:t> (Oligocène) – S. Bonnetan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8BD586-7C97-10C6-DCA2-12ED653FEA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" t="2285" r="32222" b="-2285"/>
          <a:stretch/>
        </p:blipFill>
        <p:spPr>
          <a:xfrm>
            <a:off x="-468560" y="1097704"/>
            <a:ext cx="4911827" cy="5328366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2FA4D47-83BF-B6B9-931F-06060413887C}"/>
              </a:ext>
            </a:extLst>
          </p:cNvPr>
          <p:cNvCxnSpPr>
            <a:cxnSpLocks/>
          </p:cNvCxnSpPr>
          <p:nvPr/>
        </p:nvCxnSpPr>
        <p:spPr>
          <a:xfrm flipH="1">
            <a:off x="2483768" y="1844824"/>
            <a:ext cx="424874" cy="230425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7CD225B-E481-A2F4-E41D-E3A6F5A54EC6}"/>
              </a:ext>
            </a:extLst>
          </p:cNvPr>
          <p:cNvSpPr txBox="1"/>
          <p:nvPr/>
        </p:nvSpPr>
        <p:spPr>
          <a:xfrm>
            <a:off x="3972472" y="3757872"/>
            <a:ext cx="5238536" cy="1869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permet :</a:t>
            </a:r>
          </a:p>
          <a:p>
            <a:pPr marL="742950" lvl="1" indent="-285750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la </a:t>
            </a:r>
            <a:r>
              <a:rPr lang="fr-FR" altLang="fr-FR" sz="1800" b="1" dirty="0">
                <a:solidFill>
                  <a:srgbClr val="0070C0"/>
                </a:solidFill>
                <a:latin typeface="+mn-lt"/>
              </a:rPr>
              <a:t>substitution de ressource </a:t>
            </a:r>
          </a:p>
          <a:p>
            <a:pPr marL="742950" lvl="1" indent="-285750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la remise en exploitation du forage </a:t>
            </a:r>
            <a:r>
              <a:rPr lang="fr-FR" altLang="fr-FR" sz="1800" dirty="0" err="1">
                <a:solidFill>
                  <a:srgbClr val="0070C0"/>
                </a:solidFill>
                <a:latin typeface="+mn-lt"/>
              </a:rPr>
              <a:t>Montuard</a:t>
            </a: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 (Eocène) afin de </a:t>
            </a:r>
            <a:r>
              <a:rPr lang="fr-FR" altLang="fr-FR" sz="1800" b="1" dirty="0">
                <a:solidFill>
                  <a:srgbClr val="0070C0"/>
                </a:solidFill>
                <a:latin typeface="+mn-lt"/>
              </a:rPr>
              <a:t>sécuriser l’approvisionnement </a:t>
            </a: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en eau du secteur de Créon (dilution du fluor)</a:t>
            </a:r>
            <a:endParaRPr lang="fr-FR" altLang="fr-FR" sz="1800" baseline="300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810027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, carte, capture d’écran, Graphique&#10;&#10;Description générée automatiquement">
            <a:extLst>
              <a:ext uri="{FF2B5EF4-FFF2-40B4-BE49-F238E27FC236}">
                <a16:creationId xmlns:a16="http://schemas.microsoft.com/office/drawing/2014/main" id="{77A03E36-40BA-CB60-E3E7-080AE290C4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28" t="4347" r="2016" b="57813"/>
          <a:stretch/>
        </p:blipFill>
        <p:spPr>
          <a:xfrm>
            <a:off x="3832872" y="5120630"/>
            <a:ext cx="1331949" cy="1332706"/>
          </a:xfrm>
          <a:prstGeom prst="rect">
            <a:avLst/>
          </a:prstGeom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B0BDED61-F42E-730F-CC79-6EE56E9C4B97}"/>
              </a:ext>
            </a:extLst>
          </p:cNvPr>
          <p:cNvSpPr>
            <a:spLocks/>
          </p:cNvSpPr>
          <p:nvPr/>
        </p:nvSpPr>
        <p:spPr bwMode="auto">
          <a:xfrm>
            <a:off x="3544063" y="1676583"/>
            <a:ext cx="4578852" cy="171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S. Targon – La Sauve (OC)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Débit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# 20 à 40 m</a:t>
            </a:r>
            <a:r>
              <a:rPr lang="fr-FR" altLang="fr-FR" sz="1800" baseline="300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3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/h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Qualité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bonne</a:t>
            </a: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 (traces de pesticides)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Montant : 160 000 € HT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F40DB44-7941-EE2C-96E1-621064D9F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La Sauve (</a:t>
            </a:r>
            <a:r>
              <a:rPr lang="fr-FR" altLang="fr-FR" sz="2400" b="1" u="sng" dirty="0">
                <a:solidFill>
                  <a:srgbClr val="0077D4"/>
                </a:solidFill>
              </a:rPr>
              <a:t>en cours</a:t>
            </a:r>
            <a:r>
              <a:rPr lang="fr-FR" altLang="fr-FR" sz="2400" b="1" dirty="0">
                <a:solidFill>
                  <a:srgbClr val="0077D4"/>
                </a:solidFill>
              </a:rPr>
              <a:t>)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S. Targon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765A55-5DCF-2F74-C59A-36B50C5C09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" t="2285" r="32222" b="-2285"/>
          <a:stretch/>
        </p:blipFill>
        <p:spPr>
          <a:xfrm>
            <a:off x="-468560" y="1097704"/>
            <a:ext cx="4911827" cy="5328366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D09A772-9364-44F0-6CFC-10572655D148}"/>
              </a:ext>
            </a:extLst>
          </p:cNvPr>
          <p:cNvCxnSpPr>
            <a:cxnSpLocks/>
          </p:cNvCxnSpPr>
          <p:nvPr/>
        </p:nvCxnSpPr>
        <p:spPr>
          <a:xfrm flipH="1">
            <a:off x="2699792" y="1916832"/>
            <a:ext cx="844271" cy="2376264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43692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, carte, capture d’écran, Graphique&#10;&#10;Description générée automatiquement">
            <a:extLst>
              <a:ext uri="{FF2B5EF4-FFF2-40B4-BE49-F238E27FC236}">
                <a16:creationId xmlns:a16="http://schemas.microsoft.com/office/drawing/2014/main" id="{77A03E36-40BA-CB60-E3E7-080AE290C4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28" t="4347" r="2016" b="57813"/>
          <a:stretch/>
        </p:blipFill>
        <p:spPr>
          <a:xfrm>
            <a:off x="529598" y="5473332"/>
            <a:ext cx="1331949" cy="1332706"/>
          </a:xfrm>
          <a:prstGeom prst="rect">
            <a:avLst/>
          </a:prstGeom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B0BDED61-F42E-730F-CC79-6EE56E9C4B97}"/>
              </a:ext>
            </a:extLst>
          </p:cNvPr>
          <p:cNvSpPr>
            <a:spLocks/>
          </p:cNvSpPr>
          <p:nvPr/>
        </p:nvSpPr>
        <p:spPr bwMode="auto">
          <a:xfrm>
            <a:off x="3923928" y="1676583"/>
            <a:ext cx="5220072" cy="379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300"/>
              </a:spcBef>
              <a:buNone/>
            </a:pPr>
            <a:r>
              <a:rPr lang="fr-FR" altLang="fr-FR" sz="1800" dirty="0" err="1">
                <a:solidFill>
                  <a:srgbClr val="0077D4"/>
                </a:solidFill>
                <a:latin typeface="+mn-lt"/>
              </a:rPr>
              <a:t>Lanine</a:t>
            </a: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 (Oligocène Centre)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Débit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# 13 m</a:t>
            </a:r>
            <a:r>
              <a:rPr lang="fr-FR" altLang="fr-FR" sz="1800" baseline="300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3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/h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Qualité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bonne</a:t>
            </a:r>
            <a:endParaRPr lang="fr-FR" altLang="fr-FR" sz="1800" dirty="0">
              <a:solidFill>
                <a:srgbClr val="0070C0"/>
              </a:solidFill>
              <a:latin typeface="+mn-lt"/>
            </a:endParaRP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Montant : 85 000 € HT (+ 96 000 € de prospective par sondage)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Ratio : 1,19 €/m</a:t>
            </a:r>
            <a:r>
              <a:rPr lang="fr-FR" altLang="fr-FR" sz="1800" baseline="30000" dirty="0">
                <a:solidFill>
                  <a:srgbClr val="0070C0"/>
                </a:solidFill>
                <a:latin typeface="+mn-lt"/>
              </a:rPr>
              <a:t>3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baseline="30000" dirty="0">
                <a:solidFill>
                  <a:srgbClr val="0070C0"/>
                </a:solidFill>
                <a:latin typeface="+mn-lt"/>
              </a:rPr>
              <a:t>	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F40DB44-7941-EE2C-96E1-621064D9F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 err="1">
                <a:solidFill>
                  <a:srgbClr val="0077D4"/>
                </a:solidFill>
              </a:rPr>
              <a:t>Lanine</a:t>
            </a:r>
            <a:r>
              <a:rPr lang="fr-FR" altLang="fr-FR" sz="2400" b="1" dirty="0">
                <a:solidFill>
                  <a:srgbClr val="0077D4"/>
                </a:solidFill>
              </a:rPr>
              <a:t> (Oligocène)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S. Bassanne-Dropt-Garonne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8BD586-7C97-10C6-DCA2-12ED653FEA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" t="2285" r="32222" b="-2285"/>
          <a:stretch/>
        </p:blipFill>
        <p:spPr>
          <a:xfrm>
            <a:off x="-468560" y="1097704"/>
            <a:ext cx="4911827" cy="5328366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2FA4D47-83BF-B6B9-931F-06060413887C}"/>
              </a:ext>
            </a:extLst>
          </p:cNvPr>
          <p:cNvCxnSpPr>
            <a:cxnSpLocks/>
          </p:cNvCxnSpPr>
          <p:nvPr/>
        </p:nvCxnSpPr>
        <p:spPr>
          <a:xfrm flipH="1">
            <a:off x="3203848" y="1916832"/>
            <a:ext cx="744352" cy="3168352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7CD225B-E481-A2F4-E41D-E3A6F5A54EC6}"/>
              </a:ext>
            </a:extLst>
          </p:cNvPr>
          <p:cNvSpPr txBox="1"/>
          <p:nvPr/>
        </p:nvSpPr>
        <p:spPr>
          <a:xfrm>
            <a:off x="3972472" y="3757872"/>
            <a:ext cx="5238536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permet :</a:t>
            </a:r>
          </a:p>
          <a:p>
            <a:pPr marL="742950" lvl="1" indent="-285750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la </a:t>
            </a:r>
            <a:r>
              <a:rPr lang="fr-FR" altLang="fr-FR" sz="1800" b="1" dirty="0">
                <a:solidFill>
                  <a:srgbClr val="0070C0"/>
                </a:solidFill>
                <a:latin typeface="+mn-lt"/>
              </a:rPr>
              <a:t>substitution de ressource </a:t>
            </a:r>
          </a:p>
          <a:p>
            <a:pPr marL="742950" lvl="1" indent="-285750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de </a:t>
            </a:r>
            <a:r>
              <a:rPr lang="fr-FR" altLang="fr-FR" sz="1800" b="1" dirty="0">
                <a:solidFill>
                  <a:srgbClr val="0070C0"/>
                </a:solidFill>
                <a:latin typeface="+mn-lt"/>
              </a:rPr>
              <a:t>sécuriser l’approvisionnement </a:t>
            </a: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en eau le secteur d’Aillas</a:t>
            </a:r>
            <a:endParaRPr lang="fr-FR" altLang="fr-FR" sz="1800" baseline="300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174315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, carte, capture d’écran, Graphique&#10;&#10;Description générée automatiquement">
            <a:extLst>
              <a:ext uri="{FF2B5EF4-FFF2-40B4-BE49-F238E27FC236}">
                <a16:creationId xmlns:a16="http://schemas.microsoft.com/office/drawing/2014/main" id="{77A03E36-40BA-CB60-E3E7-080AE290C4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28" t="4347" r="2016" b="57813"/>
          <a:stretch/>
        </p:blipFill>
        <p:spPr>
          <a:xfrm>
            <a:off x="529598" y="5473332"/>
            <a:ext cx="1331949" cy="1332706"/>
          </a:xfrm>
          <a:prstGeom prst="rect">
            <a:avLst/>
          </a:prstGeom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B0BDED61-F42E-730F-CC79-6EE56E9C4B97}"/>
              </a:ext>
            </a:extLst>
          </p:cNvPr>
          <p:cNvSpPr>
            <a:spLocks/>
          </p:cNvSpPr>
          <p:nvPr/>
        </p:nvSpPr>
        <p:spPr bwMode="auto">
          <a:xfrm>
            <a:off x="3923928" y="1676583"/>
            <a:ext cx="5220072" cy="379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Alluvions (emplacement à définir)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Débit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# 20 à 50 m</a:t>
            </a:r>
            <a:r>
              <a:rPr lang="fr-FR" altLang="fr-FR" sz="1800" baseline="300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3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/h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Qualité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FFFF00"/>
                </a:highlight>
                <a:latin typeface="+mn-lt"/>
              </a:rPr>
              <a:t>incertaine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Montant : 45 000 € HT</a:t>
            </a:r>
            <a:endParaRPr lang="fr-FR" altLang="fr-FR" sz="1800" baseline="30000" dirty="0">
              <a:solidFill>
                <a:srgbClr val="0070C0"/>
              </a:solidFill>
              <a:latin typeface="+mn-lt"/>
            </a:endParaRPr>
          </a:p>
          <a:p>
            <a:pPr lvl="1" eaLnBrk="1" hangingPunct="1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étude à mener incluant des prospections géophysiques</a:t>
            </a:r>
            <a:endParaRPr lang="fr-FR" altLang="fr-FR" sz="1800" baseline="30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F40DB44-7941-EE2C-96E1-621064D9F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Alluvions (</a:t>
            </a:r>
            <a:r>
              <a:rPr lang="fr-FR" altLang="fr-FR" sz="2400" b="1" u="sng" dirty="0">
                <a:solidFill>
                  <a:srgbClr val="0077D4"/>
                </a:solidFill>
              </a:rPr>
              <a:t>en projet</a:t>
            </a:r>
            <a:r>
              <a:rPr lang="fr-FR" altLang="fr-FR" sz="2400" b="1" dirty="0">
                <a:solidFill>
                  <a:srgbClr val="0077D4"/>
                </a:solidFill>
              </a:rPr>
              <a:t>)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S. Caudrot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8BD586-7C97-10C6-DCA2-12ED653FEA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" t="2285" r="32222" b="-2285"/>
          <a:stretch/>
        </p:blipFill>
        <p:spPr>
          <a:xfrm>
            <a:off x="-468560" y="1097704"/>
            <a:ext cx="4911827" cy="5328366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2FA4D47-83BF-B6B9-931F-06060413887C}"/>
              </a:ext>
            </a:extLst>
          </p:cNvPr>
          <p:cNvCxnSpPr>
            <a:cxnSpLocks/>
          </p:cNvCxnSpPr>
          <p:nvPr/>
        </p:nvCxnSpPr>
        <p:spPr>
          <a:xfrm flipH="1">
            <a:off x="2987824" y="1916832"/>
            <a:ext cx="960376" cy="295232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9487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, carte, capture d’écran, Graphique&#10;&#10;Description générée automatiquement">
            <a:extLst>
              <a:ext uri="{FF2B5EF4-FFF2-40B4-BE49-F238E27FC236}">
                <a16:creationId xmlns:a16="http://schemas.microsoft.com/office/drawing/2014/main" id="{77A03E36-40BA-CB60-E3E7-080AE290C4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28" t="4347" r="2016" b="57813"/>
          <a:stretch/>
        </p:blipFill>
        <p:spPr>
          <a:xfrm>
            <a:off x="529598" y="5473332"/>
            <a:ext cx="1331949" cy="1332706"/>
          </a:xfrm>
          <a:prstGeom prst="rect">
            <a:avLst/>
          </a:prstGeom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B0BDED61-F42E-730F-CC79-6EE56E9C4B97}"/>
              </a:ext>
            </a:extLst>
          </p:cNvPr>
          <p:cNvSpPr>
            <a:spLocks/>
          </p:cNvSpPr>
          <p:nvPr/>
        </p:nvSpPr>
        <p:spPr bwMode="auto">
          <a:xfrm>
            <a:off x="3544063" y="1676583"/>
            <a:ext cx="4578852" cy="171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Marcenais (Eocène Nord)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Débit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# 150 à 200 m</a:t>
            </a:r>
            <a:r>
              <a:rPr lang="fr-FR" altLang="fr-FR" sz="1800" baseline="300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3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/h</a:t>
            </a: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Qualité : </a:t>
            </a:r>
            <a:r>
              <a:rPr lang="fr-FR" altLang="fr-FR" sz="1800" dirty="0">
                <a:solidFill>
                  <a:srgbClr val="0070C0"/>
                </a:solidFill>
                <a:highlight>
                  <a:srgbClr val="00FF00"/>
                </a:highlight>
                <a:latin typeface="+mn-lt"/>
              </a:rPr>
              <a:t>bonne</a:t>
            </a:r>
            <a:endParaRPr lang="fr-FR" altLang="fr-FR" sz="1800" dirty="0">
              <a:solidFill>
                <a:srgbClr val="0070C0"/>
              </a:solidFill>
              <a:latin typeface="+mn-lt"/>
            </a:endParaRPr>
          </a:p>
          <a:p>
            <a:pPr lvl="1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Montant : 450 000 € HT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F40DB44-7941-EE2C-96E1-621064D9F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Marcenais – S. </a:t>
            </a:r>
            <a:r>
              <a:rPr lang="fr-FR" altLang="fr-FR" sz="2400" b="1" dirty="0" err="1">
                <a:solidFill>
                  <a:srgbClr val="0077D4"/>
                </a:solidFill>
              </a:rPr>
              <a:t>Cubzadais</a:t>
            </a:r>
            <a:r>
              <a:rPr lang="fr-FR" altLang="fr-FR" sz="2400" b="1" dirty="0">
                <a:solidFill>
                  <a:srgbClr val="0077D4"/>
                </a:solidFill>
              </a:rPr>
              <a:t>-Fronsadais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8BD586-7C97-10C6-DCA2-12ED653FEA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" t="2285" r="32222" b="-2285"/>
          <a:stretch/>
        </p:blipFill>
        <p:spPr>
          <a:xfrm>
            <a:off x="-440019" y="1080272"/>
            <a:ext cx="4911827" cy="5328366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2FA4D47-83BF-B6B9-931F-06060413887C}"/>
              </a:ext>
            </a:extLst>
          </p:cNvPr>
          <p:cNvCxnSpPr>
            <a:cxnSpLocks/>
          </p:cNvCxnSpPr>
          <p:nvPr/>
        </p:nvCxnSpPr>
        <p:spPr>
          <a:xfrm flipH="1">
            <a:off x="2651711" y="1916832"/>
            <a:ext cx="899204" cy="1368152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549434A-4199-2E10-1376-2C6EDF147C8F}"/>
              </a:ext>
            </a:extLst>
          </p:cNvPr>
          <p:cNvGrpSpPr/>
          <p:nvPr/>
        </p:nvGrpSpPr>
        <p:grpSpPr>
          <a:xfrm>
            <a:off x="5310983" y="5814116"/>
            <a:ext cx="1944216" cy="611954"/>
            <a:chOff x="4443267" y="5922682"/>
            <a:chExt cx="1944216" cy="611954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5AB097F-22C8-FA32-73A9-BA19523E1C4D}"/>
                </a:ext>
              </a:extLst>
            </p:cNvPr>
            <p:cNvSpPr txBox="1"/>
            <p:nvPr/>
          </p:nvSpPr>
          <p:spPr>
            <a:xfrm>
              <a:off x="4443267" y="6165304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Salignac</a:t>
              </a:r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000C5A75-02A8-D8AC-FCCA-73F138F4F6D7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5415375" y="5922682"/>
              <a:ext cx="0" cy="2426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B518DDB-D0A8-145F-7B99-44C25D07D9D3}"/>
              </a:ext>
            </a:extLst>
          </p:cNvPr>
          <p:cNvGrpSpPr/>
          <p:nvPr/>
        </p:nvGrpSpPr>
        <p:grpSpPr>
          <a:xfrm>
            <a:off x="6699673" y="5814116"/>
            <a:ext cx="1944216" cy="611954"/>
            <a:chOff x="4443267" y="5922682"/>
            <a:chExt cx="1944216" cy="611954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6CA4268D-A77E-1A01-8E73-17E7D4F6F7BB}"/>
                </a:ext>
              </a:extLst>
            </p:cNvPr>
            <p:cNvSpPr txBox="1"/>
            <p:nvPr/>
          </p:nvSpPr>
          <p:spPr>
            <a:xfrm>
              <a:off x="4443267" y="6165304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Marcenais</a:t>
              </a: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EBB93D55-E6E4-0370-2113-043FAEABC697}"/>
                </a:ext>
              </a:extLst>
            </p:cNvPr>
            <p:cNvCxnSpPr>
              <a:cxnSpLocks/>
              <a:stCxn id="19" idx="0"/>
            </p:cNvCxnSpPr>
            <p:nvPr/>
          </p:nvCxnSpPr>
          <p:spPr>
            <a:xfrm flipV="1">
              <a:off x="5415375" y="5922682"/>
              <a:ext cx="0" cy="24262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613857CB-8505-69FF-F202-753AAA9476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808" y="3231979"/>
            <a:ext cx="4572396" cy="274343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A1AB2E-8676-37F4-5716-AE0496FB7B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243" t="15672" r="29811" b="80164"/>
          <a:stretch/>
        </p:blipFill>
        <p:spPr>
          <a:xfrm>
            <a:off x="4679495" y="3590989"/>
            <a:ext cx="3976327" cy="24262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0018927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6821</TotalTime>
  <Words>362</Words>
  <Application>Microsoft Office PowerPoint</Application>
  <PresentationFormat>Affichage à l'écran (4:3)</PresentationFormat>
  <Paragraphs>83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</vt:lpstr>
      <vt:lpstr>Office Theme</vt:lpstr>
      <vt:lpstr>Substitutions locales pour l'AEP (Action 3-5 de la Feuille de route Nappes profondes)</vt:lpstr>
      <vt:lpstr>Focus sur les recherches de ressources pour des substitutions locales pour l'AEP</vt:lpstr>
      <vt:lpstr>Macavin 3 – S. Castelnau-Médoc</vt:lpstr>
      <vt:lpstr>Montuard (Oligocène) – S. Bonnetan</vt:lpstr>
      <vt:lpstr>La Sauve (en cours) S. Targon</vt:lpstr>
      <vt:lpstr>Lanine (Oligocène) S. Bassanne-Dropt-Garonne</vt:lpstr>
      <vt:lpstr>Alluvions (en projet) S. Caudrot</vt:lpstr>
      <vt:lpstr>Marcenais – S. Cubzadais-Fronsadais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390</cp:revision>
  <cp:lastPrinted>2019-02-01T13:57:01Z</cp:lastPrinted>
  <dcterms:created xsi:type="dcterms:W3CDTF">2015-09-15T19:44:09Z</dcterms:created>
  <dcterms:modified xsi:type="dcterms:W3CDTF">2023-06-12T10:07:36Z</dcterms:modified>
</cp:coreProperties>
</file>