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6" r:id="rId2"/>
    <p:sldId id="448" r:id="rId3"/>
    <p:sldId id="450" r:id="rId4"/>
    <p:sldId id="452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AF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CF67B-BCEA-4EFD-9300-3B69CC988330}" v="2" dt="2023-06-12T12:10:08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077CF67B-BCEA-4EFD-9300-3B69CC988330}"/>
    <pc:docChg chg="modSld">
      <pc:chgData name="Bruno de Grissac" userId="d3f85db1-402d-49d1-8f7f-5bc735f26e17" providerId="ADAL" clId="{077CF67B-BCEA-4EFD-9300-3B69CC988330}" dt="2023-06-12T12:14:55.394" v="61" actId="948"/>
      <pc:docMkLst>
        <pc:docMk/>
      </pc:docMkLst>
      <pc:sldChg chg="addSp modSp mod">
        <pc:chgData name="Bruno de Grissac" userId="d3f85db1-402d-49d1-8f7f-5bc735f26e17" providerId="ADAL" clId="{077CF67B-BCEA-4EFD-9300-3B69CC988330}" dt="2023-06-12T12:11:53.869" v="28" actId="6549"/>
        <pc:sldMkLst>
          <pc:docMk/>
          <pc:sldMk cId="2600818433" sldId="446"/>
        </pc:sldMkLst>
        <pc:spChg chg="mod">
          <ac:chgData name="Bruno de Grissac" userId="d3f85db1-402d-49d1-8f7f-5bc735f26e17" providerId="ADAL" clId="{077CF67B-BCEA-4EFD-9300-3B69CC988330}" dt="2023-06-12T12:10:08.294" v="10" actId="1076"/>
          <ac:spMkLst>
            <pc:docMk/>
            <pc:sldMk cId="2600818433" sldId="446"/>
            <ac:spMk id="6" creationId="{00000000-0000-0000-0000-000000000000}"/>
          </ac:spMkLst>
        </pc:spChg>
        <pc:spChg chg="mod">
          <ac:chgData name="Bruno de Grissac" userId="d3f85db1-402d-49d1-8f7f-5bc735f26e17" providerId="ADAL" clId="{077CF67B-BCEA-4EFD-9300-3B69CC988330}" dt="2023-06-12T12:11:53.869" v="28" actId="6549"/>
          <ac:spMkLst>
            <pc:docMk/>
            <pc:sldMk cId="2600818433" sldId="446"/>
            <ac:spMk id="16" creationId="{00000000-0000-0000-0000-000000000000}"/>
          </ac:spMkLst>
        </pc:spChg>
        <pc:picChg chg="add mod modCrop">
          <ac:chgData name="Bruno de Grissac" userId="d3f85db1-402d-49d1-8f7f-5bc735f26e17" providerId="ADAL" clId="{077CF67B-BCEA-4EFD-9300-3B69CC988330}" dt="2023-06-12T12:09:39.426" v="6" actId="1076"/>
          <ac:picMkLst>
            <pc:docMk/>
            <pc:sldMk cId="2600818433" sldId="446"/>
            <ac:picMk id="2" creationId="{E5FF098A-1C88-540F-0D1C-B5A8D2DC671B}"/>
          </ac:picMkLst>
        </pc:picChg>
        <pc:picChg chg="mod modCrop">
          <ac:chgData name="Bruno de Grissac" userId="d3f85db1-402d-49d1-8f7f-5bc735f26e17" providerId="ADAL" clId="{077CF67B-BCEA-4EFD-9300-3B69CC988330}" dt="2023-06-12T12:09:58.377" v="8" actId="732"/>
          <ac:picMkLst>
            <pc:docMk/>
            <pc:sldMk cId="2600818433" sldId="446"/>
            <ac:picMk id="3" creationId="{4EC043D7-C7AC-1009-9F48-B60D41F0ECFA}"/>
          </ac:picMkLst>
        </pc:picChg>
      </pc:sldChg>
      <pc:sldChg chg="modSp mod">
        <pc:chgData name="Bruno de Grissac" userId="d3f85db1-402d-49d1-8f7f-5bc735f26e17" providerId="ADAL" clId="{077CF67B-BCEA-4EFD-9300-3B69CC988330}" dt="2023-06-12T12:13:56.057" v="38" actId="207"/>
        <pc:sldMkLst>
          <pc:docMk/>
          <pc:sldMk cId="1912955829" sldId="450"/>
        </pc:sldMkLst>
        <pc:spChg chg="mod">
          <ac:chgData name="Bruno de Grissac" userId="d3f85db1-402d-49d1-8f7f-5bc735f26e17" providerId="ADAL" clId="{077CF67B-BCEA-4EFD-9300-3B69CC988330}" dt="2023-06-12T12:13:56.057" v="38" actId="207"/>
          <ac:spMkLst>
            <pc:docMk/>
            <pc:sldMk cId="1912955829" sldId="450"/>
            <ac:spMk id="3" creationId="{00000000-0000-0000-0000-000000000000}"/>
          </ac:spMkLst>
        </pc:spChg>
      </pc:sldChg>
      <pc:sldChg chg="modSp mod">
        <pc:chgData name="Bruno de Grissac" userId="d3f85db1-402d-49d1-8f7f-5bc735f26e17" providerId="ADAL" clId="{077CF67B-BCEA-4EFD-9300-3B69CC988330}" dt="2023-06-12T12:14:55.394" v="61" actId="948"/>
        <pc:sldMkLst>
          <pc:docMk/>
          <pc:sldMk cId="2621530093" sldId="452"/>
        </pc:sldMkLst>
        <pc:spChg chg="mod">
          <ac:chgData name="Bruno de Grissac" userId="d3f85db1-402d-49d1-8f7f-5bc735f26e17" providerId="ADAL" clId="{077CF67B-BCEA-4EFD-9300-3B69CC988330}" dt="2023-06-12T12:14:55.394" v="61" actId="948"/>
          <ac:spMkLst>
            <pc:docMk/>
            <pc:sldMk cId="2621530093" sldId="452"/>
            <ac:spMk id="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C043D7-C7AC-1009-9F48-B60D41F0E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92" b="2445"/>
          <a:stretch/>
        </p:blipFill>
        <p:spPr>
          <a:xfrm>
            <a:off x="4644008" y="1739841"/>
            <a:ext cx="4499992" cy="4833262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Le territoire du SCoT su SYBARVAL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177968" y="1306254"/>
            <a:ext cx="1709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Contexte :</a:t>
            </a:r>
          </a:p>
        </p:txBody>
      </p:sp>
      <p:sp>
        <p:nvSpPr>
          <p:cNvPr id="16" name="Text Box 49"/>
          <p:cNvSpPr txBox="1">
            <a:spLocks noChangeArrowheads="1"/>
          </p:cNvSpPr>
          <p:nvPr/>
        </p:nvSpPr>
        <p:spPr bwMode="auto">
          <a:xfrm>
            <a:off x="629582" y="1768217"/>
            <a:ext cx="4014426" cy="4405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noAutofit/>
          </a:bodyPr>
          <a:lstStyle>
            <a:lvl1pPr marL="266700" indent="-2667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285750" indent="-28575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600" kern="0" dirty="0">
                <a:solidFill>
                  <a:srgbClr val="333399"/>
                </a:solidFill>
              </a:rPr>
              <a:t>1 500 km</a:t>
            </a:r>
            <a:r>
              <a:rPr lang="fr-FR" altLang="fr-FR" sz="1600" kern="0" baseline="30000" dirty="0">
                <a:solidFill>
                  <a:srgbClr val="333399"/>
                </a:solidFill>
              </a:rPr>
              <a:t>2</a:t>
            </a:r>
            <a:endParaRPr lang="fr-FR" altLang="fr-FR" sz="1600" kern="0" dirty="0">
              <a:solidFill>
                <a:srgbClr val="333399"/>
              </a:solidFill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17 communes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3 intercommunalités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158 652 habitants en 2019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taux de croissance 2008 à 2018 : 2 %/an</a:t>
            </a:r>
          </a:p>
          <a:p>
            <a:pPr marL="285750" lvl="0" indent="-28575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kern="0" dirty="0">
                <a:solidFill>
                  <a:srgbClr val="333399"/>
                </a:solidFill>
              </a:rPr>
              <a:t>15,9 millions de m</a:t>
            </a:r>
            <a:r>
              <a:rPr lang="fr-FR" altLang="fr-FR" sz="1600" kern="0" baseline="30000" dirty="0">
                <a:solidFill>
                  <a:srgbClr val="333399"/>
                </a:solidFill>
              </a:rPr>
              <a:t>3</a:t>
            </a:r>
            <a:r>
              <a:rPr lang="fr-FR" altLang="fr-FR" sz="1600" kern="0" dirty="0">
                <a:solidFill>
                  <a:srgbClr val="333399"/>
                </a:solidFill>
              </a:rPr>
              <a:t> prélevés AEP en 2021</a:t>
            </a:r>
          </a:p>
          <a:p>
            <a:pPr marL="285750" lvl="0" indent="-28575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kern="0" dirty="0">
                <a:solidFill>
                  <a:srgbClr val="333399"/>
                </a:solidFill>
              </a:rPr>
              <a:t>approvisionnement à partir des unités de gestion </a:t>
            </a:r>
          </a:p>
          <a:p>
            <a:pPr marL="762000" lvl="1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1600" kern="0" dirty="0">
                <a:solidFill>
                  <a:srgbClr val="333399"/>
                </a:solidFill>
              </a:rPr>
              <a:t>Eocène Littoral : 	6,2 Mm</a:t>
            </a:r>
            <a:r>
              <a:rPr lang="fr-FR" altLang="fr-FR" sz="1600" kern="0" baseline="30000" dirty="0">
                <a:solidFill>
                  <a:srgbClr val="333399"/>
                </a:solidFill>
              </a:rPr>
              <a:t>3</a:t>
            </a:r>
          </a:p>
          <a:p>
            <a:pPr marL="762000" lvl="1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1600" kern="0" dirty="0">
                <a:solidFill>
                  <a:srgbClr val="333399"/>
                </a:solidFill>
              </a:rPr>
              <a:t>Oligocène Littoral : 	5,8 Mm</a:t>
            </a:r>
            <a:r>
              <a:rPr lang="fr-FR" altLang="fr-FR" sz="1600" kern="0" baseline="30000" dirty="0">
                <a:solidFill>
                  <a:srgbClr val="333399"/>
                </a:solidFill>
              </a:rPr>
              <a:t>3</a:t>
            </a:r>
          </a:p>
          <a:p>
            <a:pPr marL="762000" lvl="1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kumimoji="0" lang="fr-FR" altLang="fr-FR" sz="1600" b="0" i="0" u="none" strike="noStrike" kern="0" cap="none" spc="0" normalizeH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Plio-Quaternaire : 	2,8 Mm</a:t>
            </a:r>
            <a:r>
              <a:rPr kumimoji="0" lang="fr-FR" altLang="fr-FR" sz="1600" b="0" i="0" u="none" strike="noStrike" kern="0" cap="none" spc="0" normalizeH="0" baseline="3000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3</a:t>
            </a:r>
            <a:endParaRPr kumimoji="0" lang="fr-FR" altLang="fr-FR" sz="1600" b="0" i="0" u="none" strike="noStrike" kern="0" cap="none" spc="0" normalizeH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  <a:p>
            <a:pPr marL="476250" lvl="1" indent="0"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fr-FR" altLang="fr-FR" sz="1600" kern="0" dirty="0">
                <a:solidFill>
                  <a:srgbClr val="333399"/>
                </a:solidFill>
              </a:rPr>
              <a:t>+ Miocène centre et Littoral, </a:t>
            </a:r>
            <a:r>
              <a:rPr lang="fr-FR" altLang="fr-FR" sz="1600" kern="0" dirty="0" err="1">
                <a:solidFill>
                  <a:srgbClr val="333399"/>
                </a:solidFill>
              </a:rPr>
              <a:t>Campano</a:t>
            </a:r>
            <a:r>
              <a:rPr lang="fr-FR" altLang="fr-FR" sz="1600" kern="0" dirty="0">
                <a:solidFill>
                  <a:srgbClr val="333399"/>
                </a:solidFill>
              </a:rPr>
              <a:t>-M Littoral, </a:t>
            </a:r>
            <a:r>
              <a:rPr lang="fr-FR" altLang="fr-FR" sz="1600" kern="0" dirty="0" err="1">
                <a:solidFill>
                  <a:srgbClr val="333399"/>
                </a:solidFill>
              </a:rPr>
              <a:t>Cenomanien</a:t>
            </a:r>
            <a:r>
              <a:rPr lang="fr-FR" altLang="fr-FR" sz="1600" kern="0" dirty="0">
                <a:solidFill>
                  <a:srgbClr val="333399"/>
                </a:solidFill>
              </a:rPr>
              <a:t> Littoral</a:t>
            </a:r>
            <a:endParaRPr kumimoji="0" lang="fr-FR" altLang="fr-FR" sz="1600" b="0" i="0" u="none" strike="noStrike" kern="0" cap="none" spc="0" normalizeH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FF098A-1C88-540F-0D1C-B5A8D2DC67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0832" b="90001"/>
          <a:stretch/>
        </p:blipFill>
        <p:spPr>
          <a:xfrm>
            <a:off x="6372200" y="1520527"/>
            <a:ext cx="1872208" cy="49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1843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fr-FR" altLang="fr-FR" sz="2800" b="1" dirty="0">
                <a:solidFill>
                  <a:srgbClr val="0077D4"/>
                </a:solidFill>
              </a:rPr>
              <a:t>Les collectivités eau potable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CA5A8B-9DD4-1F0F-17B6-0B2F80865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80" y="1444939"/>
            <a:ext cx="7570871" cy="508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08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Analyse du contenu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76624"/>
            <a:ext cx="8640960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rgbClr val="005FAF"/>
                </a:solidFill>
              </a:rPr>
              <a:t>Projet de SCoT arrêté le 25 mai 2023 :</a:t>
            </a:r>
          </a:p>
          <a:p>
            <a:pPr lvl="1">
              <a:spcBef>
                <a:spcPts val="1200"/>
              </a:spcBef>
              <a:buClr>
                <a:srgbClr val="FE500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5FAF"/>
                </a:solidFill>
              </a:rPr>
              <a:t>L'état initial de l'environnement fait un état précis des prélèvements pour l'eau potable par service d'eau potable et par usage, des disponibilités en matière d'autorisation de prélèvement.</a:t>
            </a:r>
          </a:p>
          <a:p>
            <a:pPr lvl="1">
              <a:spcBef>
                <a:spcPts val="1200"/>
              </a:spcBef>
              <a:buClr>
                <a:srgbClr val="FE500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5FAF"/>
                </a:solidFill>
              </a:rPr>
              <a:t>Le projet d'aménagement stratégique précise la nécessité "</a:t>
            </a:r>
            <a:r>
              <a:rPr lang="fr-FR" i="1" dirty="0">
                <a:solidFill>
                  <a:srgbClr val="005FAF"/>
                </a:solidFill>
              </a:rPr>
              <a:t>d'adapter les différents types d’usages à la disponibilité de la ressource en eau</a:t>
            </a:r>
            <a:r>
              <a:rPr lang="fr-FR" dirty="0">
                <a:solidFill>
                  <a:srgbClr val="005FAF"/>
                </a:solidFill>
              </a:rPr>
              <a:t>" et que le SCoT doit </a:t>
            </a:r>
            <a:r>
              <a:rPr lang="fr-FR" i="1" dirty="0">
                <a:solidFill>
                  <a:srgbClr val="005FAF"/>
                </a:solidFill>
              </a:rPr>
              <a:t>"veiller à une gestion économe de la ressource et au maintien en bon état des sources d’eau douce du territoire"</a:t>
            </a:r>
            <a:r>
              <a:rPr lang="fr-FR" dirty="0">
                <a:solidFill>
                  <a:srgbClr val="005FAF"/>
                </a:solidFill>
              </a:rPr>
              <a:t>. Il fixe également une population maximale à 2040 (200 000 habitants permanents).</a:t>
            </a:r>
          </a:p>
          <a:p>
            <a:pPr lvl="1">
              <a:spcBef>
                <a:spcPts val="1200"/>
              </a:spcBef>
              <a:buClr>
                <a:srgbClr val="FE500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5FAF"/>
                </a:solidFill>
              </a:rPr>
              <a:t>le DOO précise que </a:t>
            </a:r>
            <a:r>
              <a:rPr lang="fr-FR" i="1" dirty="0">
                <a:solidFill>
                  <a:srgbClr val="005FAF"/>
                </a:solidFill>
              </a:rPr>
              <a:t>"les PLU(i) doivent s’assurer de la disponibilité de la ressource en eau potable avec les perspectives démographiques liées au développement urbain attendu dans le rapport de présentation" </a:t>
            </a:r>
            <a:r>
              <a:rPr lang="fr-FR" dirty="0">
                <a:solidFill>
                  <a:srgbClr val="005FAF"/>
                </a:solidFill>
              </a:rPr>
              <a:t>et incite les documents d'urbanisme à promouvoir les techniques permettant de réaliser des économies d'eau et à limiter en période estivale les usages non prioritaires.</a:t>
            </a:r>
          </a:p>
          <a:p>
            <a:pPr marL="0" indent="0">
              <a:buNone/>
            </a:pPr>
            <a:endParaRPr lang="fr-F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2955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8346" y="1268760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38008" y="1725960"/>
            <a:ext cx="8066441" cy="456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échanges réguliers entre acteurs de l'eau et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Sybarval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lors de l'élaboration du projet,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contenu du projet, qui comprend une prescription du DOO suffisamment précise pour être transcrite dans les PLU et PLUi.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SCoT du SYBARVAL peut être jugé compatible avec le SAGE Nappes profondes de Gironde.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la suite, la CLE demande que soient garantis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 suivi régulier des prélèvements sur le territoire du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SCoT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et une actualisation des projections pour permettre leur prise en compte dans l'actualisation régulière des besoins en ressources de substitution prévues par le SAGE,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démarche pour que les dispositions évoquées plus haut soient retranscrites dans les documents d'urbanisme du territoire.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45395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Projet de SCoT du SYBARVAL</a:t>
            </a:r>
            <a:b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Proposition d'avis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30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3836</TotalTime>
  <Words>380</Words>
  <Application>Microsoft Office PowerPoint</Application>
  <PresentationFormat>Affichage à l'écran (4:3)</PresentationFormat>
  <Paragraphs>33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Office Theme</vt:lpstr>
      <vt:lpstr>Le territoire du SCoT su SYBARVAL</vt:lpstr>
      <vt:lpstr>Les collectivités eau potable</vt:lpstr>
      <vt:lpstr>Analyse du contenu</vt:lpstr>
      <vt:lpstr>Projet de SCoT du SYBARVAL Proposition d'avis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217</cp:revision>
  <cp:lastPrinted>2016-03-17T14:08:04Z</cp:lastPrinted>
  <dcterms:created xsi:type="dcterms:W3CDTF">2015-09-15T19:44:09Z</dcterms:created>
  <dcterms:modified xsi:type="dcterms:W3CDTF">2023-06-12T12:15:04Z</dcterms:modified>
</cp:coreProperties>
</file>