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92" r:id="rId4"/>
    <p:sldId id="285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1341A1"/>
    <a:srgbClr val="E94F18"/>
    <a:srgbClr val="FF0000"/>
    <a:srgbClr val="333399"/>
    <a:srgbClr val="D9D9D9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73DF3-4FB6-460A-AD42-7D0E532CDBD7}" v="3" dt="2023-06-12T12:34:52.2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43A73DF3-4FB6-460A-AD42-7D0E532CDBD7}"/>
    <pc:docChg chg="undo custSel modSld">
      <pc:chgData name="Bruno de Grissac" userId="d3f85db1-402d-49d1-8f7f-5bc735f26e17" providerId="ADAL" clId="{43A73DF3-4FB6-460A-AD42-7D0E532CDBD7}" dt="2023-06-12T12:35:19.857" v="586" actId="20577"/>
      <pc:docMkLst>
        <pc:docMk/>
      </pc:docMkLst>
      <pc:sldChg chg="modSp mod">
        <pc:chgData name="Bruno de Grissac" userId="d3f85db1-402d-49d1-8f7f-5bc735f26e17" providerId="ADAL" clId="{43A73DF3-4FB6-460A-AD42-7D0E532CDBD7}" dt="2023-06-12T12:00:20.469" v="3" actId="6549"/>
        <pc:sldMkLst>
          <pc:docMk/>
          <pc:sldMk cId="2608942258" sldId="256"/>
        </pc:sldMkLst>
        <pc:spChg chg="mod">
          <ac:chgData name="Bruno de Grissac" userId="d3f85db1-402d-49d1-8f7f-5bc735f26e17" providerId="ADAL" clId="{43A73DF3-4FB6-460A-AD42-7D0E532CDBD7}" dt="2023-06-12T12:00:20.469" v="3" actId="6549"/>
          <ac:spMkLst>
            <pc:docMk/>
            <pc:sldMk cId="2608942258" sldId="256"/>
            <ac:spMk id="5" creationId="{00000000-0000-0000-0000-000000000000}"/>
          </ac:spMkLst>
        </pc:spChg>
      </pc:sldChg>
      <pc:sldChg chg="modSp mod">
        <pc:chgData name="Bruno de Grissac" userId="d3f85db1-402d-49d1-8f7f-5bc735f26e17" providerId="ADAL" clId="{43A73DF3-4FB6-460A-AD42-7D0E532CDBD7}" dt="2023-06-12T12:28:51.992" v="46" actId="14100"/>
        <pc:sldMkLst>
          <pc:docMk/>
          <pc:sldMk cId="4211015595" sldId="282"/>
        </pc:sldMkLst>
        <pc:spChg chg="mod">
          <ac:chgData name="Bruno de Grissac" userId="d3f85db1-402d-49d1-8f7f-5bc735f26e17" providerId="ADAL" clId="{43A73DF3-4FB6-460A-AD42-7D0E532CDBD7}" dt="2023-06-12T12:28:51.992" v="46" actId="14100"/>
          <ac:spMkLst>
            <pc:docMk/>
            <pc:sldMk cId="4211015595" sldId="282"/>
            <ac:spMk id="2" creationId="{1EC158F1-0287-4B14-8C71-BDE0418F2768}"/>
          </ac:spMkLst>
        </pc:spChg>
      </pc:sldChg>
      <pc:sldChg chg="addSp modSp mod">
        <pc:chgData name="Bruno de Grissac" userId="d3f85db1-402d-49d1-8f7f-5bc735f26e17" providerId="ADAL" clId="{43A73DF3-4FB6-460A-AD42-7D0E532CDBD7}" dt="2023-06-12T12:35:19.857" v="586" actId="20577"/>
        <pc:sldMkLst>
          <pc:docMk/>
          <pc:sldMk cId="3844875480" sldId="285"/>
        </pc:sldMkLst>
        <pc:spChg chg="add mod">
          <ac:chgData name="Bruno de Grissac" userId="d3f85db1-402d-49d1-8f7f-5bc735f26e17" providerId="ADAL" clId="{43A73DF3-4FB6-460A-AD42-7D0E532CDBD7}" dt="2023-06-12T12:35:19.857" v="586" actId="20577"/>
          <ac:spMkLst>
            <pc:docMk/>
            <pc:sldMk cId="3844875480" sldId="285"/>
            <ac:spMk id="2" creationId="{7DEE108B-2EC5-BF71-B85F-421873704A2F}"/>
          </ac:spMkLst>
        </pc:spChg>
        <pc:spChg chg="mod">
          <ac:chgData name="Bruno de Grissac" userId="d3f85db1-402d-49d1-8f7f-5bc735f26e17" providerId="ADAL" clId="{43A73DF3-4FB6-460A-AD42-7D0E532CDBD7}" dt="2023-06-12T12:34:52.288" v="566" actId="255"/>
          <ac:spMkLst>
            <pc:docMk/>
            <pc:sldMk cId="3844875480" sldId="285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04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pour création de 2 forages pour l'irrigation à Hostens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pour création de 2 forages pour l'irrigation à Hostens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pour création de 2 forages pour l'irrigation à Hostens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4192"/>
            <a:ext cx="305196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SCEA la Ferme de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Rétis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de 2 forages d’irrigation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    le 17 mai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Loi sur l’eau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Miocène Sud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augmentation des capacité d’approvisionnement en eau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399984" y="1747319"/>
            <a:ext cx="2797521" cy="233579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0" y="1414279"/>
            <a:ext cx="8867419" cy="4684863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Demande :</a:t>
            </a:r>
            <a:r>
              <a:rPr lang="fr-FR" dirty="0"/>
              <a:t> besoin supplémentaire de 67 200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F24 : 40 m</a:t>
            </a:r>
            <a:r>
              <a:rPr lang="fr-FR" baseline="30000" dirty="0"/>
              <a:t>3</a:t>
            </a:r>
            <a:r>
              <a:rPr lang="fr-FR" dirty="0"/>
              <a:t>/h et 38 400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F25 : 30 m</a:t>
            </a:r>
            <a:r>
              <a:rPr lang="fr-FR" baseline="30000" dirty="0"/>
              <a:t>3</a:t>
            </a:r>
            <a:r>
              <a:rPr lang="fr-FR" dirty="0"/>
              <a:t>/h et 28 800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Usage : irrigation de 400 000 m</a:t>
            </a:r>
            <a:r>
              <a:rPr lang="fr-FR" u="sng" baseline="30000" dirty="0"/>
              <a:t>2</a:t>
            </a:r>
            <a:r>
              <a:rPr lang="fr-FR" u="sng" dirty="0"/>
              <a:t> de maïs semence (sur 980 000 m</a:t>
            </a:r>
            <a:r>
              <a:rPr lang="fr-FR" u="sng" baseline="30000" dirty="0"/>
              <a:t>2</a:t>
            </a:r>
            <a:r>
              <a:rPr lang="fr-FR" u="sng" dirty="0"/>
              <a:t>)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Optimisation de l’usage :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mise en place d’un système de suivi par sonde d’humidité dans le sol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Sources d'approvisionnement en eau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25 ouvrages existants qui exploitent le Plio-Quaternaire (en 2022 #300 000 m</a:t>
            </a:r>
            <a:r>
              <a:rPr lang="fr-FR" baseline="30000" dirty="0"/>
              <a:t>3 </a:t>
            </a:r>
            <a:r>
              <a:rPr lang="fr-FR" dirty="0"/>
              <a:t>prélevés pour 510 000 m</a:t>
            </a:r>
            <a:r>
              <a:rPr lang="fr-FR" baseline="30000" dirty="0"/>
              <a:t>3</a:t>
            </a:r>
            <a:r>
              <a:rPr lang="fr-FR" dirty="0"/>
              <a:t>/an autorisés)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"</a:t>
            </a:r>
            <a:r>
              <a:rPr lang="fr-FR" i="1" dirty="0">
                <a:solidFill>
                  <a:schemeClr val="accent6">
                    <a:lumMod val="75000"/>
                  </a:schemeClr>
                </a:solidFill>
              </a:rPr>
              <a:t>La présente demande de prélèvement au Miocène est réalisée en raison de la non-présence de ressource suffisante dans les formations </a:t>
            </a:r>
            <a:r>
              <a:rPr lang="fr-FR" i="1" dirty="0" err="1">
                <a:solidFill>
                  <a:schemeClr val="accent6">
                    <a:lumMod val="75000"/>
                  </a:schemeClr>
                </a:solidFill>
              </a:rPr>
              <a:t>plio</a:t>
            </a:r>
            <a:r>
              <a:rPr lang="fr-FR" i="1" dirty="0">
                <a:solidFill>
                  <a:schemeClr val="accent6">
                    <a:lumMod val="75000"/>
                  </a:schemeClr>
                </a:solidFill>
              </a:rPr>
              <a:t>-quaternaires.</a:t>
            </a:r>
            <a:r>
              <a:rPr lang="fr-FR" dirty="0"/>
              <a:t>"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75" dirty="0">
                <a:solidFill>
                  <a:srgbClr val="1341A1"/>
                </a:solidFill>
              </a:rPr>
              <a:t>	4 sondages réalisés avec des débits jugés trop faibles (10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/h) voire secs</a:t>
            </a: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7216ADD5-E009-FEBE-2779-35377AAE2361}"/>
              </a:ext>
            </a:extLst>
          </p:cNvPr>
          <p:cNvSpPr txBox="1">
            <a:spLocks/>
          </p:cNvSpPr>
          <p:nvPr/>
        </p:nvSpPr>
        <p:spPr>
          <a:xfrm>
            <a:off x="1770403" y="5081719"/>
            <a:ext cx="7046475" cy="2396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4802413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Création de 2 forages (F24 et F25) de 65 m de profondeur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FED9C2-4484-BD3C-4911-ED28BAFA7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582" y="1335697"/>
            <a:ext cx="3965418" cy="53558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8434EDD-D41E-8768-A8A4-4059D48E6DBD}"/>
              </a:ext>
            </a:extLst>
          </p:cNvPr>
          <p:cNvSpPr/>
          <p:nvPr/>
        </p:nvSpPr>
        <p:spPr>
          <a:xfrm>
            <a:off x="5432079" y="2326741"/>
            <a:ext cx="932507" cy="769544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PQ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6C65BC-A7EB-7DAD-C95C-6F2B761F6202}"/>
              </a:ext>
            </a:extLst>
          </p:cNvPr>
          <p:cNvSpPr/>
          <p:nvPr/>
        </p:nvSpPr>
        <p:spPr>
          <a:xfrm>
            <a:off x="5432078" y="3462484"/>
            <a:ext cx="932507" cy="280251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Miocène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8B7C458-1CB9-B378-C141-A2CFE0460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34" y="2529172"/>
            <a:ext cx="4961299" cy="2968938"/>
          </a:xfrm>
          <a:prstGeom prst="rect">
            <a:avLst/>
          </a:prstGeom>
        </p:spPr>
      </p:pic>
      <p:sp>
        <p:nvSpPr>
          <p:cNvPr id="10" name="Étoile : 5 branches 9">
            <a:extLst>
              <a:ext uri="{FF2B5EF4-FFF2-40B4-BE49-F238E27FC236}">
                <a16:creationId xmlns:a16="http://schemas.microsoft.com/office/drawing/2014/main" id="{A3071855-9F02-C02D-A961-3ACD99579E96}"/>
              </a:ext>
            </a:extLst>
          </p:cNvPr>
          <p:cNvSpPr/>
          <p:nvPr/>
        </p:nvSpPr>
        <p:spPr>
          <a:xfrm>
            <a:off x="2190939" y="4219381"/>
            <a:ext cx="190121" cy="172016"/>
          </a:xfrm>
          <a:prstGeom prst="star5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Étoile : 5 branches 10">
            <a:extLst>
              <a:ext uri="{FF2B5EF4-FFF2-40B4-BE49-F238E27FC236}">
                <a16:creationId xmlns:a16="http://schemas.microsoft.com/office/drawing/2014/main" id="{816E25D1-F0F4-CF53-EBE7-DA6CFFAB6109}"/>
              </a:ext>
            </a:extLst>
          </p:cNvPr>
          <p:cNvSpPr/>
          <p:nvPr/>
        </p:nvSpPr>
        <p:spPr>
          <a:xfrm>
            <a:off x="4581053" y="3001224"/>
            <a:ext cx="190121" cy="172016"/>
          </a:xfrm>
          <a:prstGeom prst="star5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2A9E68F-9974-82C1-4A7D-C9C99B12A368}"/>
              </a:ext>
            </a:extLst>
          </p:cNvPr>
          <p:cNvCxnSpPr>
            <a:cxnSpLocks/>
          </p:cNvCxnSpPr>
          <p:nvPr/>
        </p:nvCxnSpPr>
        <p:spPr>
          <a:xfrm flipV="1">
            <a:off x="3539905" y="3173240"/>
            <a:ext cx="1072834" cy="77407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5C5F1A1-BF04-A208-B1CE-F45DF0342D13}"/>
              </a:ext>
            </a:extLst>
          </p:cNvPr>
          <p:cNvCxnSpPr>
            <a:cxnSpLocks/>
          </p:cNvCxnSpPr>
          <p:nvPr/>
        </p:nvCxnSpPr>
        <p:spPr>
          <a:xfrm flipV="1">
            <a:off x="2190939" y="4429361"/>
            <a:ext cx="111003" cy="66832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9E32317-D549-ABDD-AD8F-14A4C1A4F976}"/>
              </a:ext>
            </a:extLst>
          </p:cNvPr>
          <p:cNvCxnSpPr>
            <a:cxnSpLocks/>
          </p:cNvCxnSpPr>
          <p:nvPr/>
        </p:nvCxnSpPr>
        <p:spPr>
          <a:xfrm flipV="1">
            <a:off x="2467071" y="4065006"/>
            <a:ext cx="828390" cy="21931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3651F29C-032D-0840-275D-B021604365AC}"/>
              </a:ext>
            </a:extLst>
          </p:cNvPr>
          <p:cNvSpPr txBox="1"/>
          <p:nvPr/>
        </p:nvSpPr>
        <p:spPr>
          <a:xfrm rot="19537734">
            <a:off x="3530851" y="316870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2,3 km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23ED976-FB55-5DBC-E317-63ED5F8035B5}"/>
              </a:ext>
            </a:extLst>
          </p:cNvPr>
          <p:cNvSpPr txBox="1"/>
          <p:nvPr/>
        </p:nvSpPr>
        <p:spPr>
          <a:xfrm rot="20820180">
            <a:off x="2388244" y="3762644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1,8 km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0F0BB07-EF7D-326C-A7D1-7385BCF752AA}"/>
              </a:ext>
            </a:extLst>
          </p:cNvPr>
          <p:cNvSpPr txBox="1"/>
          <p:nvPr/>
        </p:nvSpPr>
        <p:spPr>
          <a:xfrm rot="16876821">
            <a:off x="1517628" y="4465849"/>
            <a:ext cx="914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1,2 km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AB4DC4E-E4EA-9CF3-C2D4-85C386A709AF}"/>
              </a:ext>
            </a:extLst>
          </p:cNvPr>
          <p:cNvCxnSpPr>
            <a:cxnSpLocks/>
            <a:stCxn id="37" idx="3"/>
            <a:endCxn id="11" idx="1"/>
          </p:cNvCxnSpPr>
          <p:nvPr/>
        </p:nvCxnSpPr>
        <p:spPr>
          <a:xfrm>
            <a:off x="3572775" y="2485338"/>
            <a:ext cx="1008278" cy="5815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F150C16-2A8A-4128-F881-46C074E8CD67}"/>
              </a:ext>
            </a:extLst>
          </p:cNvPr>
          <p:cNvCxnSpPr>
            <a:cxnSpLocks/>
            <a:stCxn id="36" idx="2"/>
            <a:endCxn id="10" idx="1"/>
          </p:cNvCxnSpPr>
          <p:nvPr/>
        </p:nvCxnSpPr>
        <p:spPr>
          <a:xfrm>
            <a:off x="1169077" y="3570035"/>
            <a:ext cx="1021862" cy="715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92ED9D09-980B-58A5-86BB-650B8DC4CCC6}"/>
              </a:ext>
            </a:extLst>
          </p:cNvPr>
          <p:cNvSpPr txBox="1"/>
          <p:nvPr/>
        </p:nvSpPr>
        <p:spPr>
          <a:xfrm>
            <a:off x="63373" y="2923704"/>
            <a:ext cx="22114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Forage Canet 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>
                <a:solidFill>
                  <a:schemeClr val="accent1"/>
                </a:solidFill>
              </a:rPr>
              <a:t># 100 000 m</a:t>
            </a:r>
            <a:r>
              <a:rPr lang="fr-FR" baseline="30000" dirty="0">
                <a:solidFill>
                  <a:schemeClr val="accent1"/>
                </a:solidFill>
              </a:rPr>
              <a:t>3</a:t>
            </a:r>
            <a:r>
              <a:rPr lang="fr-FR" dirty="0">
                <a:solidFill>
                  <a:schemeClr val="accent1"/>
                </a:solidFill>
              </a:rPr>
              <a:t>/an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7F918E7-7E64-39CF-02B1-A1ADD352506C}"/>
              </a:ext>
            </a:extLst>
          </p:cNvPr>
          <p:cNvSpPr txBox="1"/>
          <p:nvPr/>
        </p:nvSpPr>
        <p:spPr>
          <a:xfrm>
            <a:off x="1361367" y="2162172"/>
            <a:ext cx="22114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Forage Communal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dirty="0">
                <a:solidFill>
                  <a:schemeClr val="accent1"/>
                </a:solidFill>
              </a:rPr>
              <a:t># 23 000 m</a:t>
            </a:r>
            <a:r>
              <a:rPr lang="fr-FR" baseline="30000" dirty="0">
                <a:solidFill>
                  <a:schemeClr val="accent1"/>
                </a:solidFill>
              </a:rPr>
              <a:t>3</a:t>
            </a:r>
            <a:r>
              <a:rPr lang="fr-FR" dirty="0">
                <a:solidFill>
                  <a:schemeClr val="accent1"/>
                </a:solidFill>
              </a:rPr>
              <a:t>/an</a:t>
            </a:r>
          </a:p>
        </p:txBody>
      </p:sp>
    </p:spTree>
    <p:extLst>
      <p:ext uri="{BB962C8B-B14F-4D97-AF65-F5344CB8AC3E}">
        <p14:creationId xmlns:p14="http://schemas.microsoft.com/office/powerpoint/2010/main" val="231301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62988"/>
            <a:ext cx="265874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2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DEE108B-2EC5-BF71-B85F-421873704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888240"/>
            <a:ext cx="8631749" cy="4239183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200" dirty="0"/>
              <a:t>Considérant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200" dirty="0"/>
              <a:t>la nature du projet,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200" dirty="0"/>
              <a:t>la ressource cible, à savoir la nappe du Miocène zone sud où l'unité de gestion est non déficitaire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200" dirty="0"/>
              <a:t>les éléments apportés pour démontrer que l'usage est optimisé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highlight>
                  <a:srgbClr val="FFCC00"/>
                </a:highlight>
              </a:rPr>
              <a:t>les éléments apportés pour démontrer l'absence de ressource alternative mobilisable dans des conditions technico économiques acceptables</a:t>
            </a:r>
            <a:r>
              <a:rPr lang="fr-FR" sz="2200" dirty="0"/>
              <a:t> ;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200" dirty="0"/>
              <a:t>le projet de création et d'exploitation de deux forages au Miocène à </a:t>
            </a:r>
            <a:r>
              <a:rPr lang="fr-FR" sz="2200"/>
              <a:t>Hostens pour </a:t>
            </a:r>
            <a:r>
              <a:rPr lang="fr-FR" sz="2200" dirty="0"/>
              <a:t>l'irrigation est considéré comme… ?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2927</TotalTime>
  <Words>307</Words>
  <Application>Microsoft Office PowerPoint</Application>
  <PresentationFormat>Affichage à l'écran (4:3)</PresentationFormat>
  <Paragraphs>39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151</cp:revision>
  <dcterms:created xsi:type="dcterms:W3CDTF">2018-06-11T08:02:18Z</dcterms:created>
  <dcterms:modified xsi:type="dcterms:W3CDTF">2023-06-12T12:35:19Z</dcterms:modified>
</cp:coreProperties>
</file>