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82" r:id="rId3"/>
    <p:sldId id="285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FF0000"/>
    <a:srgbClr val="1341A1"/>
    <a:srgbClr val="E94F18"/>
    <a:srgbClr val="D9D9D9"/>
    <a:srgbClr val="FFCC00"/>
    <a:srgbClr val="006600"/>
    <a:srgbClr val="006C31"/>
    <a:srgbClr val="00642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19/04/2023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569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809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B51DE24C-98AC-EC27-32C9-9E93EC26CB4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d’avis sur l’autorisation de créer et exploiter 8 nouveaux puits pétroliers sur la concession de Cazaux</a:t>
            </a:r>
          </a:p>
        </p:txBody>
      </p:sp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29EFBCAB-6C62-38BD-9741-61546D949154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d’avis sur l’autorisation de créer et exploiter 8 nouveaux puits pétroliers sur la concession de Cazaux</a:t>
            </a:r>
          </a:p>
        </p:txBody>
      </p:sp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19/04/2023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8145" y="1364192"/>
            <a:ext cx="3054554" cy="3594130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425" cy="4942461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VERMILION REP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et exploitation de 8 nouveaux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puits pétroliers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DREAL le </a:t>
            </a:r>
            <a:r>
              <a:rPr lang="fr-FR" altLang="fr-FR" sz="18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XX avril 2023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d’autorisation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 </a:t>
            </a:r>
            <a:r>
              <a:rPr lang="fr-FR" sz="1800" b="0" i="0" u="none" strike="noStrike" baseline="0" dirty="0">
                <a:solidFill>
                  <a:srgbClr val="333399"/>
                </a:solidFill>
              </a:rPr>
              <a:t>Albien</a:t>
            </a: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 (hors SAGE)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de développement du potentiel du champ de Cazaux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Nouveaux ouvrages créés sur les plateformes existantes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3947312" y="1609790"/>
            <a:ext cx="2335794" cy="2246985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785141 h 19122262"/>
              <a:gd name="connsiteX1" fmla="*/ 1374700 w 1374700"/>
              <a:gd name="connsiteY1" fmla="*/ 19122262 h 1912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9122262">
                <a:moveTo>
                  <a:pt x="0" y="785141"/>
                </a:moveTo>
                <a:cubicBezTo>
                  <a:pt x="642553" y="-1080522"/>
                  <a:pt x="1211077" y="-1213766"/>
                  <a:pt x="1374700" y="19122262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397549"/>
            <a:ext cx="8645746" cy="1135457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u="sng" dirty="0"/>
              <a:t>Cibles :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Objectif principal : réservoir Albien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Objectifs secondaires : structure Est </a:t>
            </a:r>
            <a:r>
              <a:rPr lang="fr-FR" dirty="0" err="1"/>
              <a:t>Purbeckiennne</a:t>
            </a:r>
            <a:r>
              <a:rPr lang="fr-FR" dirty="0"/>
              <a:t> et Aptien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A35B0FC-6A01-A230-3C08-9494CE1D0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125" y="2447667"/>
            <a:ext cx="4498822" cy="3754656"/>
          </a:xfrm>
          <a:prstGeom prst="rect">
            <a:avLst/>
          </a:prstGeom>
        </p:spPr>
      </p:pic>
      <p:sp>
        <p:nvSpPr>
          <p:cNvPr id="9" name="Accolade fermante 8">
            <a:extLst>
              <a:ext uri="{FF2B5EF4-FFF2-40B4-BE49-F238E27FC236}">
                <a16:creationId xmlns:a16="http://schemas.microsoft.com/office/drawing/2014/main" id="{BE58BE51-49F8-8136-9C0C-FE61AAA49D17}"/>
              </a:ext>
            </a:extLst>
          </p:cNvPr>
          <p:cNvSpPr/>
          <p:nvPr/>
        </p:nvSpPr>
        <p:spPr>
          <a:xfrm>
            <a:off x="4802637" y="3521798"/>
            <a:ext cx="45719" cy="190123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42A3D0D-C705-D4C6-3123-9702F3385D18}"/>
              </a:ext>
            </a:extLst>
          </p:cNvPr>
          <p:cNvSpPr txBox="1"/>
          <p:nvPr/>
        </p:nvSpPr>
        <p:spPr>
          <a:xfrm>
            <a:off x="5218947" y="3342589"/>
            <a:ext cx="2883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</a:rPr>
              <a:t>SAGE Nappes profondes </a:t>
            </a:r>
            <a:br>
              <a:rPr lang="fr-FR" dirty="0">
                <a:solidFill>
                  <a:srgbClr val="333399"/>
                </a:solidFill>
              </a:rPr>
            </a:br>
            <a:r>
              <a:rPr lang="fr-FR" dirty="0">
                <a:solidFill>
                  <a:srgbClr val="333399"/>
                </a:solidFill>
              </a:rPr>
              <a:t>de Gironde</a:t>
            </a:r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471EF62D-3F16-2CE5-7DA8-B838DFF402BE}"/>
              </a:ext>
            </a:extLst>
          </p:cNvPr>
          <p:cNvSpPr txBox="1">
            <a:spLocks/>
          </p:cNvSpPr>
          <p:nvPr/>
        </p:nvSpPr>
        <p:spPr>
          <a:xfrm>
            <a:off x="5653890" y="4086478"/>
            <a:ext cx="3412705" cy="11354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u="sng" dirty="0"/>
              <a:t>Approvisionnement en eau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u="sng" dirty="0"/>
              <a:t>du chantier :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Plio-quaternaire </a:t>
            </a:r>
            <a:br>
              <a:rPr lang="fr-FR" dirty="0"/>
            </a:br>
            <a:r>
              <a:rPr lang="fr-FR" dirty="0">
                <a:sym typeface="Symbol" panose="05050102010706020507" pitchFamily="18" charset="2"/>
              </a:rPr>
              <a:t> 2 000 m</a:t>
            </a:r>
            <a:r>
              <a:rPr lang="fr-FR" baseline="30000" dirty="0">
                <a:sym typeface="Symbol" panose="05050102010706020507" pitchFamily="18" charset="2"/>
              </a:rPr>
              <a:t>3</a:t>
            </a:r>
            <a:r>
              <a:rPr lang="fr-FR" dirty="0">
                <a:sym typeface="Symbol" panose="05050102010706020507" pitchFamily="18" charset="2"/>
              </a:rPr>
              <a:t>/forage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Font typeface="Arial"/>
              <a:buNone/>
            </a:pPr>
            <a:endParaRPr lang="fr-FR" dirty="0">
              <a:sym typeface="Symbol" panose="05050102010706020507" pitchFamily="18" charset="2"/>
            </a:endParaRPr>
          </a:p>
          <a:p>
            <a:pPr marL="0" indent="0"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u="sng" dirty="0">
                <a:sym typeface="Symbol" panose="05050102010706020507" pitchFamily="18" charset="2"/>
              </a:rPr>
              <a:t>en exploitation :</a:t>
            </a:r>
            <a:r>
              <a:rPr lang="fr-FR" dirty="0">
                <a:sym typeface="Symbol" panose="05050102010706020507" pitchFamily="18" charset="2"/>
              </a:rPr>
              <a:t> inchangé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101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91268"/>
            <a:ext cx="24246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761324"/>
            <a:ext cx="8689146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profondeurs des forages projetés ;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prélèvements en eau qui ne concerneront que le réservoir du Plio-Quaternaire ;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que les travaux prévoient d’isoler les nappes profondes concernées par le SAGE ;</a:t>
            </a:r>
          </a:p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création et l'exploitation de 8 puits pétroliers ne devrait pas avoir 'incidence sur les nappes profondes de Gironde et la question de la compatibilité du projet avec le SAGE ne se pose donc pas.</a:t>
            </a:r>
          </a:p>
        </p:txBody>
      </p:sp>
    </p:spTree>
    <p:extLst>
      <p:ext uri="{BB962C8B-B14F-4D97-AF65-F5344CB8AC3E}">
        <p14:creationId xmlns:p14="http://schemas.microsoft.com/office/powerpoint/2010/main" val="38448754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2611</TotalTime>
  <Words>176</Words>
  <Application>Microsoft Office PowerPoint</Application>
  <PresentationFormat>Affichage à l'écran (4:3)</PresentationFormat>
  <Paragraphs>29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148</cp:revision>
  <dcterms:created xsi:type="dcterms:W3CDTF">2018-06-11T08:02:18Z</dcterms:created>
  <dcterms:modified xsi:type="dcterms:W3CDTF">2023-04-19T15:09:43Z</dcterms:modified>
</cp:coreProperties>
</file>