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83" r:id="rId3"/>
    <p:sldId id="286" r:id="rId4"/>
    <p:sldId id="284" r:id="rId5"/>
    <p:sldId id="287" r:id="rId6"/>
    <p:sldId id="279" r:id="rId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is Lafficher" initials="A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04D"/>
    <a:srgbClr val="333399"/>
    <a:srgbClr val="0000FF"/>
    <a:srgbClr val="FFCC00"/>
    <a:srgbClr val="FF0000"/>
    <a:srgbClr val="006600"/>
    <a:srgbClr val="006C31"/>
    <a:srgbClr val="00642D"/>
    <a:srgbClr val="9606EE"/>
    <a:srgbClr val="03FF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174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3835A-2CE6-424F-976F-060004DDC7C0}" type="datetimeFigureOut">
              <a:rPr lang="fr-FR" smtClean="0"/>
              <a:t>19/04/2023</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4D6616-047C-445B-82D7-A8BE044CA00C}" type="slidenum">
              <a:rPr lang="fr-FR" smtClean="0"/>
              <a:t>‹N°›</a:t>
            </a:fld>
            <a:endParaRPr lang="fr-FR"/>
          </a:p>
        </p:txBody>
      </p:sp>
    </p:spTree>
    <p:extLst>
      <p:ext uri="{BB962C8B-B14F-4D97-AF65-F5344CB8AC3E}">
        <p14:creationId xmlns:p14="http://schemas.microsoft.com/office/powerpoint/2010/main" val="1195165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9"/>
            <a:ext cx="7772400" cy="1470025"/>
          </a:xfrm>
        </p:spPr>
        <p:txBody>
          <a:bodyPr>
            <a:normAutofit/>
          </a:bodyPr>
          <a:lstStyle>
            <a:lvl1pPr>
              <a:defRPr sz="2625">
                <a:solidFill>
                  <a:srgbClr val="1341A1"/>
                </a:solidFill>
              </a:defRPr>
            </a:lvl1pPr>
          </a:lstStyle>
          <a:p>
            <a:r>
              <a:rPr lang="fr-FR"/>
              <a:t>Modifiez le style du titre</a:t>
            </a:r>
            <a:endParaRPr lang="en-US" dirty="0"/>
          </a:p>
        </p:txBody>
      </p:sp>
      <p:sp>
        <p:nvSpPr>
          <p:cNvPr id="3"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4" name="Image 3"/>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2989938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chemeClr val="accent6">
                    <a:lumMod val="75000"/>
                  </a:schemeClr>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4257016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rgbClr val="FF0000"/>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3937225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9"/>
            <a:ext cx="9144001" cy="1352053"/>
          </a:xfrm>
          <a:prstGeom prst="rect">
            <a:avLst/>
          </a:prstGeom>
        </p:spPr>
      </p:pic>
      <p:sp>
        <p:nvSpPr>
          <p:cNvPr id="3"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3047653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4"/>
            <a:ext cx="9144000" cy="6857999"/>
          </a:xfrm>
          <a:prstGeom prst="rect">
            <a:avLst/>
          </a:prstGeom>
        </p:spPr>
      </p:pic>
      <p:sp>
        <p:nvSpPr>
          <p:cNvPr id="6" name="Title 1"/>
          <p:cNvSpPr>
            <a:spLocks noGrp="1"/>
          </p:cNvSpPr>
          <p:nvPr>
            <p:ph type="title"/>
          </p:nvPr>
        </p:nvSpPr>
        <p:spPr>
          <a:xfrm>
            <a:off x="2205350" y="274638"/>
            <a:ext cx="6481451" cy="1143000"/>
          </a:xfrm>
        </p:spPr>
        <p:txBody>
          <a:bodyPr>
            <a:normAutofit/>
          </a:bodyPr>
          <a:lstStyle>
            <a:lvl1pPr algn="l">
              <a:defRPr sz="1875">
                <a:solidFill>
                  <a:srgbClr val="E46C0A"/>
                </a:solidFill>
              </a:defRPr>
            </a:lvl1pPr>
          </a:lstStyle>
          <a:p>
            <a:r>
              <a:rPr lang="fr-FR"/>
              <a:t>Modifiez le style du titre</a:t>
            </a:r>
            <a:endParaRPr lang="en-US" dirty="0"/>
          </a:p>
        </p:txBody>
      </p:sp>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103096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267739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70EBCB-75A6-48B6-A94F-15B940329A90}" type="datetimeFigureOut">
              <a:rPr lang="fr-FR" smtClean="0"/>
              <a:t>19/04/2023</a:t>
            </a:fld>
            <a:endParaRPr lang="fr-FR"/>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F807EE-CD1D-4590-8BC8-3307D96355C9}" type="slidenum">
              <a:rPr lang="fr-FR" smtClean="0"/>
              <a:t>‹N°›</a:t>
            </a:fld>
            <a:endParaRPr lang="fr-FR"/>
          </a:p>
        </p:txBody>
      </p:sp>
    </p:spTree>
    <p:extLst>
      <p:ext uri="{BB962C8B-B14F-4D97-AF65-F5344CB8AC3E}">
        <p14:creationId xmlns:p14="http://schemas.microsoft.com/office/powerpoint/2010/main" val="2625262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3.tmp"/><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202047" y="1535458"/>
            <a:ext cx="5783118" cy="3113974"/>
          </a:xfrm>
        </p:spPr>
        <p:txBody>
          <a:bodyPr>
            <a:noAutofit/>
          </a:bodyPr>
          <a:lstStyle/>
          <a:p>
            <a:pPr marL="355600" lvl="0" indent="-355600" algn="just" defTabSz="914400">
              <a:spcBef>
                <a:spcPts val="1107"/>
              </a:spcBef>
              <a:buClr>
                <a:srgbClr val="C0504D"/>
              </a:buClr>
              <a:buSzPct val="100000"/>
              <a:buNone/>
            </a:pPr>
            <a:r>
              <a:rPr lang="fr-FR" altLang="fr-FR" sz="1800" i="1" dirty="0">
                <a:solidFill>
                  <a:srgbClr val="333399"/>
                </a:solidFill>
                <a:latin typeface="Trebuchet MS" panose="020B0603020202020204" pitchFamily="34" charset="0"/>
              </a:rPr>
              <a:t>Pétitionnaire :</a:t>
            </a:r>
            <a:r>
              <a:rPr lang="fr-FR" altLang="fr-FR" sz="1800" dirty="0">
                <a:solidFill>
                  <a:srgbClr val="333399"/>
                </a:solidFill>
                <a:latin typeface="Trebuchet MS" panose="020B0603020202020204" pitchFamily="34" charset="0"/>
              </a:rPr>
              <a:t> Bordeaux Métropole</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Projet :</a:t>
            </a:r>
            <a:r>
              <a:rPr lang="fr-FR" altLang="fr-FR" sz="1800" dirty="0">
                <a:solidFill>
                  <a:srgbClr val="333399"/>
                </a:solidFill>
                <a:latin typeface="Trebuchet MS" panose="020B0603020202020204" pitchFamily="34" charset="0"/>
              </a:rPr>
              <a:t> valorisation des eaux géothermiques en alternative à la réinjection dans le réservoir d'origine</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Demande :</a:t>
            </a:r>
            <a:r>
              <a:rPr lang="fr-FR" altLang="fr-FR" sz="1800" dirty="0">
                <a:solidFill>
                  <a:srgbClr val="333399"/>
                </a:solidFill>
                <a:latin typeface="Trebuchet MS" panose="020B0603020202020204" pitchFamily="34" charset="0"/>
              </a:rPr>
              <a:t> sollicitation de la DREAL le </a:t>
            </a:r>
            <a:r>
              <a:rPr lang="fr-FR" altLang="fr-FR" sz="1800" dirty="0">
                <a:solidFill>
                  <a:srgbClr val="333399"/>
                </a:solidFill>
                <a:highlight>
                  <a:srgbClr val="FFFF00"/>
                </a:highlight>
                <a:latin typeface="Trebuchet MS" panose="020B0603020202020204" pitchFamily="34" charset="0"/>
              </a:rPr>
              <a:t>XX avril 2023</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Pièces examinées : </a:t>
            </a:r>
            <a:r>
              <a:rPr lang="fr-FR" altLang="fr-FR" sz="1800" dirty="0">
                <a:solidFill>
                  <a:srgbClr val="333399"/>
                </a:solidFill>
                <a:latin typeface="Trebuchet MS" panose="020B0603020202020204" pitchFamily="34" charset="0"/>
              </a:rPr>
              <a:t>Dossier d’autorisation</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UG :</a:t>
            </a:r>
            <a:r>
              <a:rPr lang="fr-FR" altLang="fr-FR" sz="1800" dirty="0">
                <a:solidFill>
                  <a:srgbClr val="333399"/>
                </a:solidFill>
                <a:latin typeface="Trebuchet MS" panose="020B0603020202020204" pitchFamily="34" charset="0"/>
              </a:rPr>
              <a:t> </a:t>
            </a:r>
          </a:p>
          <a:p>
            <a:pPr algn="just" defTabSz="914400">
              <a:spcBef>
                <a:spcPts val="600"/>
              </a:spcBef>
              <a:buClr>
                <a:srgbClr val="C0504D"/>
              </a:buClr>
              <a:buSzPct val="100000"/>
            </a:pPr>
            <a:r>
              <a:rPr lang="fr-FR" altLang="fr-FR" sz="1800" dirty="0" err="1">
                <a:solidFill>
                  <a:srgbClr val="333399"/>
                </a:solidFill>
                <a:latin typeface="Trebuchet MS" panose="020B0603020202020204" pitchFamily="34" charset="0"/>
              </a:rPr>
              <a:t>Cénomano</a:t>
            </a:r>
            <a:r>
              <a:rPr lang="fr-FR" altLang="fr-FR" sz="1800" dirty="0">
                <a:solidFill>
                  <a:srgbClr val="333399"/>
                </a:solidFill>
                <a:latin typeface="Trebuchet MS" panose="020B0603020202020204" pitchFamily="34" charset="0"/>
              </a:rPr>
              <a:t>-Turonien centre non déficitaire</a:t>
            </a:r>
          </a:p>
          <a:p>
            <a:pPr algn="just" defTabSz="914400">
              <a:spcBef>
                <a:spcPts val="600"/>
              </a:spcBef>
              <a:buClr>
                <a:srgbClr val="C0504D"/>
              </a:buClr>
              <a:buSzPct val="100000"/>
            </a:pPr>
            <a:r>
              <a:rPr lang="fr-FR" altLang="fr-FR" sz="1800" dirty="0">
                <a:solidFill>
                  <a:srgbClr val="333399"/>
                </a:solidFill>
                <a:latin typeface="Trebuchet MS" panose="020B0603020202020204" pitchFamily="34" charset="0"/>
              </a:rPr>
              <a:t>Eocène centre déficitaire</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Avis précédents :</a:t>
            </a:r>
            <a:r>
              <a:rPr lang="fr-FR" altLang="fr-FR" sz="1800" dirty="0">
                <a:solidFill>
                  <a:srgbClr val="333399"/>
                </a:solidFill>
                <a:latin typeface="Trebuchet MS" panose="020B0603020202020204" pitchFamily="34" charset="0"/>
              </a:rPr>
              <a:t> </a:t>
            </a:r>
          </a:p>
          <a:p>
            <a:pPr algn="just" defTabSz="914400">
              <a:spcBef>
                <a:spcPts val="600"/>
              </a:spcBef>
              <a:buClr>
                <a:srgbClr val="C0504D"/>
              </a:buClr>
              <a:buSzPct val="100000"/>
            </a:pPr>
            <a:r>
              <a:rPr lang="fr-FR" altLang="fr-FR" sz="1800" dirty="0">
                <a:solidFill>
                  <a:srgbClr val="333399"/>
                </a:solidFill>
                <a:latin typeface="Trebuchet MS" panose="020B0603020202020204" pitchFamily="34" charset="0"/>
              </a:rPr>
              <a:t>2021-006 du 15 février 2021</a:t>
            </a:r>
          </a:p>
          <a:p>
            <a:pPr algn="just" defTabSz="914400">
              <a:spcBef>
                <a:spcPts val="600"/>
              </a:spcBef>
              <a:buClr>
                <a:srgbClr val="C0504D"/>
              </a:buClr>
              <a:buSzPct val="100000"/>
            </a:pPr>
            <a:r>
              <a:rPr lang="fr-FR" altLang="fr-FR" sz="1800" dirty="0">
                <a:solidFill>
                  <a:srgbClr val="333399"/>
                </a:solidFill>
                <a:latin typeface="Trebuchet MS" panose="020B0603020202020204" pitchFamily="34" charset="0"/>
              </a:rPr>
              <a:t>2022-075 du 21 novembre 2022</a:t>
            </a:r>
          </a:p>
        </p:txBody>
      </p:sp>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fr-FR" dirty="0">
                <a:solidFill>
                  <a:srgbClr val="E1E805"/>
                </a:solidFill>
              </a:rPr>
              <a:t>1</a:t>
            </a:r>
          </a:p>
        </p:txBody>
      </p:sp>
      <p:pic>
        <p:nvPicPr>
          <p:cNvPr id="8" name="Image 7">
            <a:extLst>
              <a:ext uri="{FF2B5EF4-FFF2-40B4-BE49-F238E27FC236}">
                <a16:creationId xmlns:a16="http://schemas.microsoft.com/office/drawing/2014/main" id="{EE20F6C2-C002-4CA9-AAAF-5A78770F8A9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086850" y="1362668"/>
            <a:ext cx="3057147" cy="3597181"/>
          </a:xfrm>
          <a:prstGeom prst="rect">
            <a:avLst/>
          </a:prstGeom>
          <a:ln w="76200">
            <a:noFill/>
          </a:ln>
        </p:spPr>
      </p:pic>
      <p:sp>
        <p:nvSpPr>
          <p:cNvPr id="7" name="Forme libre 6"/>
          <p:cNvSpPr/>
          <p:nvPr/>
        </p:nvSpPr>
        <p:spPr>
          <a:xfrm>
            <a:off x="4037257" y="1535457"/>
            <a:ext cx="3570905" cy="1580605"/>
          </a:xfrm>
          <a:custGeom>
            <a:avLst/>
            <a:gdLst>
              <a:gd name="connsiteX0" fmla="*/ 0 w 2525681"/>
              <a:gd name="connsiteY0" fmla="*/ 329048 h 1505915"/>
              <a:gd name="connsiteX1" fmla="*/ 2311400 w 2525681"/>
              <a:gd name="connsiteY1" fmla="*/ 75048 h 1505915"/>
              <a:gd name="connsiteX2" fmla="*/ 2286000 w 2525681"/>
              <a:gd name="connsiteY2" fmla="*/ 1505915 h 1505915"/>
              <a:gd name="connsiteX0" fmla="*/ 0 w 2544960"/>
              <a:gd name="connsiteY0" fmla="*/ 587193 h 1474576"/>
              <a:gd name="connsiteX1" fmla="*/ 2330679 w 2544960"/>
              <a:gd name="connsiteY1" fmla="*/ 43709 h 1474576"/>
              <a:gd name="connsiteX2" fmla="*/ 2305279 w 2544960"/>
              <a:gd name="connsiteY2" fmla="*/ 1474576 h 1474576"/>
              <a:gd name="connsiteX0" fmla="*/ 0 w 2552225"/>
              <a:gd name="connsiteY0" fmla="*/ 587193 h 1426330"/>
              <a:gd name="connsiteX1" fmla="*/ 2330679 w 2552225"/>
              <a:gd name="connsiteY1" fmla="*/ 43709 h 1426330"/>
              <a:gd name="connsiteX2" fmla="*/ 2324559 w 2552225"/>
              <a:gd name="connsiteY2" fmla="*/ 1426330 h 1426330"/>
              <a:gd name="connsiteX0" fmla="*/ 0 w 2493752"/>
              <a:gd name="connsiteY0" fmla="*/ 411324 h 1250461"/>
              <a:gd name="connsiteX1" fmla="*/ 2224639 w 2493752"/>
              <a:gd name="connsiteY1" fmla="*/ 60830 h 1250461"/>
              <a:gd name="connsiteX2" fmla="*/ 2324559 w 2493752"/>
              <a:gd name="connsiteY2" fmla="*/ 1250461 h 1250461"/>
              <a:gd name="connsiteX0" fmla="*/ 0 w 2540608"/>
              <a:gd name="connsiteY0" fmla="*/ 475969 h 1315106"/>
              <a:gd name="connsiteX1" fmla="*/ 2311399 w 2540608"/>
              <a:gd name="connsiteY1" fmla="*/ 53103 h 1315106"/>
              <a:gd name="connsiteX2" fmla="*/ 2324559 w 2540608"/>
              <a:gd name="connsiteY2" fmla="*/ 1315106 h 1315106"/>
              <a:gd name="connsiteX0" fmla="*/ 0 w 2540608"/>
              <a:gd name="connsiteY0" fmla="*/ 429676 h 1268813"/>
              <a:gd name="connsiteX1" fmla="*/ 2311399 w 2540608"/>
              <a:gd name="connsiteY1" fmla="*/ 6810 h 1268813"/>
              <a:gd name="connsiteX2" fmla="*/ 2324559 w 2540608"/>
              <a:gd name="connsiteY2" fmla="*/ 1268813 h 1268813"/>
              <a:gd name="connsiteX0" fmla="*/ 0 w 2540608"/>
              <a:gd name="connsiteY0" fmla="*/ 422866 h 1262003"/>
              <a:gd name="connsiteX1" fmla="*/ 2311399 w 2540608"/>
              <a:gd name="connsiteY1" fmla="*/ 0 h 1262003"/>
              <a:gd name="connsiteX2" fmla="*/ 2324559 w 2540608"/>
              <a:gd name="connsiteY2" fmla="*/ 1262003 h 1262003"/>
              <a:gd name="connsiteX0" fmla="*/ 0 w 2540608"/>
              <a:gd name="connsiteY0" fmla="*/ 435685 h 1274822"/>
              <a:gd name="connsiteX1" fmla="*/ 2311399 w 2540608"/>
              <a:gd name="connsiteY1" fmla="*/ 12819 h 1274822"/>
              <a:gd name="connsiteX2" fmla="*/ 2324559 w 2540608"/>
              <a:gd name="connsiteY2" fmla="*/ 1274822 h 1274822"/>
              <a:gd name="connsiteX0" fmla="*/ 0 w 2540608"/>
              <a:gd name="connsiteY0" fmla="*/ 513470 h 1352607"/>
              <a:gd name="connsiteX1" fmla="*/ 2311399 w 2540608"/>
              <a:gd name="connsiteY1" fmla="*/ 90604 h 1352607"/>
              <a:gd name="connsiteX2" fmla="*/ 2324559 w 2540608"/>
              <a:gd name="connsiteY2" fmla="*/ 1352607 h 1352607"/>
              <a:gd name="connsiteX0" fmla="*/ 0 w 2468603"/>
              <a:gd name="connsiteY0" fmla="*/ 513470 h 1352607"/>
              <a:gd name="connsiteX1" fmla="*/ 2311399 w 2468603"/>
              <a:gd name="connsiteY1" fmla="*/ 90604 h 1352607"/>
              <a:gd name="connsiteX2" fmla="*/ 2324559 w 2468603"/>
              <a:gd name="connsiteY2" fmla="*/ 1352607 h 1352607"/>
              <a:gd name="connsiteX0" fmla="*/ 0 w 2513009"/>
              <a:gd name="connsiteY0" fmla="*/ 513470 h 1352607"/>
              <a:gd name="connsiteX1" fmla="*/ 2311399 w 2513009"/>
              <a:gd name="connsiteY1" fmla="*/ 90604 h 1352607"/>
              <a:gd name="connsiteX2" fmla="*/ 2324559 w 2513009"/>
              <a:gd name="connsiteY2" fmla="*/ 1352607 h 1352607"/>
              <a:gd name="connsiteX0" fmla="*/ 0 w 2403557"/>
              <a:gd name="connsiteY0" fmla="*/ 513470 h 3668488"/>
              <a:gd name="connsiteX1" fmla="*/ 2311399 w 2403557"/>
              <a:gd name="connsiteY1" fmla="*/ 90604 h 3668488"/>
              <a:gd name="connsiteX2" fmla="*/ 1851218 w 2403557"/>
              <a:gd name="connsiteY2" fmla="*/ 3668488 h 3668488"/>
              <a:gd name="connsiteX0" fmla="*/ 0 w 1920044"/>
              <a:gd name="connsiteY0" fmla="*/ 56654 h 3211672"/>
              <a:gd name="connsiteX1" fmla="*/ 1459386 w 1920044"/>
              <a:gd name="connsiteY1" fmla="*/ 622861 h 3211672"/>
              <a:gd name="connsiteX2" fmla="*/ 1851218 w 1920044"/>
              <a:gd name="connsiteY2" fmla="*/ 3211672 h 3211672"/>
              <a:gd name="connsiteX0" fmla="*/ 0 w 1971903"/>
              <a:gd name="connsiteY0" fmla="*/ 56654 h 3211672"/>
              <a:gd name="connsiteX1" fmla="*/ 1459386 w 1971903"/>
              <a:gd name="connsiteY1" fmla="*/ 622861 h 3211672"/>
              <a:gd name="connsiteX2" fmla="*/ 1851218 w 1971903"/>
              <a:gd name="connsiteY2" fmla="*/ 3211672 h 3211672"/>
              <a:gd name="connsiteX0" fmla="*/ 0 w 1971903"/>
              <a:gd name="connsiteY0" fmla="*/ 50083 h 3205101"/>
              <a:gd name="connsiteX1" fmla="*/ 1459386 w 1971903"/>
              <a:gd name="connsiteY1" fmla="*/ 616290 h 3205101"/>
              <a:gd name="connsiteX2" fmla="*/ 1851218 w 1971903"/>
              <a:gd name="connsiteY2" fmla="*/ 3205101 h 3205101"/>
              <a:gd name="connsiteX0" fmla="*/ 0 w 1926245"/>
              <a:gd name="connsiteY0" fmla="*/ 50083 h 3253349"/>
              <a:gd name="connsiteX1" fmla="*/ 1459386 w 1926245"/>
              <a:gd name="connsiteY1" fmla="*/ 616290 h 3253349"/>
              <a:gd name="connsiteX2" fmla="*/ 1782368 w 1926245"/>
              <a:gd name="connsiteY2" fmla="*/ 3253349 h 3253349"/>
              <a:gd name="connsiteX0" fmla="*/ 0 w 1915564"/>
              <a:gd name="connsiteY0" fmla="*/ 50083 h 3205103"/>
              <a:gd name="connsiteX1" fmla="*/ 1459386 w 1915564"/>
              <a:gd name="connsiteY1" fmla="*/ 616290 h 3205103"/>
              <a:gd name="connsiteX2" fmla="*/ 1765156 w 1915564"/>
              <a:gd name="connsiteY2" fmla="*/ 3205103 h 3205103"/>
              <a:gd name="connsiteX0" fmla="*/ 0 w 1836928"/>
              <a:gd name="connsiteY0" fmla="*/ 1575611 h 4730631"/>
              <a:gd name="connsiteX1" fmla="*/ 1144542 w 1836928"/>
              <a:gd name="connsiteY1" fmla="*/ 17324 h 4730631"/>
              <a:gd name="connsiteX2" fmla="*/ 1765156 w 1836928"/>
              <a:gd name="connsiteY2" fmla="*/ 4730631 h 4730631"/>
              <a:gd name="connsiteX0" fmla="*/ 0 w 1814894"/>
              <a:gd name="connsiteY0" fmla="*/ 1575611 h 1575611"/>
              <a:gd name="connsiteX1" fmla="*/ 1144542 w 1814894"/>
              <a:gd name="connsiteY1" fmla="*/ 17324 h 1575611"/>
              <a:gd name="connsiteX2" fmla="*/ 1739279 w 1814894"/>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075129 h 1736174"/>
              <a:gd name="connsiteX1" fmla="*/ 808134 w 1635769"/>
              <a:gd name="connsiteY1" fmla="*/ 24874 h 1736174"/>
              <a:gd name="connsiteX2" fmla="*/ 1635769 w 1635769"/>
              <a:gd name="connsiteY2" fmla="*/ 1736174 h 1736174"/>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69616 h 1730661"/>
              <a:gd name="connsiteX1" fmla="*/ 808134 w 1635769"/>
              <a:gd name="connsiteY1" fmla="*/ 19361 h 1730661"/>
              <a:gd name="connsiteX2" fmla="*/ 1635769 w 1635769"/>
              <a:gd name="connsiteY2" fmla="*/ 1730661 h 1730661"/>
              <a:gd name="connsiteX0" fmla="*/ 0 w 1635769"/>
              <a:gd name="connsiteY0" fmla="*/ 1084366 h 1745411"/>
              <a:gd name="connsiteX1" fmla="*/ 808134 w 1635769"/>
              <a:gd name="connsiteY1" fmla="*/ 34111 h 1745411"/>
              <a:gd name="connsiteX2" fmla="*/ 1635769 w 1635769"/>
              <a:gd name="connsiteY2" fmla="*/ 1745411 h 1745411"/>
              <a:gd name="connsiteX0" fmla="*/ 0 w 1515368"/>
              <a:gd name="connsiteY0" fmla="*/ 1052090 h 8989227"/>
              <a:gd name="connsiteX1" fmla="*/ 808134 w 1515368"/>
              <a:gd name="connsiteY1" fmla="*/ 1835 h 8989227"/>
              <a:gd name="connsiteX2" fmla="*/ 1515368 w 1515368"/>
              <a:gd name="connsiteY2" fmla="*/ 8989228 h 8989227"/>
              <a:gd name="connsiteX0" fmla="*/ 0 w 1522080"/>
              <a:gd name="connsiteY0" fmla="*/ 1053758 h 8990895"/>
              <a:gd name="connsiteX1" fmla="*/ 808134 w 1522080"/>
              <a:gd name="connsiteY1" fmla="*/ 3503 h 8990895"/>
              <a:gd name="connsiteX2" fmla="*/ 1515368 w 1522080"/>
              <a:gd name="connsiteY2" fmla="*/ 8990896 h 8990895"/>
              <a:gd name="connsiteX0" fmla="*/ 0 w 1494701"/>
              <a:gd name="connsiteY0" fmla="*/ 1053858 h 8873636"/>
              <a:gd name="connsiteX1" fmla="*/ 808134 w 1494701"/>
              <a:gd name="connsiteY1" fmla="*/ 3603 h 8873636"/>
              <a:gd name="connsiteX2" fmla="*/ 1487583 w 1494701"/>
              <a:gd name="connsiteY2" fmla="*/ 8873636 h 8873636"/>
              <a:gd name="connsiteX0" fmla="*/ 0 w 1551655"/>
              <a:gd name="connsiteY0" fmla="*/ 1056135 h 8875913"/>
              <a:gd name="connsiteX1" fmla="*/ 808134 w 1551655"/>
              <a:gd name="connsiteY1" fmla="*/ 5880 h 8875913"/>
              <a:gd name="connsiteX2" fmla="*/ 1487583 w 1551655"/>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Lst>
            <a:ahLst/>
            <a:cxnLst>
              <a:cxn ang="0">
                <a:pos x="connsiteX0" y="connsiteY0"/>
              </a:cxn>
              <a:cxn ang="0">
                <a:pos x="connsiteX1" y="connsiteY1"/>
              </a:cxn>
              <a:cxn ang="0">
                <a:pos x="connsiteX2" y="connsiteY2"/>
              </a:cxn>
            </a:cxnLst>
            <a:rect l="l" t="t" r="r" b="b"/>
            <a:pathLst>
              <a:path w="1564311" h="8875913">
                <a:moveTo>
                  <a:pt x="0" y="1056135"/>
                </a:moveTo>
                <a:cubicBezTo>
                  <a:pt x="395894" y="507773"/>
                  <a:pt x="374948" y="175430"/>
                  <a:pt x="808134" y="5880"/>
                </a:cubicBezTo>
                <a:cubicBezTo>
                  <a:pt x="1303713" y="-130323"/>
                  <a:pt x="1747451" y="2078801"/>
                  <a:pt x="1487583" y="8875913"/>
                </a:cubicBezTo>
              </a:path>
            </a:pathLst>
          </a:custGeom>
          <a:noFill/>
          <a:ln w="63500">
            <a:solidFill>
              <a:srgbClr val="0070C0"/>
            </a:solidFill>
            <a:tailEnd type="triangle"/>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Rectangle 2">
            <a:extLst>
              <a:ext uri="{FF2B5EF4-FFF2-40B4-BE49-F238E27FC236}">
                <a16:creationId xmlns:a16="http://schemas.microsoft.com/office/drawing/2014/main" id="{7EA62B3E-5406-4673-86CD-B0755A80D4BC}"/>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Projet de valorisation des eaux issues d'un forage géothermique au </a:t>
            </a:r>
            <a:r>
              <a:rPr lang="fr-FR" sz="2000" b="1" dirty="0" err="1">
                <a:solidFill>
                  <a:srgbClr val="0077D4"/>
                </a:solidFill>
              </a:rPr>
              <a:t>Cénomano</a:t>
            </a:r>
            <a:r>
              <a:rPr lang="fr-FR" sz="2000" b="1" dirty="0">
                <a:solidFill>
                  <a:srgbClr val="0077D4"/>
                </a:solidFill>
              </a:rPr>
              <a:t>-Turonien par réinjection à l'Eocène centre - Bordeaux Grand Parc</a:t>
            </a:r>
          </a:p>
        </p:txBody>
      </p:sp>
      <p:sp>
        <p:nvSpPr>
          <p:cNvPr id="10" name="Espace réservé du contenu 4">
            <a:extLst>
              <a:ext uri="{FF2B5EF4-FFF2-40B4-BE49-F238E27FC236}">
                <a16:creationId xmlns:a16="http://schemas.microsoft.com/office/drawing/2014/main" id="{C1A14B6D-075F-4A03-9EAF-FA73E1FB6116}"/>
              </a:ext>
            </a:extLst>
          </p:cNvPr>
          <p:cNvSpPr txBox="1">
            <a:spLocks/>
          </p:cNvSpPr>
          <p:nvPr/>
        </p:nvSpPr>
        <p:spPr>
          <a:xfrm>
            <a:off x="817125" y="5607435"/>
            <a:ext cx="9603413" cy="1691802"/>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355600" indent="-355600" algn="just" defTabSz="914400">
              <a:spcBef>
                <a:spcPts val="600"/>
              </a:spcBef>
              <a:buClr>
                <a:srgbClr val="C0504D"/>
              </a:buClr>
              <a:buSzPct val="100000"/>
              <a:buFont typeface="Arial"/>
              <a:buNone/>
            </a:pPr>
            <a:r>
              <a:rPr lang="fr-FR" altLang="fr-FR" sz="1600" dirty="0">
                <a:solidFill>
                  <a:srgbClr val="333399"/>
                </a:solidFill>
                <a:latin typeface="Trebuchet MS" panose="020B0603020202020204" pitchFamily="34" charset="0"/>
              </a:rPr>
              <a:t>Contexte :</a:t>
            </a:r>
          </a:p>
          <a:p>
            <a:pPr algn="just" defTabSz="914400">
              <a:spcBef>
                <a:spcPts val="600"/>
              </a:spcBef>
              <a:buClr>
                <a:srgbClr val="C0504D"/>
              </a:buClr>
              <a:buSzPct val="100000"/>
            </a:pPr>
            <a:r>
              <a:rPr lang="fr-FR" altLang="fr-FR" sz="1600" dirty="0">
                <a:solidFill>
                  <a:srgbClr val="333399"/>
                </a:solidFill>
                <a:latin typeface="Trebuchet MS" panose="020B0603020202020204" pitchFamily="34" charset="0"/>
              </a:rPr>
              <a:t>Développement des réseaux de chaleurs</a:t>
            </a:r>
          </a:p>
          <a:p>
            <a:pPr algn="just" defTabSz="914400">
              <a:spcBef>
                <a:spcPts val="600"/>
              </a:spcBef>
              <a:buClr>
                <a:srgbClr val="C0504D"/>
              </a:buClr>
              <a:buSzPct val="100000"/>
            </a:pPr>
            <a:r>
              <a:rPr lang="fr-FR" altLang="fr-FR" sz="1600" dirty="0">
                <a:solidFill>
                  <a:srgbClr val="333399"/>
                </a:solidFill>
                <a:latin typeface="Trebuchet MS" panose="020B0603020202020204" pitchFamily="34" charset="0"/>
              </a:rPr>
              <a:t>Mise en œuvre d’un premier projet de valorisation des eaux issues de la géothermie </a:t>
            </a:r>
          </a:p>
        </p:txBody>
      </p:sp>
    </p:spTree>
    <p:extLst>
      <p:ext uri="{BB962C8B-B14F-4D97-AF65-F5344CB8AC3E}">
        <p14:creationId xmlns:p14="http://schemas.microsoft.com/office/powerpoint/2010/main" val="2608942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C052349-4A79-40F1-A79E-1581F3794E41}"/>
              </a:ext>
            </a:extLst>
          </p:cNvPr>
          <p:cNvSpPr>
            <a:spLocks noGrp="1"/>
          </p:cNvSpPr>
          <p:nvPr>
            <p:ph idx="1"/>
          </p:nvPr>
        </p:nvSpPr>
        <p:spPr>
          <a:xfrm>
            <a:off x="457200" y="1382929"/>
            <a:ext cx="8229600" cy="3904751"/>
          </a:xfrm>
        </p:spPr>
        <p:txBody>
          <a:bodyPr>
            <a:noAutofit/>
          </a:bodyPr>
          <a:lstStyle/>
          <a:p>
            <a:pPr marL="0" indent="0">
              <a:buNone/>
            </a:pPr>
            <a:r>
              <a:rPr lang="fr-FR" u="sng" dirty="0"/>
              <a:t>Projet :</a:t>
            </a:r>
          </a:p>
          <a:p>
            <a:pPr>
              <a:spcBef>
                <a:spcPts val="600"/>
              </a:spcBef>
              <a:buClr>
                <a:schemeClr val="accent6">
                  <a:lumMod val="75000"/>
                </a:schemeClr>
              </a:buClr>
            </a:pPr>
            <a:r>
              <a:rPr lang="fr-FR" dirty="0"/>
              <a:t>réhabiliter le forage au </a:t>
            </a:r>
            <a:r>
              <a:rPr lang="fr-FR" dirty="0" err="1"/>
              <a:t>Cénomano</a:t>
            </a:r>
            <a:r>
              <a:rPr lang="fr-FR" dirty="0"/>
              <a:t>-Turonien (CT) existant pour une mise en service en tant que forage producteur</a:t>
            </a:r>
            <a:endParaRPr lang="fr-FR" u="sng" dirty="0"/>
          </a:p>
          <a:p>
            <a:pPr>
              <a:spcBef>
                <a:spcPts val="600"/>
              </a:spcBef>
              <a:buClr>
                <a:schemeClr val="accent6">
                  <a:lumMod val="75000"/>
                </a:schemeClr>
              </a:buClr>
            </a:pPr>
            <a:r>
              <a:rPr lang="fr-FR" dirty="0"/>
              <a:t>créer un forage à l’Eocène pour la réinjection</a:t>
            </a:r>
          </a:p>
          <a:p>
            <a:pPr marL="0" indent="0">
              <a:buNone/>
            </a:pPr>
            <a:r>
              <a:rPr lang="fr-FR" u="sng" dirty="0"/>
              <a:t>Impact quantitatif</a:t>
            </a:r>
          </a:p>
          <a:p>
            <a:pPr marL="0" indent="0">
              <a:buNone/>
            </a:pPr>
            <a:endParaRPr lang="fr-FR" u="sng" dirty="0"/>
          </a:p>
          <a:p>
            <a:pPr marL="0" indent="0">
              <a:buNone/>
            </a:pPr>
            <a:endParaRPr lang="fr-FR" u="sng" dirty="0"/>
          </a:p>
          <a:p>
            <a:pPr marL="0" indent="0">
              <a:buNone/>
            </a:pPr>
            <a:endParaRPr lang="fr-FR" u="sng" dirty="0"/>
          </a:p>
          <a:p>
            <a:pPr marL="0" indent="0">
              <a:buNone/>
            </a:pPr>
            <a:r>
              <a:rPr lang="fr-FR" u="sng" dirty="0"/>
              <a:t>Impact qualitatif</a:t>
            </a:r>
          </a:p>
          <a:p>
            <a:pPr>
              <a:buClr>
                <a:schemeClr val="accent6">
                  <a:lumMod val="75000"/>
                </a:schemeClr>
              </a:buClr>
            </a:pPr>
            <a:r>
              <a:rPr lang="fr-FR" dirty="0"/>
              <a:t>abaissement de température de l’eau dans l’Eocène de l’ordre de 13,6°C (T° initiale : 23,6 °C) sans impact à 30 ans sur les ouvrages environnants</a:t>
            </a:r>
          </a:p>
          <a:p>
            <a:pPr>
              <a:buClr>
                <a:schemeClr val="accent6">
                  <a:lumMod val="75000"/>
                </a:schemeClr>
              </a:buClr>
            </a:pPr>
            <a:r>
              <a:rPr lang="fr-FR" dirty="0"/>
              <a:t>légère modification des teneurs pour les ions calcium, silice, sulfates*, fluorures* et fer</a:t>
            </a:r>
          </a:p>
          <a:p>
            <a:pPr marL="0" indent="0">
              <a:buClr>
                <a:schemeClr val="accent6">
                  <a:lumMod val="75000"/>
                </a:schemeClr>
              </a:buClr>
              <a:buNone/>
            </a:pPr>
            <a:r>
              <a:rPr lang="fr-FR" dirty="0"/>
              <a:t>	*réduction des teneurs</a:t>
            </a:r>
          </a:p>
          <a:p>
            <a:pPr>
              <a:buClr>
                <a:schemeClr val="accent6">
                  <a:lumMod val="75000"/>
                </a:schemeClr>
              </a:buClr>
            </a:pPr>
            <a:endParaRPr lang="fr-FR" u="sng" dirty="0"/>
          </a:p>
        </p:txBody>
      </p:sp>
      <p:sp>
        <p:nvSpPr>
          <p:cNvPr id="4" name="Rectangle 2">
            <a:extLst>
              <a:ext uri="{FF2B5EF4-FFF2-40B4-BE49-F238E27FC236}">
                <a16:creationId xmlns:a16="http://schemas.microsoft.com/office/drawing/2014/main" id="{6CC6C06F-5855-E195-8C25-96E36C9E0F02}"/>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Projet de valorisation des eaux issues d'un forage géothermique au </a:t>
            </a:r>
            <a:r>
              <a:rPr lang="fr-FR" sz="2000" b="1" dirty="0" err="1">
                <a:solidFill>
                  <a:srgbClr val="0077D4"/>
                </a:solidFill>
              </a:rPr>
              <a:t>Cénomano</a:t>
            </a:r>
            <a:r>
              <a:rPr lang="fr-FR" sz="2000" b="1" dirty="0">
                <a:solidFill>
                  <a:srgbClr val="0077D4"/>
                </a:solidFill>
              </a:rPr>
              <a:t>-Turonien par réinjection à l'Eocène centre - Bordeaux Grand Parc</a:t>
            </a:r>
          </a:p>
        </p:txBody>
      </p:sp>
      <p:graphicFrame>
        <p:nvGraphicFramePr>
          <p:cNvPr id="6" name="Tableau 5">
            <a:extLst>
              <a:ext uri="{FF2B5EF4-FFF2-40B4-BE49-F238E27FC236}">
                <a16:creationId xmlns:a16="http://schemas.microsoft.com/office/drawing/2014/main" id="{60372E53-D677-F8CA-C95C-3BD386E1EC3F}"/>
              </a:ext>
            </a:extLst>
          </p:cNvPr>
          <p:cNvGraphicFramePr>
            <a:graphicFrameLocks noGrp="1"/>
          </p:cNvGraphicFramePr>
          <p:nvPr>
            <p:extLst>
              <p:ext uri="{D42A27DB-BD31-4B8C-83A1-F6EECF244321}">
                <p14:modId xmlns:p14="http://schemas.microsoft.com/office/powerpoint/2010/main" val="2566122019"/>
              </p:ext>
            </p:extLst>
          </p:nvPr>
        </p:nvGraphicFramePr>
        <p:xfrm>
          <a:off x="2718104" y="3005409"/>
          <a:ext cx="5580000" cy="1169922"/>
        </p:xfrm>
        <a:graphic>
          <a:graphicData uri="http://schemas.openxmlformats.org/drawingml/2006/table">
            <a:tbl>
              <a:tblPr firstRow="1" bandRow="1">
                <a:tableStyleId>{5C22544A-7EE6-4342-B048-85BDC9FD1C3A}</a:tableStyleId>
              </a:tblPr>
              <a:tblGrid>
                <a:gridCol w="3004378">
                  <a:extLst>
                    <a:ext uri="{9D8B030D-6E8A-4147-A177-3AD203B41FA5}">
                      <a16:colId xmlns:a16="http://schemas.microsoft.com/office/drawing/2014/main" val="2688549768"/>
                    </a:ext>
                  </a:extLst>
                </a:gridCol>
                <a:gridCol w="2575622">
                  <a:extLst>
                    <a:ext uri="{9D8B030D-6E8A-4147-A177-3AD203B41FA5}">
                      <a16:colId xmlns:a16="http://schemas.microsoft.com/office/drawing/2014/main" val="189748220"/>
                    </a:ext>
                  </a:extLst>
                </a:gridCol>
              </a:tblGrid>
              <a:tr h="348000">
                <a:tc>
                  <a:txBody>
                    <a:bodyPr/>
                    <a:lstStyle/>
                    <a:p>
                      <a:pPr algn="ctr"/>
                      <a:r>
                        <a:rPr lang="fr-FR" sz="1800" dirty="0"/>
                        <a:t>UG</a:t>
                      </a:r>
                    </a:p>
                  </a:txBody>
                  <a:tcPr marL="115654" marR="115654" marT="57827" marB="57827" anchor="ctr"/>
                </a:tc>
                <a:tc>
                  <a:txBody>
                    <a:bodyPr/>
                    <a:lstStyle/>
                    <a:p>
                      <a:pPr algn="ctr"/>
                      <a:r>
                        <a:rPr lang="fr-FR" sz="1800" dirty="0"/>
                        <a:t>Balance prélèvement</a:t>
                      </a:r>
                    </a:p>
                  </a:txBody>
                  <a:tcPr marL="115654" marR="115654" marT="57827" marB="57827" anchor="ctr"/>
                </a:tc>
                <a:extLst>
                  <a:ext uri="{0D108BD9-81ED-4DB2-BD59-A6C34878D82A}">
                    <a16:rowId xmlns:a16="http://schemas.microsoft.com/office/drawing/2014/main" val="2708407093"/>
                  </a:ext>
                </a:extLst>
              </a:tr>
              <a:tr h="348000">
                <a:tc>
                  <a:txBody>
                    <a:bodyPr/>
                    <a:lstStyle/>
                    <a:p>
                      <a:pPr algn="l"/>
                      <a:r>
                        <a:rPr lang="fr-FR" sz="1800" dirty="0"/>
                        <a:t>Eocène centre</a:t>
                      </a:r>
                    </a:p>
                  </a:txBody>
                  <a:tcPr marL="115654" marR="115654" marT="57827" marB="57827" anchor="ctr"/>
                </a:tc>
                <a:tc>
                  <a:txBody>
                    <a:bodyPr/>
                    <a:lstStyle/>
                    <a:p>
                      <a:pPr algn="ctr"/>
                      <a:r>
                        <a:rPr lang="fr-FR" sz="1800" dirty="0"/>
                        <a:t>+ 850 000 m</a:t>
                      </a:r>
                      <a:r>
                        <a:rPr lang="fr-FR" sz="1800" baseline="30000" dirty="0"/>
                        <a:t>3</a:t>
                      </a:r>
                      <a:r>
                        <a:rPr lang="fr-FR" sz="1800" dirty="0"/>
                        <a:t>/an</a:t>
                      </a:r>
                    </a:p>
                  </a:txBody>
                  <a:tcPr marL="115654" marR="115654" marT="57827" marB="57827" anchor="ctr"/>
                </a:tc>
                <a:extLst>
                  <a:ext uri="{0D108BD9-81ED-4DB2-BD59-A6C34878D82A}">
                    <a16:rowId xmlns:a16="http://schemas.microsoft.com/office/drawing/2014/main" val="124693585"/>
                  </a:ext>
                </a:extLst>
              </a:tr>
              <a:tr h="348000">
                <a:tc>
                  <a:txBody>
                    <a:bodyPr/>
                    <a:lstStyle/>
                    <a:p>
                      <a:pPr algn="l"/>
                      <a:r>
                        <a:rPr lang="fr-FR" sz="1800" dirty="0" err="1"/>
                        <a:t>Cénomano</a:t>
                      </a:r>
                      <a:r>
                        <a:rPr lang="fr-FR" sz="1800" dirty="0"/>
                        <a:t>-Turonien centre</a:t>
                      </a:r>
                    </a:p>
                  </a:txBody>
                  <a:tcPr marL="115654" marR="115654" marT="57827" marB="57827" anchor="ctr"/>
                </a:tc>
                <a:tc>
                  <a:txBody>
                    <a:bodyPr/>
                    <a:lstStyle/>
                    <a:p>
                      <a:pPr algn="ctr"/>
                      <a:r>
                        <a:rPr lang="fr-FR" sz="1800" dirty="0"/>
                        <a:t>- 850 000 m</a:t>
                      </a:r>
                      <a:r>
                        <a:rPr lang="fr-FR" sz="1800" baseline="30000" dirty="0"/>
                        <a:t>3</a:t>
                      </a:r>
                      <a:r>
                        <a:rPr lang="fr-FR" sz="1800" dirty="0"/>
                        <a:t>/an</a:t>
                      </a:r>
                    </a:p>
                  </a:txBody>
                  <a:tcPr marL="115654" marR="115654" marT="57827" marB="57827" anchor="ctr"/>
                </a:tc>
                <a:extLst>
                  <a:ext uri="{0D108BD9-81ED-4DB2-BD59-A6C34878D82A}">
                    <a16:rowId xmlns:a16="http://schemas.microsoft.com/office/drawing/2014/main" val="4224206591"/>
                  </a:ext>
                </a:extLst>
              </a:tr>
            </a:tbl>
          </a:graphicData>
        </a:graphic>
      </p:graphicFrame>
    </p:spTree>
    <p:extLst>
      <p:ext uri="{BB962C8B-B14F-4D97-AF65-F5344CB8AC3E}">
        <p14:creationId xmlns:p14="http://schemas.microsoft.com/office/powerpoint/2010/main" val="3780191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C052349-4A79-40F1-A79E-1581F3794E41}"/>
              </a:ext>
            </a:extLst>
          </p:cNvPr>
          <p:cNvSpPr>
            <a:spLocks noGrp="1"/>
          </p:cNvSpPr>
          <p:nvPr>
            <p:ph idx="1"/>
          </p:nvPr>
        </p:nvSpPr>
        <p:spPr>
          <a:xfrm>
            <a:off x="457200" y="1476624"/>
            <a:ext cx="8229600" cy="3904751"/>
          </a:xfrm>
        </p:spPr>
        <p:txBody>
          <a:bodyPr>
            <a:noAutofit/>
          </a:bodyPr>
          <a:lstStyle/>
          <a:p>
            <a:pPr marL="0" indent="0">
              <a:buNone/>
            </a:pPr>
            <a:r>
              <a:rPr lang="fr-FR" u="sng" dirty="0"/>
              <a:t>Argumentaire pour réinjection dans un réservoir alternatif</a:t>
            </a:r>
          </a:p>
          <a:p>
            <a:pPr>
              <a:spcBef>
                <a:spcPts val="600"/>
              </a:spcBef>
              <a:buClr>
                <a:schemeClr val="accent6">
                  <a:lumMod val="75000"/>
                </a:schemeClr>
              </a:buClr>
            </a:pPr>
            <a:r>
              <a:rPr lang="fr-FR" b="1" dirty="0"/>
              <a:t>investissements moindres </a:t>
            </a:r>
            <a:r>
              <a:rPr lang="fr-FR" dirty="0"/>
              <a:t>et emprise foncière limitée (pas de problème d'écartement des puits)</a:t>
            </a:r>
          </a:p>
          <a:p>
            <a:pPr>
              <a:spcBef>
                <a:spcPts val="600"/>
              </a:spcBef>
              <a:buClr>
                <a:schemeClr val="accent6">
                  <a:lumMod val="75000"/>
                </a:schemeClr>
              </a:buClr>
            </a:pPr>
            <a:r>
              <a:rPr lang="fr-FR" b="1" dirty="0"/>
              <a:t>bonne connaissance locale </a:t>
            </a:r>
            <a:r>
              <a:rPr lang="fr-FR" dirty="0"/>
              <a:t>du réservoir (nombreux forages AEP dans l’Éocène permettant une bonne connaissance de ce réservoir)</a:t>
            </a:r>
          </a:p>
          <a:p>
            <a:pPr>
              <a:spcBef>
                <a:spcPts val="600"/>
              </a:spcBef>
              <a:buClr>
                <a:schemeClr val="accent6">
                  <a:lumMod val="75000"/>
                </a:schemeClr>
              </a:buClr>
            </a:pPr>
            <a:r>
              <a:rPr lang="fr-FR" dirty="0"/>
              <a:t>la </a:t>
            </a:r>
            <a:r>
              <a:rPr lang="fr-FR" b="1" dirty="0"/>
              <a:t>ressemblance chimique </a:t>
            </a:r>
            <a:r>
              <a:rPr lang="fr-FR" dirty="0"/>
              <a:t>et la </a:t>
            </a:r>
            <a:r>
              <a:rPr lang="fr-FR" b="1" dirty="0"/>
              <a:t>compatibilité</a:t>
            </a:r>
            <a:r>
              <a:rPr lang="fr-FR" dirty="0"/>
              <a:t> des eaux </a:t>
            </a:r>
            <a:r>
              <a:rPr lang="fr-FR" dirty="0" err="1"/>
              <a:t>cénomano</a:t>
            </a:r>
            <a:r>
              <a:rPr lang="fr-FR" dirty="0"/>
              <a:t>-turoniennes et de celles du réservoir éocène (étude réalisée par </a:t>
            </a:r>
            <a:r>
              <a:rPr lang="fr-FR" dirty="0" err="1"/>
              <a:t>Rockwater</a:t>
            </a:r>
            <a:r>
              <a:rPr lang="fr-FR" dirty="0"/>
              <a:t> pour Engie Solutions)</a:t>
            </a:r>
          </a:p>
          <a:p>
            <a:pPr>
              <a:spcBef>
                <a:spcPts val="600"/>
              </a:spcBef>
              <a:buClr>
                <a:schemeClr val="accent6">
                  <a:lumMod val="75000"/>
                </a:schemeClr>
              </a:buClr>
            </a:pPr>
            <a:r>
              <a:rPr lang="fr-FR" b="1" dirty="0"/>
              <a:t>compatibilité</a:t>
            </a:r>
            <a:r>
              <a:rPr lang="fr-FR" dirty="0"/>
              <a:t> de la réinjection avec le </a:t>
            </a:r>
            <a:r>
              <a:rPr lang="fr-FR" b="1" dirty="0"/>
              <a:t>SDAGE Adour-Garonne </a:t>
            </a:r>
            <a:r>
              <a:rPr lang="fr-FR" dirty="0"/>
              <a:t>et le </a:t>
            </a:r>
            <a:r>
              <a:rPr lang="fr-FR" b="1" dirty="0"/>
              <a:t>SAGE Nappes profondes de Gironde</a:t>
            </a:r>
          </a:p>
          <a:p>
            <a:pPr>
              <a:spcBef>
                <a:spcPts val="600"/>
              </a:spcBef>
              <a:buClr>
                <a:schemeClr val="accent6">
                  <a:lumMod val="75000"/>
                </a:schemeClr>
              </a:buClr>
            </a:pPr>
            <a:r>
              <a:rPr lang="fr-FR" b="1" dirty="0"/>
              <a:t>teneur en fluor non conforme </a:t>
            </a:r>
            <a:r>
              <a:rPr lang="fr-FR" dirty="0"/>
              <a:t>pour une valorisation en AEP et impact sur le prix de l’eau</a:t>
            </a:r>
          </a:p>
        </p:txBody>
      </p:sp>
      <p:sp>
        <p:nvSpPr>
          <p:cNvPr id="4" name="Rectangle 2">
            <a:extLst>
              <a:ext uri="{FF2B5EF4-FFF2-40B4-BE49-F238E27FC236}">
                <a16:creationId xmlns:a16="http://schemas.microsoft.com/office/drawing/2014/main" id="{6CC6C06F-5855-E195-8C25-96E36C9E0F02}"/>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Projet de valorisation des eaux issues d'un forage géothermique au </a:t>
            </a:r>
            <a:r>
              <a:rPr lang="fr-FR" sz="2000" b="1" dirty="0" err="1">
                <a:solidFill>
                  <a:srgbClr val="0077D4"/>
                </a:solidFill>
              </a:rPr>
              <a:t>Cénomano</a:t>
            </a:r>
            <a:r>
              <a:rPr lang="fr-FR" sz="2000" b="1" dirty="0">
                <a:solidFill>
                  <a:srgbClr val="0077D4"/>
                </a:solidFill>
              </a:rPr>
              <a:t>-Turonien par réinjection à l'Eocène centre - Bordeaux Grand Parc</a:t>
            </a:r>
          </a:p>
        </p:txBody>
      </p:sp>
    </p:spTree>
    <p:extLst>
      <p:ext uri="{BB962C8B-B14F-4D97-AF65-F5344CB8AC3E}">
        <p14:creationId xmlns:p14="http://schemas.microsoft.com/office/powerpoint/2010/main" val="1108821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C052349-4A79-40F1-A79E-1581F3794E41}"/>
              </a:ext>
            </a:extLst>
          </p:cNvPr>
          <p:cNvSpPr>
            <a:spLocks noGrp="1"/>
          </p:cNvSpPr>
          <p:nvPr>
            <p:ph idx="1"/>
          </p:nvPr>
        </p:nvSpPr>
        <p:spPr>
          <a:xfrm>
            <a:off x="254000" y="1409633"/>
            <a:ext cx="8229600" cy="3904751"/>
          </a:xfrm>
        </p:spPr>
        <p:txBody>
          <a:bodyPr>
            <a:noAutofit/>
          </a:bodyPr>
          <a:lstStyle/>
          <a:p>
            <a:pPr marL="0" indent="0">
              <a:buNone/>
            </a:pPr>
            <a:r>
              <a:rPr lang="fr-FR" dirty="0"/>
              <a:t>Rappel de l’avis de la CLE 2021-006 du 15 février 2021</a:t>
            </a:r>
          </a:p>
        </p:txBody>
      </p:sp>
      <p:sp>
        <p:nvSpPr>
          <p:cNvPr id="4" name="Rectangle 2">
            <a:extLst>
              <a:ext uri="{FF2B5EF4-FFF2-40B4-BE49-F238E27FC236}">
                <a16:creationId xmlns:a16="http://schemas.microsoft.com/office/drawing/2014/main" id="{6CC6C06F-5855-E195-8C25-96E36C9E0F02}"/>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Projet de valorisation des eaux issues d'un forage géothermique au </a:t>
            </a:r>
            <a:r>
              <a:rPr lang="fr-FR" sz="2000" b="1" dirty="0" err="1">
                <a:solidFill>
                  <a:srgbClr val="0077D4"/>
                </a:solidFill>
              </a:rPr>
              <a:t>Cénomano</a:t>
            </a:r>
            <a:r>
              <a:rPr lang="fr-FR" sz="2000" b="1" dirty="0">
                <a:solidFill>
                  <a:srgbClr val="0077D4"/>
                </a:solidFill>
              </a:rPr>
              <a:t>-Turonien par réinjection à l'Eocène centre - Bordeaux Grand Parc</a:t>
            </a:r>
          </a:p>
        </p:txBody>
      </p:sp>
      <p:grpSp>
        <p:nvGrpSpPr>
          <p:cNvPr id="3" name="Groupe 2">
            <a:extLst>
              <a:ext uri="{FF2B5EF4-FFF2-40B4-BE49-F238E27FC236}">
                <a16:creationId xmlns:a16="http://schemas.microsoft.com/office/drawing/2014/main" id="{CB93FB28-CC83-CF7A-2C1E-968945521746}"/>
              </a:ext>
            </a:extLst>
          </p:cNvPr>
          <p:cNvGrpSpPr/>
          <p:nvPr/>
        </p:nvGrpSpPr>
        <p:grpSpPr>
          <a:xfrm>
            <a:off x="405198" y="1865746"/>
            <a:ext cx="8415274" cy="4613924"/>
            <a:chOff x="1002267" y="2165397"/>
            <a:chExt cx="7818205" cy="4286563"/>
          </a:xfrm>
        </p:grpSpPr>
        <p:pic>
          <p:nvPicPr>
            <p:cNvPr id="5" name="Image 4" descr="Une image contenant texte&#10;&#10;Description générée automatiquement">
              <a:extLst>
                <a:ext uri="{FF2B5EF4-FFF2-40B4-BE49-F238E27FC236}">
                  <a16:creationId xmlns:a16="http://schemas.microsoft.com/office/drawing/2014/main" id="{3DC029C6-6BFE-7F86-F895-D03D84A079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2267" y="2165397"/>
              <a:ext cx="7818205" cy="4286563"/>
            </a:xfrm>
            <a:prstGeom prst="rect">
              <a:avLst/>
            </a:prstGeom>
          </p:spPr>
        </p:pic>
        <p:sp>
          <p:nvSpPr>
            <p:cNvPr id="6" name="Rectangle 5">
              <a:extLst>
                <a:ext uri="{FF2B5EF4-FFF2-40B4-BE49-F238E27FC236}">
                  <a16:creationId xmlns:a16="http://schemas.microsoft.com/office/drawing/2014/main" id="{F9589DF8-5149-2295-4F53-4B386088303F}"/>
                </a:ext>
              </a:extLst>
            </p:cNvPr>
            <p:cNvSpPr/>
            <p:nvPr/>
          </p:nvSpPr>
          <p:spPr>
            <a:xfrm>
              <a:off x="1593410" y="5314384"/>
              <a:ext cx="7227062" cy="1071628"/>
            </a:xfrm>
            <a:prstGeom prst="rect">
              <a:avLst/>
            </a:prstGeom>
            <a:noFill/>
            <a:ln w="3810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rgbClr val="FF0000"/>
                </a:solidFill>
              </a:endParaRPr>
            </a:p>
          </p:txBody>
        </p:sp>
      </p:grpSp>
    </p:spTree>
    <p:extLst>
      <p:ext uri="{BB962C8B-B14F-4D97-AF65-F5344CB8AC3E}">
        <p14:creationId xmlns:p14="http://schemas.microsoft.com/office/powerpoint/2010/main" val="2931317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C052349-4A79-40F1-A79E-1581F3794E41}"/>
              </a:ext>
            </a:extLst>
          </p:cNvPr>
          <p:cNvSpPr>
            <a:spLocks noGrp="1"/>
          </p:cNvSpPr>
          <p:nvPr>
            <p:ph idx="1"/>
          </p:nvPr>
        </p:nvSpPr>
        <p:spPr>
          <a:xfrm>
            <a:off x="254000" y="1409633"/>
            <a:ext cx="8229600" cy="3904751"/>
          </a:xfrm>
        </p:spPr>
        <p:txBody>
          <a:bodyPr>
            <a:noAutofit/>
          </a:bodyPr>
          <a:lstStyle/>
          <a:p>
            <a:pPr marL="0" indent="0">
              <a:buNone/>
            </a:pPr>
            <a:r>
              <a:rPr lang="fr-FR" dirty="0"/>
              <a:t>Rappel de l’avis de la CLE 2022-075 du 21 novembre 2022</a:t>
            </a:r>
          </a:p>
        </p:txBody>
      </p:sp>
      <p:sp>
        <p:nvSpPr>
          <p:cNvPr id="4" name="Rectangle 2">
            <a:extLst>
              <a:ext uri="{FF2B5EF4-FFF2-40B4-BE49-F238E27FC236}">
                <a16:creationId xmlns:a16="http://schemas.microsoft.com/office/drawing/2014/main" id="{6CC6C06F-5855-E195-8C25-96E36C9E0F02}"/>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Projet de valorisation des eaux issues d'un forage géothermique au </a:t>
            </a:r>
            <a:r>
              <a:rPr lang="fr-FR" sz="2000" b="1" dirty="0" err="1">
                <a:solidFill>
                  <a:srgbClr val="0077D4"/>
                </a:solidFill>
              </a:rPr>
              <a:t>Cénomano</a:t>
            </a:r>
            <a:r>
              <a:rPr lang="fr-FR" sz="2000" b="1" dirty="0">
                <a:solidFill>
                  <a:srgbClr val="0077D4"/>
                </a:solidFill>
              </a:rPr>
              <a:t>-Turonien par réinjection à l'Eocène centre - Bordeaux Grand Parc</a:t>
            </a:r>
          </a:p>
        </p:txBody>
      </p:sp>
      <p:pic>
        <p:nvPicPr>
          <p:cNvPr id="8" name="Image 7" descr="Une image contenant texte, lettre&#10;&#10;Description générée automatiquement">
            <a:extLst>
              <a:ext uri="{FF2B5EF4-FFF2-40B4-BE49-F238E27FC236}">
                <a16:creationId xmlns:a16="http://schemas.microsoft.com/office/drawing/2014/main" id="{A32BD35F-E8C9-7C98-6DDD-EBB0719CD0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608" y="1873948"/>
            <a:ext cx="7965296" cy="4359834"/>
          </a:xfrm>
          <a:prstGeom prst="rect">
            <a:avLst/>
          </a:prstGeom>
        </p:spPr>
      </p:pic>
      <p:sp>
        <p:nvSpPr>
          <p:cNvPr id="9" name="Rectangle 8">
            <a:extLst>
              <a:ext uri="{FF2B5EF4-FFF2-40B4-BE49-F238E27FC236}">
                <a16:creationId xmlns:a16="http://schemas.microsoft.com/office/drawing/2014/main" id="{F3DA96EB-D244-B891-E7B9-64651A6D1402}"/>
              </a:ext>
            </a:extLst>
          </p:cNvPr>
          <p:cNvSpPr/>
          <p:nvPr/>
        </p:nvSpPr>
        <p:spPr>
          <a:xfrm>
            <a:off x="782608" y="5033727"/>
            <a:ext cx="7965296" cy="561315"/>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774071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6</a:t>
            </a:fld>
            <a:endParaRPr lang="fr-FR" dirty="0">
              <a:solidFill>
                <a:srgbClr val="E1E805"/>
              </a:solidFill>
            </a:endParaRPr>
          </a:p>
        </p:txBody>
      </p:sp>
      <p:sp>
        <p:nvSpPr>
          <p:cNvPr id="5" name="Text Box 4"/>
          <p:cNvSpPr txBox="1">
            <a:spLocks noChangeArrowheads="1"/>
          </p:cNvSpPr>
          <p:nvPr/>
        </p:nvSpPr>
        <p:spPr bwMode="auto">
          <a:xfrm>
            <a:off x="252188" y="1284337"/>
            <a:ext cx="28880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None/>
            </a:pPr>
            <a:r>
              <a:rPr lang="fr-FR" altLang="fr-FR" sz="2400" b="1" u="sng" dirty="0">
                <a:solidFill>
                  <a:srgbClr val="C0504D"/>
                </a:solidFill>
                <a:latin typeface="Gill Sans MT" pitchFamily="34" charset="0"/>
              </a:rPr>
              <a:t>Proposition</a:t>
            </a:r>
            <a:r>
              <a:rPr lang="fr-FR" altLang="fr-FR" sz="2400" b="1" u="sng" dirty="0">
                <a:solidFill>
                  <a:schemeClr val="accent2"/>
                </a:solidFill>
                <a:latin typeface="Gill Sans MT" pitchFamily="34" charset="0"/>
              </a:rPr>
              <a:t> d’avis :</a:t>
            </a:r>
          </a:p>
        </p:txBody>
      </p:sp>
      <p:sp>
        <p:nvSpPr>
          <p:cNvPr id="7" name="Rectangle 5"/>
          <p:cNvSpPr>
            <a:spLocks noChangeArrowheads="1"/>
          </p:cNvSpPr>
          <p:nvPr/>
        </p:nvSpPr>
        <p:spPr bwMode="auto">
          <a:xfrm>
            <a:off x="415636" y="1762275"/>
            <a:ext cx="8312727" cy="420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1107"/>
              </a:spcBef>
              <a:buClr>
                <a:schemeClr val="accent2"/>
              </a:buClr>
              <a:buSzPct val="100000"/>
            </a:pPr>
            <a:r>
              <a:rPr lang="fr-FR" altLang="fr-FR" dirty="0">
                <a:solidFill>
                  <a:srgbClr val="333399"/>
                </a:solidFill>
                <a:latin typeface="Trebuchet MS" panose="020B0603020202020204" pitchFamily="34" charset="0"/>
              </a:rPr>
              <a:t>Considérant :</a:t>
            </a:r>
          </a:p>
          <a:p>
            <a:pPr marL="342900" indent="-342900" algn="just">
              <a:spcBef>
                <a:spcPts val="3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la disposition 59 du SAGE qui prévoit la possibilité de réaliser de la géothermie sans réinjection dans le même réservoir sous réserve qu’un argumentaire démontrant l’intérêt pour la gestion de la ressource et l’impact technico-économique ;</a:t>
            </a:r>
          </a:p>
          <a:p>
            <a:pPr marL="342900" indent="-342900" algn="just">
              <a:spcBef>
                <a:spcPts val="3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l'avis 2021-006 émis par la CLE le 15 février 2021 ;</a:t>
            </a:r>
          </a:p>
          <a:p>
            <a:pPr marL="342900" indent="-342900" algn="just">
              <a:spcBef>
                <a:spcPts val="3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que le dossier présenté ne remet pas en cause les conclusions de l’avis 2022-075 émis par la CLE le 21 novembre 2022 ;</a:t>
            </a:r>
          </a:p>
          <a:p>
            <a:pPr marL="342900" indent="-342900" algn="just">
              <a:spcBef>
                <a:spcPts val="3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que la valorisation de l’eau prélevée dans une ressource classée non déficitaire par réinjection dans une ressource classée déficitaire correspond à une substitution de ressource au sens de la disposition 14 ;</a:t>
            </a:r>
          </a:p>
          <a:p>
            <a:pPr algn="just">
              <a:spcBef>
                <a:spcPts val="600"/>
              </a:spcBef>
              <a:buClr>
                <a:schemeClr val="accent2"/>
              </a:buClr>
              <a:buSzPct val="100000"/>
            </a:pPr>
            <a:r>
              <a:rPr lang="fr-FR" altLang="fr-FR" dirty="0">
                <a:solidFill>
                  <a:srgbClr val="333399"/>
                </a:solidFill>
                <a:latin typeface="Trebuchet MS" panose="020B0603020202020204" pitchFamily="34" charset="0"/>
              </a:rPr>
              <a:t>le projet de géothermie incluant la réinjection des eaux issue du </a:t>
            </a:r>
            <a:r>
              <a:rPr lang="fr-FR" altLang="fr-FR" dirty="0" err="1">
                <a:solidFill>
                  <a:srgbClr val="333399"/>
                </a:solidFill>
                <a:latin typeface="Trebuchet MS" panose="020B0603020202020204" pitchFamily="34" charset="0"/>
              </a:rPr>
              <a:t>Cénomano</a:t>
            </a:r>
            <a:r>
              <a:rPr lang="fr-FR" altLang="fr-FR" dirty="0">
                <a:solidFill>
                  <a:srgbClr val="333399"/>
                </a:solidFill>
                <a:latin typeface="Trebuchet MS" panose="020B0603020202020204" pitchFamily="34" charset="0"/>
              </a:rPr>
              <a:t>-Turonien dans l’Eocène est jugé compatible avec le SAGE Nappes profondes de Gironde.</a:t>
            </a:r>
          </a:p>
        </p:txBody>
      </p:sp>
      <p:sp>
        <p:nvSpPr>
          <p:cNvPr id="2" name="Rectangle 2">
            <a:extLst>
              <a:ext uri="{FF2B5EF4-FFF2-40B4-BE49-F238E27FC236}">
                <a16:creationId xmlns:a16="http://schemas.microsoft.com/office/drawing/2014/main" id="{D7EE3E0F-4897-2C1F-17BE-E7BC49CAA840}"/>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Projet de valorisation des eaux issues d'un forage géothermique au </a:t>
            </a:r>
            <a:r>
              <a:rPr lang="fr-FR" sz="2000" b="1" dirty="0" err="1">
                <a:solidFill>
                  <a:srgbClr val="0077D4"/>
                </a:solidFill>
              </a:rPr>
              <a:t>Cénomano</a:t>
            </a:r>
            <a:r>
              <a:rPr lang="fr-FR" sz="2000" b="1" dirty="0">
                <a:solidFill>
                  <a:srgbClr val="0077D4"/>
                </a:solidFill>
              </a:rPr>
              <a:t>-Turonien par réinjection à l'Eocène centre - Bordeaux Grand Parc</a:t>
            </a:r>
          </a:p>
        </p:txBody>
      </p:sp>
    </p:spTree>
    <p:extLst>
      <p:ext uri="{BB962C8B-B14F-4D97-AF65-F5344CB8AC3E}">
        <p14:creationId xmlns:p14="http://schemas.microsoft.com/office/powerpoint/2010/main" val="3340269541"/>
      </p:ext>
    </p:extLst>
  </p:cSld>
  <p:clrMapOvr>
    <a:masterClrMapping/>
  </p:clrMapOvr>
</p:sld>
</file>

<file path=ppt/theme/theme1.xml><?xml version="1.0" encoding="utf-8"?>
<a:theme xmlns:a="http://schemas.openxmlformats.org/drawingml/2006/main" name="Thè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ème1" id="{C4D858B3-AD02-424D-8D74-E465A714FFFF}" vid="{AC46D09D-1C65-4FB0-BFB9-EF2659757E0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Theme_sage</Template>
  <TotalTime>2439</TotalTime>
  <Words>554</Words>
  <Application>Microsoft Office PowerPoint</Application>
  <PresentationFormat>Affichage à l'écran (4:3)</PresentationFormat>
  <Paragraphs>53</Paragraphs>
  <Slides>6</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6</vt:i4>
      </vt:variant>
    </vt:vector>
  </HeadingPairs>
  <TitlesOfParts>
    <vt:vector size="11" baseType="lpstr">
      <vt:lpstr>Arial</vt:lpstr>
      <vt:lpstr>Calibri</vt:lpstr>
      <vt:lpstr>Gill Sans MT</vt:lpstr>
      <vt:lpstr>Trebuchet MS</vt:lpstr>
      <vt:lpstr>Thème1</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Alexis Lafficher</dc:creator>
  <cp:lastModifiedBy>Bruno de Grissac</cp:lastModifiedBy>
  <cp:revision>139</cp:revision>
  <dcterms:created xsi:type="dcterms:W3CDTF">2018-06-11T08:02:18Z</dcterms:created>
  <dcterms:modified xsi:type="dcterms:W3CDTF">2023-04-19T15:07:09Z</dcterms:modified>
</cp:coreProperties>
</file>