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70" r:id="rId3"/>
    <p:sldId id="272" r:id="rId4"/>
    <p:sldId id="278" r:id="rId5"/>
    <p:sldId id="264" r:id="rId6"/>
    <p:sldId id="279" r:id="rId7"/>
    <p:sldId id="280" r:id="rId8"/>
    <p:sldId id="277" r:id="rId9"/>
    <p:sldId id="269" r:id="rId10"/>
    <p:sldId id="281"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a:srgbClr val="FF0000"/>
    <a:srgbClr val="333399"/>
    <a:srgbClr val="D9D9D9"/>
    <a:srgbClr val="FFCC00"/>
    <a:srgbClr val="006600"/>
    <a:srgbClr val="006C31"/>
    <a:srgbClr val="00642D"/>
    <a:srgbClr val="0000FF"/>
    <a:srgbClr val="9606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74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19/04/2023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9</a:t>
            </a:fld>
            <a:endParaRPr lang="fr-FR"/>
          </a:p>
        </p:txBody>
      </p:sp>
    </p:spTree>
    <p:extLst>
      <p:ext uri="{BB962C8B-B14F-4D97-AF65-F5344CB8AC3E}">
        <p14:creationId xmlns:p14="http://schemas.microsoft.com/office/powerpoint/2010/main" val="2973015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10</a:t>
            </a:fld>
            <a:endParaRPr lang="fr-FR"/>
          </a:p>
        </p:txBody>
      </p:sp>
    </p:spTree>
    <p:extLst>
      <p:ext uri="{BB962C8B-B14F-4D97-AF65-F5344CB8AC3E}">
        <p14:creationId xmlns:p14="http://schemas.microsoft.com/office/powerpoint/2010/main" val="14955786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19/04/2023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4226" y="1712247"/>
            <a:ext cx="3054555" cy="3594131"/>
          </a:xfrm>
          <a:prstGeom prst="rect">
            <a:avLst/>
          </a:prstGeom>
          <a:ln w="76200">
            <a:noFill/>
          </a:ln>
        </p:spPr>
      </p:pic>
      <p:sp>
        <p:nvSpPr>
          <p:cNvPr id="5" name="Espace réservé du contenu 4"/>
          <p:cNvSpPr>
            <a:spLocks noGrp="1"/>
          </p:cNvSpPr>
          <p:nvPr>
            <p:ph idx="1"/>
          </p:nvPr>
        </p:nvSpPr>
        <p:spPr>
          <a:xfrm>
            <a:off x="262787" y="1360883"/>
            <a:ext cx="8881213" cy="5047188"/>
          </a:xfrm>
        </p:spPr>
        <p:txBody>
          <a:bodyPr>
            <a:noAutofit/>
          </a:bodyPr>
          <a:lstStyle/>
          <a:p>
            <a:pPr marL="355600" lvl="0" indent="-355600" algn="just" defTabSz="914400">
              <a:spcBef>
                <a:spcPts val="1107"/>
              </a:spcBef>
              <a:buClr>
                <a:srgbClr val="C0504D"/>
              </a:buClr>
              <a:buSzPct val="100000"/>
              <a:buNone/>
            </a:pPr>
            <a:r>
              <a:rPr lang="fr-FR" altLang="fr-FR" sz="1700" i="1" dirty="0">
                <a:solidFill>
                  <a:srgbClr val="333399"/>
                </a:solidFill>
                <a:latin typeface="Trebuchet MS" panose="020B0603020202020204" pitchFamily="34" charset="0"/>
              </a:rPr>
              <a:t>Pétitionnaire :</a:t>
            </a:r>
            <a:r>
              <a:rPr lang="fr-FR" altLang="fr-FR" sz="1700" dirty="0">
                <a:solidFill>
                  <a:srgbClr val="333399"/>
                </a:solidFill>
                <a:latin typeface="Trebuchet MS" panose="020B0603020202020204" pitchFamily="34" charset="0"/>
              </a:rPr>
              <a:t> Pure Salmon France </a:t>
            </a:r>
          </a:p>
          <a:p>
            <a:pPr marL="355600" lvl="0" indent="-355600" algn="just" defTabSz="914400">
              <a:spcBef>
                <a:spcPts val="1107"/>
              </a:spcBef>
              <a:buClr>
                <a:srgbClr val="C0504D"/>
              </a:buClr>
              <a:buSzPct val="100000"/>
              <a:buNone/>
            </a:pPr>
            <a:r>
              <a:rPr lang="fr-FR" altLang="fr-FR" sz="1700" i="1" dirty="0">
                <a:solidFill>
                  <a:srgbClr val="333399"/>
                </a:solidFill>
                <a:latin typeface="Trebuchet MS" panose="020B0603020202020204" pitchFamily="34" charset="0"/>
              </a:rPr>
              <a:t>Projet initial : </a:t>
            </a:r>
            <a:r>
              <a:rPr lang="fr-FR" altLang="fr-FR" sz="1700" dirty="0">
                <a:solidFill>
                  <a:srgbClr val="333399"/>
                </a:solidFill>
                <a:latin typeface="Trebuchet MS" panose="020B0603020202020204" pitchFamily="34" charset="0"/>
              </a:rPr>
              <a:t>forage d’exploitation à l'Eocène</a:t>
            </a:r>
            <a:endParaRPr lang="fr-FR" altLang="fr-FR" sz="1700" i="1"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r>
              <a:rPr lang="fr-FR" altLang="fr-FR" sz="1700" i="1" dirty="0">
                <a:solidFill>
                  <a:srgbClr val="333399"/>
                </a:solidFill>
                <a:latin typeface="Trebuchet MS" panose="020B0603020202020204" pitchFamily="34" charset="0"/>
              </a:rPr>
              <a:t>Projet modifié (version juillet 2022) :</a:t>
            </a:r>
            <a:r>
              <a:rPr lang="fr-FR" altLang="fr-FR" sz="1700" dirty="0">
                <a:solidFill>
                  <a:srgbClr val="333399"/>
                </a:solidFill>
                <a:latin typeface="Trebuchet MS" panose="020B0603020202020204" pitchFamily="34" charset="0"/>
              </a:rPr>
              <a:t> </a:t>
            </a:r>
          </a:p>
          <a:p>
            <a:pPr marL="355600" lvl="0" indent="-355600" algn="just" defTabSz="914400">
              <a:spcBef>
                <a:spcPts val="0"/>
              </a:spcBef>
              <a:buClr>
                <a:srgbClr val="C0504D"/>
              </a:buClr>
              <a:buSzPct val="100000"/>
              <a:buNone/>
            </a:pPr>
            <a:r>
              <a:rPr lang="fr-FR" altLang="fr-FR" sz="1700" dirty="0">
                <a:solidFill>
                  <a:srgbClr val="333399"/>
                </a:solidFill>
                <a:latin typeface="Trebuchet MS" panose="020B0603020202020204" pitchFamily="34" charset="0"/>
              </a:rPr>
              <a:t>			reconnaissance au Plio-Quaternaire</a:t>
            </a:r>
          </a:p>
          <a:p>
            <a:pPr marL="355600" indent="-355600" algn="just" defTabSz="914400">
              <a:spcBef>
                <a:spcPts val="600"/>
              </a:spcBef>
              <a:buClr>
                <a:srgbClr val="C0504D"/>
              </a:buClr>
              <a:buSzPct val="100000"/>
              <a:buNone/>
            </a:pPr>
            <a:r>
              <a:rPr lang="fr-FR" altLang="fr-FR" sz="1700" i="1" dirty="0">
                <a:solidFill>
                  <a:srgbClr val="333399"/>
                </a:solidFill>
                <a:latin typeface="Trebuchet MS" panose="020B0603020202020204" pitchFamily="34" charset="0"/>
              </a:rPr>
              <a:t>Projet examiné :</a:t>
            </a:r>
            <a:r>
              <a:rPr lang="fr-FR" altLang="fr-FR" sz="1700" dirty="0">
                <a:solidFill>
                  <a:srgbClr val="333399"/>
                </a:solidFill>
                <a:latin typeface="Trebuchet MS" panose="020B0603020202020204" pitchFamily="34" charset="0"/>
              </a:rPr>
              <a:t> pompage de reconnaissance </a:t>
            </a:r>
          </a:p>
          <a:p>
            <a:pPr marL="355600" indent="-355600" algn="just" defTabSz="914400">
              <a:spcBef>
                <a:spcPts val="0"/>
              </a:spcBef>
              <a:buClr>
                <a:srgbClr val="C0504D"/>
              </a:buClr>
              <a:buSzPct val="100000"/>
              <a:buNone/>
            </a:pPr>
            <a:r>
              <a:rPr lang="fr-FR" altLang="fr-FR" sz="1700" dirty="0">
                <a:solidFill>
                  <a:srgbClr val="333399"/>
                </a:solidFill>
                <a:latin typeface="Trebuchet MS" panose="020B0603020202020204" pitchFamily="34" charset="0"/>
              </a:rPr>
              <a:t>			au Plio-Quaternaire</a:t>
            </a:r>
          </a:p>
          <a:p>
            <a:pPr marL="355600" indent="-355600" algn="just" defTabSz="914400">
              <a:spcBef>
                <a:spcPts val="600"/>
              </a:spcBef>
              <a:buClr>
                <a:srgbClr val="C0504D"/>
              </a:buClr>
              <a:buSzPct val="100000"/>
              <a:buNone/>
            </a:pPr>
            <a:r>
              <a:rPr lang="fr-FR" altLang="fr-FR" sz="1700" dirty="0">
                <a:solidFill>
                  <a:srgbClr val="333399"/>
                </a:solidFill>
                <a:latin typeface="Trebuchet MS" panose="020B0603020202020204" pitchFamily="34" charset="0"/>
              </a:rPr>
              <a:t>Projet à terme : exploitation de la nappe Plio-Quaternaire</a:t>
            </a:r>
          </a:p>
          <a:p>
            <a:pPr marL="355600" indent="-355600" algn="just" defTabSz="914400">
              <a:spcBef>
                <a:spcPts val="0"/>
              </a:spcBef>
              <a:buClr>
                <a:srgbClr val="C0504D"/>
              </a:buClr>
              <a:buSzPct val="100000"/>
              <a:buNone/>
            </a:pPr>
            <a:r>
              <a:rPr lang="fr-FR" altLang="fr-FR" sz="1700" dirty="0">
                <a:solidFill>
                  <a:srgbClr val="333399"/>
                </a:solidFill>
                <a:latin typeface="Trebuchet MS" panose="020B0603020202020204" pitchFamily="34" charset="0"/>
              </a:rPr>
              <a:t>			pour alimenter une ferme aquacole</a:t>
            </a:r>
          </a:p>
          <a:p>
            <a:pPr marL="355600" lvl="0" indent="-355600" algn="just" defTabSz="914400">
              <a:spcBef>
                <a:spcPts val="1107"/>
              </a:spcBef>
              <a:buClr>
                <a:srgbClr val="C0504D"/>
              </a:buClr>
              <a:buSzPct val="100000"/>
              <a:buNone/>
            </a:pPr>
            <a:r>
              <a:rPr lang="fr-FR" altLang="fr-FR" sz="1700" i="1" dirty="0">
                <a:solidFill>
                  <a:srgbClr val="333399"/>
                </a:solidFill>
                <a:latin typeface="Trebuchet MS" panose="020B0603020202020204" pitchFamily="34" charset="0"/>
              </a:rPr>
              <a:t>Demande :</a:t>
            </a:r>
            <a:r>
              <a:rPr lang="fr-FR" altLang="fr-FR" sz="1700" dirty="0">
                <a:solidFill>
                  <a:srgbClr val="333399"/>
                </a:solidFill>
                <a:latin typeface="Trebuchet MS" panose="020B0603020202020204" pitchFamily="34" charset="0"/>
              </a:rPr>
              <a:t> DDTM (29/03/2023)</a:t>
            </a:r>
          </a:p>
          <a:p>
            <a:pPr marL="355600" lvl="0" indent="-355600" algn="just" defTabSz="914400">
              <a:spcBef>
                <a:spcPts val="600"/>
              </a:spcBef>
              <a:buClr>
                <a:srgbClr val="C0504D"/>
              </a:buClr>
              <a:buSzPct val="100000"/>
              <a:buNone/>
            </a:pPr>
            <a:r>
              <a:rPr lang="fr-FR" altLang="fr-FR" sz="1700" i="1" dirty="0">
                <a:solidFill>
                  <a:srgbClr val="333399"/>
                </a:solidFill>
                <a:latin typeface="Trebuchet MS" panose="020B0603020202020204" pitchFamily="34" charset="0"/>
              </a:rPr>
              <a:t>Pièces examinées :</a:t>
            </a:r>
            <a:r>
              <a:rPr lang="fr-FR" altLang="fr-FR" sz="1700" dirty="0">
                <a:solidFill>
                  <a:srgbClr val="333399"/>
                </a:solidFill>
                <a:latin typeface="Trebuchet MS" panose="020B0603020202020204" pitchFamily="34" charset="0"/>
              </a:rPr>
              <a:t> note complémentaire</a:t>
            </a:r>
          </a:p>
          <a:p>
            <a:pPr marL="355600" lvl="0" indent="-355600" algn="just" defTabSz="914400">
              <a:spcBef>
                <a:spcPts val="600"/>
              </a:spcBef>
              <a:buClr>
                <a:srgbClr val="C0504D"/>
              </a:buClr>
              <a:buSzPct val="100000"/>
              <a:buNone/>
            </a:pPr>
            <a:r>
              <a:rPr lang="fr-FR" altLang="fr-FR" sz="1700" i="1" dirty="0">
                <a:solidFill>
                  <a:srgbClr val="333399"/>
                </a:solidFill>
                <a:latin typeface="Trebuchet MS" panose="020B0603020202020204" pitchFamily="34" charset="0"/>
              </a:rPr>
              <a:t>Unité de gestion :</a:t>
            </a:r>
            <a:r>
              <a:rPr lang="fr-FR" altLang="fr-FR" sz="1700" dirty="0">
                <a:solidFill>
                  <a:srgbClr val="333399"/>
                </a:solidFill>
                <a:latin typeface="Trebuchet MS" panose="020B0603020202020204" pitchFamily="34" charset="0"/>
              </a:rPr>
              <a:t> Plio-Quaternaire (Hors SAGE) et </a:t>
            </a:r>
          </a:p>
          <a:p>
            <a:pPr marL="355600" lvl="0" indent="-355600" algn="just" defTabSz="914400">
              <a:spcBef>
                <a:spcPts val="0"/>
              </a:spcBef>
              <a:buClr>
                <a:srgbClr val="C0504D"/>
              </a:buClr>
              <a:buSzPct val="100000"/>
              <a:buNone/>
            </a:pPr>
            <a:r>
              <a:rPr lang="fr-FR" altLang="fr-FR" sz="1700" dirty="0">
                <a:solidFill>
                  <a:srgbClr val="333399"/>
                </a:solidFill>
                <a:latin typeface="Trebuchet MS" panose="020B0603020202020204" pitchFamily="34" charset="0"/>
              </a:rPr>
              <a:t>			Eocène Médoc Estuaire</a:t>
            </a:r>
          </a:p>
          <a:p>
            <a:pPr marL="355600" lvl="0" indent="-355600" algn="just" defTabSz="914400">
              <a:spcBef>
                <a:spcPts val="600"/>
              </a:spcBef>
              <a:buClr>
                <a:srgbClr val="C0504D"/>
              </a:buClr>
              <a:buSzPct val="100000"/>
              <a:buNone/>
            </a:pPr>
            <a:r>
              <a:rPr lang="fr-FR" altLang="fr-FR" sz="1700" dirty="0">
                <a:solidFill>
                  <a:srgbClr val="333399"/>
                </a:solidFill>
                <a:latin typeface="Trebuchet MS" panose="020B0603020202020204" pitchFamily="34" charset="0"/>
              </a:rPr>
              <a:t>Contexte :</a:t>
            </a:r>
          </a:p>
          <a:p>
            <a:pPr marL="720725" algn="just" defTabSz="914400">
              <a:spcBef>
                <a:spcPts val="0"/>
              </a:spcBef>
              <a:buClr>
                <a:schemeClr val="accent6">
                  <a:lumMod val="75000"/>
                </a:schemeClr>
              </a:buClr>
              <a:buSzPct val="100000"/>
            </a:pPr>
            <a:r>
              <a:rPr lang="fr-FR" altLang="fr-FR" sz="1700" dirty="0">
                <a:solidFill>
                  <a:srgbClr val="333399"/>
                </a:solidFill>
                <a:latin typeface="Trebuchet MS" panose="020B0603020202020204" pitchFamily="34" charset="0"/>
              </a:rPr>
              <a:t>Avis de non compatibilité du projet de forage à l’Eocène (2022-019)</a:t>
            </a:r>
          </a:p>
          <a:p>
            <a:pPr marL="720725" algn="just" defTabSz="914400">
              <a:spcBef>
                <a:spcPts val="0"/>
              </a:spcBef>
              <a:buClr>
                <a:schemeClr val="accent6">
                  <a:lumMod val="75000"/>
                </a:schemeClr>
              </a:buClr>
              <a:buSzPct val="100000"/>
            </a:pPr>
            <a:r>
              <a:rPr lang="fr-FR" altLang="fr-FR" sz="1700" dirty="0">
                <a:solidFill>
                  <a:srgbClr val="333399"/>
                </a:solidFill>
                <a:latin typeface="Trebuchet MS" panose="020B0603020202020204" pitchFamily="34" charset="0"/>
              </a:rPr>
              <a:t>Avis de non compatibilité du projet de forage au Plio-Quaternaire (2022-041)</a:t>
            </a:r>
          </a:p>
          <a:p>
            <a:pPr marL="720725" algn="just" defTabSz="914400">
              <a:spcBef>
                <a:spcPts val="0"/>
              </a:spcBef>
              <a:buClr>
                <a:schemeClr val="accent6">
                  <a:lumMod val="75000"/>
                </a:schemeClr>
              </a:buClr>
              <a:buSzPct val="100000"/>
            </a:pPr>
            <a:r>
              <a:rPr lang="fr-FR" altLang="fr-FR" sz="1700" dirty="0">
                <a:solidFill>
                  <a:srgbClr val="333399"/>
                </a:solidFill>
                <a:latin typeface="Trebuchet MS" panose="020B0603020202020204" pitchFamily="34" charset="0"/>
              </a:rPr>
              <a:t>Avis prenant en compte le projet de pompage (2022-077)</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046900" y="1590436"/>
            <a:ext cx="2716040" cy="274579"/>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49382" y="1386999"/>
            <a:ext cx="8682182" cy="5040961"/>
          </a:xfrm>
          <a:effectLst/>
        </p:spPr>
        <p:txBody>
          <a:bodyPr>
            <a:noAutofit/>
          </a:bodyPr>
          <a:lstStyle/>
          <a:p>
            <a:pPr marL="0" indent="0">
              <a:buNone/>
            </a:pPr>
            <a:r>
              <a:rPr lang="fr-FR" sz="1600" b="1" u="sng" dirty="0">
                <a:solidFill>
                  <a:schemeClr val="accent6">
                    <a:lumMod val="75000"/>
                  </a:schemeClr>
                </a:solidFill>
              </a:rPr>
              <a:t>Rappel</a:t>
            </a:r>
            <a:r>
              <a:rPr lang="fr-FR" sz="1600" b="1" dirty="0">
                <a:solidFill>
                  <a:schemeClr val="accent6">
                    <a:lumMod val="75000"/>
                  </a:schemeClr>
                </a:solidFill>
              </a:rPr>
              <a:t> : Avis 2022-019 du bureau de la CLE en date du 20 avril 2022</a:t>
            </a:r>
          </a:p>
          <a:p>
            <a:pPr marL="0" indent="0">
              <a:buNone/>
            </a:pPr>
            <a:r>
              <a:rPr lang="fr-FR" sz="1600" dirty="0"/>
              <a:t>Considérant :</a:t>
            </a:r>
          </a:p>
          <a:p>
            <a:pPr>
              <a:buClr>
                <a:srgbClr val="C00000"/>
              </a:buClr>
              <a:buFont typeface="Arial" panose="020B0604020202020204" pitchFamily="34" charset="0"/>
              <a:buChar char="•"/>
            </a:pPr>
            <a:r>
              <a:rPr lang="fr-FR" sz="1600" dirty="0"/>
              <a:t>le réservoir cible de la recherche, à savoir </a:t>
            </a:r>
            <a:r>
              <a:rPr lang="fr-FR" sz="1600" dirty="0">
                <a:highlight>
                  <a:srgbClr val="FFFF00"/>
                </a:highlight>
              </a:rPr>
              <a:t>l'Eocène moyen </a:t>
            </a:r>
            <a:r>
              <a:rPr lang="fr-FR" sz="1600" dirty="0"/>
              <a:t>:</a:t>
            </a:r>
          </a:p>
          <a:p>
            <a:pPr>
              <a:buClr>
                <a:srgbClr val="C00000"/>
              </a:buClr>
              <a:buFont typeface="Arial" panose="020B0604020202020204" pitchFamily="34" charset="0"/>
              <a:buChar char="•"/>
            </a:pPr>
            <a:r>
              <a:rPr lang="fr-FR" sz="1600" dirty="0"/>
              <a:t>l'unité de gestion concernée, à savoir l'Eocène Médoc Estuaire à l'équilibre ;</a:t>
            </a:r>
          </a:p>
          <a:p>
            <a:pPr>
              <a:buClr>
                <a:srgbClr val="C00000"/>
              </a:buClr>
              <a:buFont typeface="Arial" panose="020B0604020202020204" pitchFamily="34" charset="0"/>
              <a:buChar char="•"/>
            </a:pPr>
            <a:r>
              <a:rPr lang="fr-FR" sz="1600" dirty="0"/>
              <a:t>la localisation du projet dans une zone à risque fort de salinisation de la nappe de l'Eocène moyen ;</a:t>
            </a:r>
          </a:p>
          <a:p>
            <a:pPr>
              <a:buClr>
                <a:srgbClr val="C00000"/>
              </a:buClr>
              <a:buFont typeface="Arial" panose="020B0604020202020204" pitchFamily="34" charset="0"/>
              <a:buChar char="•"/>
            </a:pPr>
            <a:r>
              <a:rPr lang="fr-FR" sz="1600" dirty="0"/>
              <a:t>les prescriptions du Schéma d'approvisionnement en eau du Nord Médoc de 2009 ;</a:t>
            </a:r>
          </a:p>
          <a:p>
            <a:pPr>
              <a:buClr>
                <a:srgbClr val="C00000"/>
              </a:buClr>
              <a:buFont typeface="Arial" panose="020B0604020202020204" pitchFamily="34" charset="0"/>
              <a:buChar char="•"/>
            </a:pPr>
            <a:r>
              <a:rPr lang="fr-FR" sz="1600" dirty="0"/>
              <a:t>la destination des eaux, à savoir l'alimentation des bassins d'une ferme aquacole ;</a:t>
            </a:r>
          </a:p>
          <a:p>
            <a:pPr marL="0" indent="0">
              <a:buNone/>
            </a:pPr>
            <a:r>
              <a:rPr lang="fr-FR" sz="1600" dirty="0"/>
              <a:t>un nouveau prélèvement à l'Eocène moyen sur le site du projet est jugé </a:t>
            </a:r>
            <a:r>
              <a:rPr lang="fr-FR" sz="1600" dirty="0">
                <a:highlight>
                  <a:srgbClr val="FFFF00"/>
                </a:highlight>
              </a:rPr>
              <a:t>incompatible</a:t>
            </a:r>
            <a:r>
              <a:rPr lang="fr-FR" sz="1600" dirty="0"/>
              <a:t> avec une gestion équilibrée et durable des nappes profondes de Gironde,</a:t>
            </a:r>
          </a:p>
          <a:p>
            <a:pPr marL="0" indent="0">
              <a:buNone/>
            </a:pPr>
            <a:r>
              <a:rPr lang="fr-FR" sz="1600" dirty="0"/>
              <a:t>Le bureau de la CLE :</a:t>
            </a:r>
          </a:p>
          <a:p>
            <a:pPr>
              <a:buClr>
                <a:srgbClr val="C00000"/>
              </a:buClr>
            </a:pPr>
            <a:r>
              <a:rPr lang="fr-FR" sz="1600" dirty="0"/>
              <a:t>note que la réalisation d'un tel projet remettrait en cause les efforts consentis par les services d'eau potable pour organiser un transfert d'eau du sud vers le nord et supprimer ainsi des prélèvements à l'Eocène moyen ;</a:t>
            </a:r>
          </a:p>
          <a:p>
            <a:pPr>
              <a:buClr>
                <a:srgbClr val="C00000"/>
              </a:buClr>
            </a:pPr>
            <a:r>
              <a:rPr lang="fr-FR" sz="1600" dirty="0"/>
              <a:t>considère que le contexte géologique de la pointe du Médoc </a:t>
            </a:r>
            <a:r>
              <a:rPr lang="fr-FR" sz="1600" dirty="0">
                <a:highlight>
                  <a:srgbClr val="FFFF00"/>
                </a:highlight>
              </a:rPr>
              <a:t>permet d'envisager d'autres sources pérennes d'approvisionnement en eau saumâtre</a:t>
            </a:r>
            <a:r>
              <a:rPr lang="fr-FR" sz="1600" dirty="0"/>
              <a:t>.</a:t>
            </a:r>
          </a:p>
        </p:txBody>
      </p:sp>
      <p:sp>
        <p:nvSpPr>
          <p:cNvPr id="3" name="Rectangle 2">
            <a:extLst>
              <a:ext uri="{FF2B5EF4-FFF2-40B4-BE49-F238E27FC236}">
                <a16:creationId xmlns:a16="http://schemas.microsoft.com/office/drawing/2014/main" id="{6CDA09DF-2DAC-4BC1-D505-665FA85DD280}"/>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237785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58617" y="1387000"/>
            <a:ext cx="8626765" cy="4745946"/>
          </a:xfrm>
        </p:spPr>
        <p:txBody>
          <a:bodyPr>
            <a:noAutofit/>
          </a:bodyPr>
          <a:lstStyle/>
          <a:p>
            <a:pPr marL="0" indent="0">
              <a:buNone/>
            </a:pPr>
            <a:r>
              <a:rPr lang="fr-FR" sz="1600" b="1" u="sng" dirty="0">
                <a:solidFill>
                  <a:schemeClr val="accent6">
                    <a:lumMod val="75000"/>
                  </a:schemeClr>
                </a:solidFill>
              </a:rPr>
              <a:t>Rappel</a:t>
            </a:r>
            <a:r>
              <a:rPr lang="fr-FR" sz="1600" b="1" dirty="0">
                <a:solidFill>
                  <a:schemeClr val="accent6">
                    <a:lumMod val="75000"/>
                  </a:schemeClr>
                </a:solidFill>
              </a:rPr>
              <a:t> Avis 2022-041 de la CLE du 1</a:t>
            </a:r>
            <a:r>
              <a:rPr lang="fr-FR" sz="1600" b="1" baseline="30000" dirty="0">
                <a:solidFill>
                  <a:schemeClr val="accent6">
                    <a:lumMod val="75000"/>
                  </a:schemeClr>
                </a:solidFill>
              </a:rPr>
              <a:t>er</a:t>
            </a:r>
            <a:r>
              <a:rPr lang="fr-FR" sz="1600" b="1" dirty="0">
                <a:solidFill>
                  <a:schemeClr val="accent6">
                    <a:lumMod val="75000"/>
                  </a:schemeClr>
                </a:solidFill>
              </a:rPr>
              <a:t> juillet 2022</a:t>
            </a:r>
          </a:p>
          <a:p>
            <a:pPr marL="0" indent="0">
              <a:buNone/>
            </a:pPr>
            <a:r>
              <a:rPr lang="fr-FR" sz="1600" dirty="0"/>
              <a:t>Considérant :</a:t>
            </a:r>
          </a:p>
          <a:p>
            <a:pPr>
              <a:buClr>
                <a:srgbClr val="C00000"/>
              </a:buClr>
            </a:pPr>
            <a:r>
              <a:rPr lang="fr-FR" sz="1600" dirty="0"/>
              <a:t>la cible de la recherche, à savoir le réservoir du </a:t>
            </a:r>
            <a:r>
              <a:rPr lang="fr-FR" sz="1600" dirty="0">
                <a:highlight>
                  <a:srgbClr val="FFFF00"/>
                </a:highlight>
              </a:rPr>
              <a:t>Plio-Quaternaire</a:t>
            </a:r>
            <a:r>
              <a:rPr lang="fr-FR" sz="1600" dirty="0"/>
              <a:t>, qui est hors périmètre du SAGE Nappes profondes de Gironde ;</a:t>
            </a:r>
          </a:p>
          <a:p>
            <a:pPr>
              <a:buClr>
                <a:srgbClr val="C00000"/>
              </a:buClr>
            </a:pPr>
            <a:r>
              <a:rPr lang="fr-FR" sz="1600" dirty="0">
                <a:highlight>
                  <a:srgbClr val="FFFF00"/>
                </a:highlight>
              </a:rPr>
              <a:t>la faible épaisseur d’éponte </a:t>
            </a:r>
            <a:r>
              <a:rPr lang="fr-FR" sz="1600" dirty="0"/>
              <a:t>entre ce réservoir et celui sous-jacent de l'Eocène, rattaché ici à l'unité de gestion Eocène Médoc Estuaire à l'équilibre ;</a:t>
            </a:r>
          </a:p>
          <a:p>
            <a:pPr>
              <a:buClr>
                <a:srgbClr val="C00000"/>
              </a:buClr>
            </a:pPr>
            <a:r>
              <a:rPr lang="fr-FR" sz="1600" dirty="0"/>
              <a:t>la localisation du projet dans une zone à risque de fort de salinisation de la nappe de l'Eocène moyen ;</a:t>
            </a:r>
          </a:p>
          <a:p>
            <a:pPr>
              <a:buClr>
                <a:srgbClr val="C00000"/>
              </a:buClr>
            </a:pPr>
            <a:r>
              <a:rPr lang="fr-FR" sz="1600" dirty="0">
                <a:highlight>
                  <a:srgbClr val="FFFF00"/>
                </a:highlight>
              </a:rPr>
              <a:t>l'absence de dispositif permettant de quantifier l'incidence </a:t>
            </a:r>
            <a:r>
              <a:rPr lang="fr-FR" sz="1600" dirty="0"/>
              <a:t>des pompages sur la nappe de l'Eocène ;</a:t>
            </a:r>
          </a:p>
          <a:p>
            <a:pPr marL="0" indent="0">
              <a:buNone/>
            </a:pPr>
            <a:r>
              <a:rPr lang="fr-FR" sz="1600" dirty="0"/>
              <a:t>le projet de forage au Plio-Quaternaire est jugé </a:t>
            </a:r>
            <a:r>
              <a:rPr lang="fr-FR" sz="1600" dirty="0">
                <a:highlight>
                  <a:srgbClr val="FFFF00"/>
                </a:highlight>
              </a:rPr>
              <a:t>incompatible</a:t>
            </a:r>
            <a:r>
              <a:rPr lang="fr-FR" sz="1600" dirty="0"/>
              <a:t> avec le SAGE Nappes profondes de Gironde.</a:t>
            </a:r>
          </a:p>
          <a:p>
            <a:pPr marL="0" indent="0">
              <a:buNone/>
            </a:pPr>
            <a:r>
              <a:rPr lang="fr-FR" sz="1600" dirty="0"/>
              <a:t>Par ailleurs, l'attention du pétitionnaire et des services instructeurs est appelée par la CLE sur le fait que, sur la base des données mises en avant dans le dossier :</a:t>
            </a:r>
          </a:p>
          <a:p>
            <a:pPr>
              <a:buClr>
                <a:srgbClr val="C00000"/>
              </a:buClr>
              <a:buFont typeface="Arial" panose="020B0604020202020204" pitchFamily="34" charset="0"/>
              <a:buChar char="•"/>
            </a:pPr>
            <a:r>
              <a:rPr lang="fr-FR" sz="1600" dirty="0"/>
              <a:t>une exploitation au débit de 50 m</a:t>
            </a:r>
            <a:r>
              <a:rPr lang="fr-FR" sz="1600" baseline="30000" dirty="0"/>
              <a:t>3</a:t>
            </a:r>
            <a:r>
              <a:rPr lang="fr-FR" sz="1600" dirty="0"/>
              <a:t>/h apparaît impossible ;</a:t>
            </a:r>
          </a:p>
          <a:p>
            <a:pPr>
              <a:buClr>
                <a:srgbClr val="C00000"/>
              </a:buClr>
              <a:buFont typeface="Arial" panose="020B0604020202020204" pitchFamily="34" charset="0"/>
              <a:buChar char="•"/>
            </a:pPr>
            <a:r>
              <a:rPr lang="fr-FR" sz="1600" dirty="0"/>
              <a:t>un débit d'exploitation supérieur à 10 m</a:t>
            </a:r>
            <a:r>
              <a:rPr lang="fr-FR" sz="1600" baseline="30000" dirty="0"/>
              <a:t>3</a:t>
            </a:r>
            <a:r>
              <a:rPr lang="fr-FR" sz="1600" dirty="0"/>
              <a:t>/h apparaît impossible sans dénoyer la nappe du Plio-Quaternaire localement captive.</a:t>
            </a:r>
          </a:p>
        </p:txBody>
      </p:sp>
      <p:sp>
        <p:nvSpPr>
          <p:cNvPr id="7" name="Rectangle 2">
            <a:extLst>
              <a:ext uri="{FF2B5EF4-FFF2-40B4-BE49-F238E27FC236}">
                <a16:creationId xmlns:a16="http://schemas.microsoft.com/office/drawing/2014/main" id="{112A4C1C-259D-7629-E1B2-BFD7D845117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226878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49382" y="1386999"/>
            <a:ext cx="8663710" cy="5040961"/>
          </a:xfrm>
        </p:spPr>
        <p:txBody>
          <a:bodyPr>
            <a:noAutofit/>
          </a:bodyPr>
          <a:lstStyle/>
          <a:p>
            <a:pPr marL="0" indent="0">
              <a:buNone/>
            </a:pPr>
            <a:r>
              <a:rPr lang="fr-FR" sz="1600" b="1" u="sng" dirty="0">
                <a:solidFill>
                  <a:schemeClr val="accent6">
                    <a:lumMod val="75000"/>
                  </a:schemeClr>
                </a:solidFill>
              </a:rPr>
              <a:t>Rappel</a:t>
            </a:r>
            <a:r>
              <a:rPr lang="fr-FR" sz="1600" b="1" dirty="0">
                <a:solidFill>
                  <a:schemeClr val="accent6">
                    <a:lumMod val="75000"/>
                  </a:schemeClr>
                </a:solidFill>
              </a:rPr>
              <a:t> Avis 2022-077 de la CLE du 21 novembre 2022</a:t>
            </a:r>
          </a:p>
          <a:p>
            <a:pPr marL="0" indent="0" algn="just">
              <a:buNone/>
            </a:pPr>
            <a:r>
              <a:rPr lang="fr-FR" sz="1600" dirty="0"/>
              <a:t>Ce projet consistant à réaliser 3 à 5 forages de reconnaissance sur 2 sites doit être considéré comme une phase exploratoire (étude d'opportunité) permettant :</a:t>
            </a:r>
          </a:p>
          <a:p>
            <a:pPr algn="just">
              <a:buClr>
                <a:srgbClr val="C00000"/>
              </a:buClr>
            </a:pPr>
            <a:r>
              <a:rPr lang="fr-FR" sz="1600" dirty="0"/>
              <a:t>de </a:t>
            </a:r>
            <a:r>
              <a:rPr lang="fr-FR" sz="1600" dirty="0">
                <a:highlight>
                  <a:srgbClr val="FFFF00"/>
                </a:highlight>
              </a:rPr>
              <a:t>préciser le contexte géologique des deux sites</a:t>
            </a:r>
            <a:r>
              <a:rPr lang="fr-FR" sz="1600" dirty="0"/>
              <a:t>, et notamment la position des formations de l'Eocène et la nature des formations à l'interface des séries tertiaires et </a:t>
            </a:r>
            <a:r>
              <a:rPr lang="fr-FR" sz="1600" dirty="0" err="1"/>
              <a:t>plio</a:t>
            </a:r>
            <a:r>
              <a:rPr lang="fr-FR" sz="1600" dirty="0"/>
              <a:t>-quaternaires (présence ou non d'une éponte) ;</a:t>
            </a:r>
          </a:p>
          <a:p>
            <a:pPr algn="just">
              <a:buClr>
                <a:srgbClr val="C00000"/>
              </a:buClr>
            </a:pPr>
            <a:r>
              <a:rPr lang="fr-FR" sz="1600" dirty="0">
                <a:highlight>
                  <a:srgbClr val="FFFF00"/>
                </a:highlight>
              </a:rPr>
              <a:t>évaluer la productivité </a:t>
            </a:r>
            <a:r>
              <a:rPr lang="fr-FR" sz="1600" dirty="0"/>
              <a:t>des formations rencontrées ;</a:t>
            </a:r>
          </a:p>
          <a:p>
            <a:pPr algn="just">
              <a:buClr>
                <a:srgbClr val="C00000"/>
              </a:buClr>
            </a:pPr>
            <a:r>
              <a:rPr lang="fr-FR" sz="1600" dirty="0"/>
              <a:t>de manière à identifier le site le plus approprié pour une deuxième phase d'investigations (étude de faisabilité).</a:t>
            </a:r>
          </a:p>
          <a:p>
            <a:pPr marL="0" indent="0" algn="just">
              <a:buClr>
                <a:srgbClr val="C00000"/>
              </a:buClr>
              <a:buNone/>
            </a:pPr>
            <a:r>
              <a:rPr lang="fr-FR" sz="1600" dirty="0"/>
              <a:t>Cette deuxième phase permettra de :</a:t>
            </a:r>
          </a:p>
          <a:p>
            <a:pPr algn="just">
              <a:buClr>
                <a:srgbClr val="C00000"/>
              </a:buClr>
            </a:pPr>
            <a:r>
              <a:rPr lang="fr-FR" sz="1600" dirty="0">
                <a:highlight>
                  <a:srgbClr val="FFFF00"/>
                </a:highlight>
              </a:rPr>
              <a:t>tester la capacité du réservoir</a:t>
            </a:r>
            <a:r>
              <a:rPr lang="fr-FR" sz="1600" dirty="0"/>
              <a:t> à fournir les débits d'exploitation souhaités ;</a:t>
            </a:r>
          </a:p>
          <a:p>
            <a:pPr algn="just">
              <a:buClr>
                <a:srgbClr val="C00000"/>
              </a:buClr>
            </a:pPr>
            <a:r>
              <a:rPr lang="fr-FR" sz="1600" dirty="0"/>
              <a:t>préciser, via un dispositif de suivi adéquat (piézomètre à l'Eocène à créer), l'incidence de ces prélèvements </a:t>
            </a:r>
            <a:r>
              <a:rPr lang="fr-FR" sz="1600" dirty="0">
                <a:highlight>
                  <a:srgbClr val="FFFF00"/>
                </a:highlight>
              </a:rPr>
              <a:t>sur la nappe de l'Eocène</a:t>
            </a:r>
            <a:r>
              <a:rPr lang="fr-FR" sz="1600" dirty="0"/>
              <a:t> ;</a:t>
            </a:r>
          </a:p>
          <a:p>
            <a:pPr algn="just">
              <a:buClr>
                <a:srgbClr val="C00000"/>
              </a:buClr>
            </a:pPr>
            <a:r>
              <a:rPr lang="fr-FR" sz="1600" dirty="0">
                <a:highlight>
                  <a:srgbClr val="FFFF00"/>
                </a:highlight>
              </a:rPr>
              <a:t>éléments indispensables pour permettre à la CLE de poser un jugement</a:t>
            </a:r>
            <a:r>
              <a:rPr lang="fr-FR" sz="1600" dirty="0"/>
              <a:t> sur la compatibilité du projet avec le SAGE des Nappes profondes de Gironde.</a:t>
            </a:r>
          </a:p>
          <a:p>
            <a:pPr marL="360363" indent="0" algn="just">
              <a:buClr>
                <a:srgbClr val="C00000"/>
              </a:buClr>
              <a:buNone/>
            </a:pPr>
            <a:r>
              <a:rPr lang="fr-FR" sz="1400" dirty="0"/>
              <a:t>Enfin, dans la mesure où les forages exploratoires ne sont soumis qu'à déclaration quelle que soit leur profondeur, et qu'aucun élément ne justifierait une opposition à déclaration, la reconnaissance immédiate de l'Eocène (forage équipé en piézomètre) apparaît pertinente.</a:t>
            </a:r>
          </a:p>
        </p:txBody>
      </p:sp>
      <p:sp>
        <p:nvSpPr>
          <p:cNvPr id="7" name="Rectangle 2">
            <a:extLst>
              <a:ext uri="{FF2B5EF4-FFF2-40B4-BE49-F238E27FC236}">
                <a16:creationId xmlns:a16="http://schemas.microsoft.com/office/drawing/2014/main" id="{112A4C1C-259D-7629-E1B2-BFD7D845117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3283377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Informations des forages :</a:t>
            </a:r>
          </a:p>
          <a:p>
            <a:pPr>
              <a:spcBef>
                <a:spcPts val="1200"/>
              </a:spcBef>
              <a:buClr>
                <a:srgbClr val="C00000"/>
              </a:buClr>
            </a:pPr>
            <a:r>
              <a:rPr lang="fr-FR" dirty="0"/>
              <a:t>réalisation de 2 forages de reconnaissance sur le site Gare à Terre :</a:t>
            </a:r>
          </a:p>
          <a:p>
            <a:pPr lvl="1">
              <a:spcBef>
                <a:spcPts val="1200"/>
              </a:spcBef>
              <a:buClr>
                <a:srgbClr val="C00000"/>
              </a:buClr>
              <a:buFont typeface="Wingdings" panose="05000000000000000000" pitchFamily="2" charset="2"/>
              <a:buChar char="§"/>
            </a:pPr>
            <a:r>
              <a:rPr lang="fr-FR" sz="1600" dirty="0">
                <a:solidFill>
                  <a:srgbClr val="1341A1"/>
                </a:solidFill>
              </a:rPr>
              <a:t>GAT-F : forage Plio-Quaternaire</a:t>
            </a:r>
          </a:p>
          <a:p>
            <a:pPr lvl="1">
              <a:spcBef>
                <a:spcPts val="1200"/>
              </a:spcBef>
              <a:buClr>
                <a:srgbClr val="C00000"/>
              </a:buClr>
              <a:buFont typeface="Wingdings" panose="05000000000000000000" pitchFamily="2" charset="2"/>
              <a:buChar char="§"/>
            </a:pPr>
            <a:r>
              <a:rPr lang="fr-FR" sz="1600" dirty="0">
                <a:solidFill>
                  <a:srgbClr val="1341A1"/>
                </a:solidFill>
              </a:rPr>
              <a:t>GAT-Pz : piézomètre « Eocène »</a:t>
            </a:r>
          </a:p>
          <a:p>
            <a:pPr>
              <a:spcBef>
                <a:spcPts val="1200"/>
              </a:spcBef>
              <a:buClr>
                <a:srgbClr val="C00000"/>
              </a:buClr>
            </a:pPr>
            <a:r>
              <a:rPr lang="fr-FR" dirty="0"/>
              <a:t>Descriptions géologiques :</a:t>
            </a:r>
          </a:p>
        </p:txBody>
      </p:sp>
      <p:sp>
        <p:nvSpPr>
          <p:cNvPr id="2" name="Rectangle 2">
            <a:extLst>
              <a:ext uri="{FF2B5EF4-FFF2-40B4-BE49-F238E27FC236}">
                <a16:creationId xmlns:a16="http://schemas.microsoft.com/office/drawing/2014/main" id="{2B42C23E-F0B2-A824-6D93-A4F90A9F7D6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pic>
        <p:nvPicPr>
          <p:cNvPr id="4" name="Image 3">
            <a:extLst>
              <a:ext uri="{FF2B5EF4-FFF2-40B4-BE49-F238E27FC236}">
                <a16:creationId xmlns:a16="http://schemas.microsoft.com/office/drawing/2014/main" id="{8DCF6A8E-647A-D4B4-D0FD-AE12AA77A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4848" y="3654181"/>
            <a:ext cx="4189236" cy="1843980"/>
          </a:xfrm>
          <a:prstGeom prst="rect">
            <a:avLst/>
          </a:prstGeom>
        </p:spPr>
      </p:pic>
      <p:pic>
        <p:nvPicPr>
          <p:cNvPr id="8" name="Image 7" descr="Une image contenant texte&#10;&#10;Description générée automatiquement">
            <a:extLst>
              <a:ext uri="{FF2B5EF4-FFF2-40B4-BE49-F238E27FC236}">
                <a16:creationId xmlns:a16="http://schemas.microsoft.com/office/drawing/2014/main" id="{B65C3C12-8E16-77C9-C692-4BA92E631F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16" y="3716737"/>
            <a:ext cx="4391638" cy="1781424"/>
          </a:xfrm>
          <a:prstGeom prst="rect">
            <a:avLst/>
          </a:prstGeom>
        </p:spPr>
      </p:pic>
      <p:sp>
        <p:nvSpPr>
          <p:cNvPr id="9" name="ZoneTexte 8">
            <a:extLst>
              <a:ext uri="{FF2B5EF4-FFF2-40B4-BE49-F238E27FC236}">
                <a16:creationId xmlns:a16="http://schemas.microsoft.com/office/drawing/2014/main" id="{8686F97A-A734-B098-BC05-2E2FEC43AD68}"/>
              </a:ext>
            </a:extLst>
          </p:cNvPr>
          <p:cNvSpPr txBox="1"/>
          <p:nvPr/>
        </p:nvSpPr>
        <p:spPr>
          <a:xfrm>
            <a:off x="1092598" y="3382432"/>
            <a:ext cx="2281474" cy="380873"/>
          </a:xfrm>
          <a:prstGeom prst="rect">
            <a:avLst/>
          </a:prstGeom>
          <a:noFill/>
        </p:spPr>
        <p:txBody>
          <a:bodyPr wrap="square" rtlCol="0">
            <a:spAutoFit/>
          </a:bodyPr>
          <a:lstStyle/>
          <a:p>
            <a:pPr algn="ctr"/>
            <a:r>
              <a:rPr lang="fr-FR" sz="1875" dirty="0">
                <a:solidFill>
                  <a:srgbClr val="1341A1"/>
                </a:solidFill>
              </a:rPr>
              <a:t>GAT-F</a:t>
            </a:r>
          </a:p>
        </p:txBody>
      </p:sp>
      <p:sp>
        <p:nvSpPr>
          <p:cNvPr id="10" name="ZoneTexte 9">
            <a:extLst>
              <a:ext uri="{FF2B5EF4-FFF2-40B4-BE49-F238E27FC236}">
                <a16:creationId xmlns:a16="http://schemas.microsoft.com/office/drawing/2014/main" id="{5C9670BB-82D4-DE1D-3F59-3F12664B36A4}"/>
              </a:ext>
            </a:extLst>
          </p:cNvPr>
          <p:cNvSpPr txBox="1"/>
          <p:nvPr/>
        </p:nvSpPr>
        <p:spPr>
          <a:xfrm>
            <a:off x="5668729" y="3382431"/>
            <a:ext cx="2281474" cy="380873"/>
          </a:xfrm>
          <a:prstGeom prst="rect">
            <a:avLst/>
          </a:prstGeom>
          <a:noFill/>
        </p:spPr>
        <p:txBody>
          <a:bodyPr wrap="square" rtlCol="0">
            <a:spAutoFit/>
          </a:bodyPr>
          <a:lstStyle/>
          <a:p>
            <a:pPr algn="ctr"/>
            <a:r>
              <a:rPr lang="fr-FR" sz="1875" dirty="0">
                <a:solidFill>
                  <a:srgbClr val="1341A1"/>
                </a:solidFill>
              </a:rPr>
              <a:t>GAT-Pz</a:t>
            </a:r>
          </a:p>
        </p:txBody>
      </p:sp>
      <p:sp>
        <p:nvSpPr>
          <p:cNvPr id="11" name="Rectangle 10">
            <a:extLst>
              <a:ext uri="{FF2B5EF4-FFF2-40B4-BE49-F238E27FC236}">
                <a16:creationId xmlns:a16="http://schemas.microsoft.com/office/drawing/2014/main" id="{D706CEC7-EBA3-BE3B-9441-184FB8F6C3CF}"/>
              </a:ext>
            </a:extLst>
          </p:cNvPr>
          <p:cNvSpPr/>
          <p:nvPr/>
        </p:nvSpPr>
        <p:spPr>
          <a:xfrm>
            <a:off x="156304" y="5196689"/>
            <a:ext cx="3845328" cy="14485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F8EF748D-BCEA-D987-A6CD-732B249067A5}"/>
              </a:ext>
            </a:extLst>
          </p:cNvPr>
          <p:cNvSpPr/>
          <p:nvPr/>
        </p:nvSpPr>
        <p:spPr>
          <a:xfrm>
            <a:off x="4886802" y="4851147"/>
            <a:ext cx="3849792" cy="49039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7CC3BBCA-75C3-C648-5E91-FDFB6430EF06}"/>
              </a:ext>
            </a:extLst>
          </p:cNvPr>
          <p:cNvSpPr txBox="1"/>
          <p:nvPr/>
        </p:nvSpPr>
        <p:spPr>
          <a:xfrm>
            <a:off x="1711105" y="5673553"/>
            <a:ext cx="6581869" cy="923330"/>
          </a:xfrm>
          <a:prstGeom prst="rect">
            <a:avLst/>
          </a:prstGeom>
          <a:noFill/>
        </p:spPr>
        <p:txBody>
          <a:bodyPr wrap="square" rtlCol="0">
            <a:spAutoFit/>
          </a:bodyPr>
          <a:lstStyle/>
          <a:p>
            <a:pPr marL="285750" indent="-285750">
              <a:buClr>
                <a:schemeClr val="accent6">
                  <a:lumMod val="75000"/>
                </a:schemeClr>
              </a:buClr>
              <a:buFont typeface="Arial" panose="020B0604020202020204" pitchFamily="34" charset="0"/>
              <a:buChar char="•"/>
            </a:pPr>
            <a:r>
              <a:rPr lang="fr-FR" dirty="0">
                <a:solidFill>
                  <a:srgbClr val="1341A1"/>
                </a:solidFill>
              </a:rPr>
              <a:t>Pas d’éponte entre PQ et Eocène ?</a:t>
            </a:r>
          </a:p>
          <a:p>
            <a:pPr marL="285750" indent="-285750">
              <a:buClr>
                <a:schemeClr val="accent6">
                  <a:lumMod val="75000"/>
                </a:schemeClr>
              </a:buClr>
              <a:buFont typeface="Arial" panose="020B0604020202020204" pitchFamily="34" charset="0"/>
              <a:buChar char="•"/>
            </a:pPr>
            <a:r>
              <a:rPr lang="fr-FR" dirty="0">
                <a:solidFill>
                  <a:srgbClr val="1341A1"/>
                </a:solidFill>
              </a:rPr>
              <a:t>A ce jour pas de datation stratigraphique comme sollicitée, ni de diagraphies</a:t>
            </a:r>
          </a:p>
        </p:txBody>
      </p:sp>
      <p:cxnSp>
        <p:nvCxnSpPr>
          <p:cNvPr id="15" name="Connecteur droit avec flèche 14">
            <a:extLst>
              <a:ext uri="{FF2B5EF4-FFF2-40B4-BE49-F238E27FC236}">
                <a16:creationId xmlns:a16="http://schemas.microsoft.com/office/drawing/2014/main" id="{EBF86FFB-9E26-618A-03B9-8CC9CFB1463B}"/>
              </a:ext>
            </a:extLst>
          </p:cNvPr>
          <p:cNvCxnSpPr>
            <a:cxnSpLocks/>
          </p:cNvCxnSpPr>
          <p:nvPr/>
        </p:nvCxnSpPr>
        <p:spPr>
          <a:xfrm flipV="1">
            <a:off x="5668729" y="5417046"/>
            <a:ext cx="536335" cy="35286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Connecteur droit avec flèche 22">
            <a:extLst>
              <a:ext uri="{FF2B5EF4-FFF2-40B4-BE49-F238E27FC236}">
                <a16:creationId xmlns:a16="http://schemas.microsoft.com/office/drawing/2014/main" id="{60F651C8-92A5-3376-D8A3-C38208827CC0}"/>
              </a:ext>
            </a:extLst>
          </p:cNvPr>
          <p:cNvCxnSpPr>
            <a:cxnSpLocks/>
          </p:cNvCxnSpPr>
          <p:nvPr/>
        </p:nvCxnSpPr>
        <p:spPr>
          <a:xfrm flipH="1" flipV="1">
            <a:off x="3074912" y="5417046"/>
            <a:ext cx="79610" cy="25648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7280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Informations des forages :</a:t>
            </a:r>
          </a:p>
          <a:p>
            <a:pPr>
              <a:spcBef>
                <a:spcPts val="1200"/>
              </a:spcBef>
              <a:buClr>
                <a:srgbClr val="C00000"/>
              </a:buClr>
            </a:pPr>
            <a:r>
              <a:rPr lang="fr-FR" dirty="0"/>
              <a:t>Descriptions hydrogéologiques :</a:t>
            </a:r>
          </a:p>
          <a:p>
            <a:pPr lvl="1">
              <a:spcBef>
                <a:spcPts val="1200"/>
              </a:spcBef>
              <a:buClr>
                <a:srgbClr val="C00000"/>
              </a:buClr>
              <a:buFont typeface="Wingdings" panose="05000000000000000000" pitchFamily="2" charset="2"/>
              <a:buChar char="§"/>
            </a:pPr>
            <a:r>
              <a:rPr lang="fr-FR" sz="1875" dirty="0">
                <a:solidFill>
                  <a:srgbClr val="1341A1"/>
                </a:solidFill>
              </a:rPr>
              <a:t>nappe du Plio-Quaternaire captive avec 10 m de pression</a:t>
            </a:r>
          </a:p>
          <a:p>
            <a:pPr lvl="1">
              <a:spcBef>
                <a:spcPts val="1200"/>
              </a:spcBef>
              <a:buClr>
                <a:srgbClr val="C00000"/>
              </a:buClr>
              <a:buFont typeface="Wingdings" panose="05000000000000000000" pitchFamily="2" charset="2"/>
              <a:buChar char="§"/>
            </a:pPr>
            <a:r>
              <a:rPr lang="fr-FR" sz="1875" dirty="0">
                <a:solidFill>
                  <a:srgbClr val="1341A1"/>
                </a:solidFill>
              </a:rPr>
              <a:t>gamme de niveau piézométrique similaire traduisant un possible équilibre</a:t>
            </a:r>
          </a:p>
          <a:p>
            <a:pPr lvl="1">
              <a:spcBef>
                <a:spcPts val="1200"/>
              </a:spcBef>
              <a:buClr>
                <a:srgbClr val="C00000"/>
              </a:buClr>
              <a:buFont typeface="Wingdings" panose="05000000000000000000" pitchFamily="2" charset="2"/>
              <a:buChar char="§"/>
            </a:pPr>
            <a:r>
              <a:rPr lang="fr-FR" sz="1875" dirty="0">
                <a:solidFill>
                  <a:srgbClr val="1341A1"/>
                </a:solidFill>
              </a:rPr>
              <a:t>salinité de l’Eocène a priori élevée 15 g/L contre 8 g/L pour le Plio-Q</a:t>
            </a:r>
          </a:p>
          <a:p>
            <a:pPr marL="42862" indent="0">
              <a:spcBef>
                <a:spcPts val="1200"/>
              </a:spcBef>
              <a:buClr>
                <a:srgbClr val="C00000"/>
              </a:buClr>
              <a:buNone/>
            </a:pPr>
            <a:r>
              <a:rPr lang="fr-FR" u="sng" dirty="0"/>
              <a:t>Informations des pompages :</a:t>
            </a:r>
            <a:endParaRPr lang="fr-FR" dirty="0"/>
          </a:p>
          <a:p>
            <a:pPr marL="42862" indent="0">
              <a:spcBef>
                <a:spcPts val="1200"/>
              </a:spcBef>
              <a:buClr>
                <a:srgbClr val="C00000"/>
              </a:buClr>
              <a:buNone/>
            </a:pPr>
            <a:r>
              <a:rPr lang="fr-FR" dirty="0"/>
              <a:t>Le programme initial a été réduit :</a:t>
            </a:r>
          </a:p>
          <a:p>
            <a:pPr marL="385762" indent="-342900">
              <a:spcBef>
                <a:spcPts val="1200"/>
              </a:spcBef>
              <a:buClr>
                <a:srgbClr val="C00000"/>
              </a:buClr>
            </a:pPr>
            <a:r>
              <a:rPr lang="fr-FR" dirty="0"/>
              <a:t>4 paliers de 1h &gt; 3 paliers de 40 min</a:t>
            </a:r>
          </a:p>
          <a:p>
            <a:pPr marL="385762" indent="-342900">
              <a:spcBef>
                <a:spcPts val="1200"/>
              </a:spcBef>
              <a:buClr>
                <a:srgbClr val="C00000"/>
              </a:buClr>
            </a:pPr>
            <a:r>
              <a:rPr lang="fr-FR" dirty="0"/>
              <a:t>1 pompage de 3h &gt; 1 pompage de 2h30</a:t>
            </a:r>
          </a:p>
          <a:p>
            <a:pPr marL="385762" indent="-342900">
              <a:spcBef>
                <a:spcPts val="1200"/>
              </a:spcBef>
              <a:buClr>
                <a:srgbClr val="C00000"/>
              </a:buClr>
            </a:pPr>
            <a:r>
              <a:rPr lang="fr-FR" dirty="0"/>
              <a:t>pas de pompage à l’Eocène</a:t>
            </a:r>
          </a:p>
        </p:txBody>
      </p:sp>
      <p:sp>
        <p:nvSpPr>
          <p:cNvPr id="2" name="Rectangle 2">
            <a:extLst>
              <a:ext uri="{FF2B5EF4-FFF2-40B4-BE49-F238E27FC236}">
                <a16:creationId xmlns:a16="http://schemas.microsoft.com/office/drawing/2014/main" id="{2B42C23E-F0B2-A824-6D93-A4F90A9F7D6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906330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747766"/>
            <a:ext cx="8580556" cy="3526197"/>
          </a:xfrm>
        </p:spPr>
        <p:txBody>
          <a:bodyPr>
            <a:noAutofit/>
          </a:bodyPr>
          <a:lstStyle/>
          <a:p>
            <a:pPr marL="42862" indent="0">
              <a:spcBef>
                <a:spcPts val="1200"/>
              </a:spcBef>
              <a:buClr>
                <a:srgbClr val="C00000"/>
              </a:buClr>
              <a:buNone/>
            </a:pPr>
            <a:r>
              <a:rPr lang="fr-FR" u="sng" dirty="0"/>
              <a:t>Informations des pompages (suite) :</a:t>
            </a:r>
            <a:endParaRPr lang="fr-FR" dirty="0"/>
          </a:p>
          <a:p>
            <a:pPr lvl="1">
              <a:spcBef>
                <a:spcPts val="1200"/>
              </a:spcBef>
              <a:buClr>
                <a:srgbClr val="C00000"/>
              </a:buClr>
              <a:buFont typeface="Arial" panose="020B0604020202020204" pitchFamily="34" charset="0"/>
              <a:buChar char="•"/>
            </a:pPr>
            <a:r>
              <a:rPr lang="fr-FR" sz="1875" dirty="0">
                <a:solidFill>
                  <a:srgbClr val="1341A1"/>
                </a:solidFill>
              </a:rPr>
              <a:t>bonne productivité sur GAT-F (environ 9 m</a:t>
            </a:r>
            <a:r>
              <a:rPr lang="fr-FR" sz="1875" baseline="30000" dirty="0">
                <a:solidFill>
                  <a:srgbClr val="1341A1"/>
                </a:solidFill>
              </a:rPr>
              <a:t>3</a:t>
            </a:r>
            <a:r>
              <a:rPr lang="fr-FR" sz="1875" dirty="0">
                <a:solidFill>
                  <a:srgbClr val="1341A1"/>
                </a:solidFill>
              </a:rPr>
              <a:t>/h/m à 30 m</a:t>
            </a:r>
            <a:r>
              <a:rPr lang="fr-FR" sz="1875" baseline="30000" dirty="0">
                <a:solidFill>
                  <a:srgbClr val="1341A1"/>
                </a:solidFill>
              </a:rPr>
              <a:t>3</a:t>
            </a:r>
            <a:r>
              <a:rPr lang="fr-FR" sz="1875" dirty="0">
                <a:solidFill>
                  <a:srgbClr val="1341A1"/>
                </a:solidFill>
              </a:rPr>
              <a:t>/h)</a:t>
            </a:r>
          </a:p>
          <a:p>
            <a:pPr lvl="1">
              <a:spcBef>
                <a:spcPts val="1200"/>
              </a:spcBef>
              <a:buClr>
                <a:srgbClr val="C00000"/>
              </a:buClr>
              <a:buFont typeface="Arial" panose="020B0604020202020204" pitchFamily="34" charset="0"/>
              <a:buChar char="•"/>
            </a:pPr>
            <a:r>
              <a:rPr lang="fr-FR" sz="1875" dirty="0">
                <a:solidFill>
                  <a:srgbClr val="1341A1"/>
                </a:solidFill>
              </a:rPr>
              <a:t>faible perméabilité des formations calcaires GAT-Pz (pénétration du piézomètre dans le sommet de l’Eocène potentiellement faiblement perméable)</a:t>
            </a:r>
          </a:p>
          <a:p>
            <a:pPr lvl="1">
              <a:spcBef>
                <a:spcPts val="1200"/>
              </a:spcBef>
              <a:buClr>
                <a:srgbClr val="C00000"/>
              </a:buClr>
              <a:buFont typeface="Arial" panose="020B0604020202020204" pitchFamily="34" charset="0"/>
              <a:buChar char="•"/>
            </a:pPr>
            <a:r>
              <a:rPr lang="fr-FR" sz="1875" dirty="0">
                <a:solidFill>
                  <a:srgbClr val="1341A1"/>
                </a:solidFill>
              </a:rPr>
              <a:t>pas d’influence visible des pompages au Plio-Quaternaire sur l’Eocène</a:t>
            </a:r>
          </a:p>
          <a:p>
            <a:pPr lvl="1">
              <a:spcBef>
                <a:spcPts val="1200"/>
              </a:spcBef>
              <a:buClr>
                <a:srgbClr val="C00000"/>
              </a:buClr>
              <a:buFont typeface="Arial" panose="020B0604020202020204" pitchFamily="34" charset="0"/>
              <a:buChar char="•"/>
            </a:pPr>
            <a:r>
              <a:rPr lang="fr-FR" sz="1875" dirty="0">
                <a:solidFill>
                  <a:srgbClr val="1341A1"/>
                </a:solidFill>
              </a:rPr>
              <a:t>p</a:t>
            </a:r>
            <a:r>
              <a:rPr lang="fr-FR" sz="1875">
                <a:solidFill>
                  <a:srgbClr val="1341A1"/>
                </a:solidFill>
              </a:rPr>
              <a:t>as </a:t>
            </a:r>
            <a:r>
              <a:rPr lang="fr-FR" sz="1875" dirty="0">
                <a:solidFill>
                  <a:srgbClr val="1341A1"/>
                </a:solidFill>
              </a:rPr>
              <a:t>d’analyse fine des variations piézométriques à ce stade</a:t>
            </a:r>
          </a:p>
          <a:p>
            <a:pPr lvl="1">
              <a:spcBef>
                <a:spcPts val="1200"/>
              </a:spcBef>
              <a:buClr>
                <a:srgbClr val="C00000"/>
              </a:buClr>
              <a:buFont typeface="Arial" panose="020B0604020202020204" pitchFamily="34" charset="0"/>
              <a:buChar char="•"/>
            </a:pPr>
            <a:r>
              <a:rPr lang="fr-FR" sz="1875" dirty="0">
                <a:solidFill>
                  <a:srgbClr val="1341A1"/>
                </a:solidFill>
              </a:rPr>
              <a:t>incidence de la marée visible sur les 2 suivi de niveaux avec des effets asynchrones</a:t>
            </a:r>
            <a:endParaRPr lang="fr-FR" dirty="0"/>
          </a:p>
        </p:txBody>
      </p:sp>
      <p:sp>
        <p:nvSpPr>
          <p:cNvPr id="2" name="Rectangle 2">
            <a:extLst>
              <a:ext uri="{FF2B5EF4-FFF2-40B4-BE49-F238E27FC236}">
                <a16:creationId xmlns:a16="http://schemas.microsoft.com/office/drawing/2014/main" id="{2B42C23E-F0B2-A824-6D93-A4F90A9F7D6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83005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Autofit/>
          </a:bodyPr>
          <a:lstStyle/>
          <a:p>
            <a:pPr marL="0" indent="0">
              <a:buNone/>
            </a:pPr>
            <a:r>
              <a:rPr lang="fr-FR" u="sng" dirty="0"/>
              <a:t>Analyse du dossier sous l’éclairage du SAGE Nappes profondes de Gironde :</a:t>
            </a:r>
          </a:p>
          <a:p>
            <a:pPr marL="0" indent="0">
              <a:buNone/>
            </a:pPr>
            <a:r>
              <a:rPr lang="fr-FR" sz="1600" dirty="0"/>
              <a:t>Pour ces forages considérés comme des ouvrages </a:t>
            </a:r>
            <a:r>
              <a:rPr lang="fr-FR" sz="1600" b="1" u="sng" dirty="0"/>
              <a:t>exploratoires</a:t>
            </a:r>
            <a:r>
              <a:rPr lang="fr-FR" sz="1600" dirty="0"/>
              <a:t> destinés avant tout à reconnaître la géologique locale, il était demandé par la CLE :</a:t>
            </a:r>
          </a:p>
          <a:p>
            <a:pPr>
              <a:buClr>
                <a:srgbClr val="C00000"/>
              </a:buClr>
            </a:pPr>
            <a:r>
              <a:rPr lang="fr-FR" sz="1600" b="1" u="sng" dirty="0"/>
              <a:t>qu'un suivi géologique continu de la réalisation des forages soit assuré</a:t>
            </a:r>
            <a:r>
              <a:rPr lang="fr-FR" sz="1600" dirty="0"/>
              <a:t>, notamment de sorte que le toit du tertiaire soit identifié s'il devait être atteint avant la profondeur maximale d'investigation prévue ; </a:t>
            </a:r>
            <a:r>
              <a:rPr lang="fr-FR" sz="1600" dirty="0">
                <a:highlight>
                  <a:srgbClr val="00FF00"/>
                </a:highlight>
              </a:rPr>
              <a:t>&gt;&gt; FAIT</a:t>
            </a:r>
          </a:p>
          <a:p>
            <a:pPr>
              <a:buClr>
                <a:srgbClr val="C00000"/>
              </a:buClr>
            </a:pPr>
            <a:r>
              <a:rPr lang="fr-FR" sz="1600" dirty="0"/>
              <a:t>que la profondeur d'investigation soit le cas échéant augmentée pour </a:t>
            </a:r>
            <a:r>
              <a:rPr lang="fr-FR" sz="1600" b="1" u="sng" dirty="0"/>
              <a:t>préciser la position du toit de l'Eocène et la nature des horizons au contact </a:t>
            </a:r>
            <a:r>
              <a:rPr lang="fr-FR" sz="1600" dirty="0"/>
              <a:t>; </a:t>
            </a:r>
            <a:r>
              <a:rPr lang="fr-FR" sz="1600" dirty="0">
                <a:highlight>
                  <a:srgbClr val="00FF00"/>
                </a:highlight>
              </a:rPr>
              <a:t>&gt;&gt; FAIT </a:t>
            </a:r>
            <a:r>
              <a:rPr lang="fr-FR" sz="1600" dirty="0"/>
              <a:t>(incertitude sur la profondeur de pénétration dans l’Eocène)</a:t>
            </a:r>
          </a:p>
          <a:p>
            <a:pPr>
              <a:buClr>
                <a:srgbClr val="C00000"/>
              </a:buClr>
            </a:pPr>
            <a:r>
              <a:rPr lang="fr-FR" sz="1600" dirty="0"/>
              <a:t>que </a:t>
            </a:r>
            <a:r>
              <a:rPr lang="fr-FR" sz="1600" b="1" u="sng" dirty="0"/>
              <a:t>l'attribution stratigraphique </a:t>
            </a:r>
            <a:r>
              <a:rPr lang="fr-FR" sz="1600" dirty="0"/>
              <a:t>ne soit pas faite par corrélation locale sur la base de la nature, de la structure ou de la couleur des échantillons mais bien </a:t>
            </a:r>
            <a:r>
              <a:rPr lang="fr-FR" sz="1600" b="1" u="sng" dirty="0"/>
              <a:t>sur la base d'une analyse réalisée en laboratoire par un spécialiste </a:t>
            </a:r>
            <a:r>
              <a:rPr lang="fr-FR" sz="1600" dirty="0"/>
              <a:t>(faune et flore fossilisées). </a:t>
            </a:r>
            <a:br>
              <a:rPr lang="fr-FR" sz="1600" dirty="0"/>
            </a:br>
            <a:r>
              <a:rPr lang="fr-FR" sz="1600" dirty="0">
                <a:highlight>
                  <a:srgbClr val="FF0000"/>
                </a:highlight>
              </a:rPr>
              <a:t>&gt;&gt; PAS FAIT</a:t>
            </a:r>
          </a:p>
          <a:p>
            <a:pPr marL="0" indent="0">
              <a:buNone/>
            </a:pPr>
            <a:r>
              <a:rPr lang="fr-FR" sz="1600" dirty="0"/>
              <a:t>Par ailleurs, s'agissant des essais de pompages envisagés :</a:t>
            </a:r>
          </a:p>
          <a:p>
            <a:pPr lvl="1">
              <a:buClr>
                <a:srgbClr val="C00000"/>
              </a:buClr>
              <a:buFont typeface="Arial" panose="020B0604020202020204" pitchFamily="34" charset="0"/>
              <a:buChar char="•"/>
            </a:pPr>
            <a:r>
              <a:rPr lang="fr-FR" sz="1600" dirty="0">
                <a:solidFill>
                  <a:srgbClr val="1341A1"/>
                </a:solidFill>
              </a:rPr>
              <a:t>les débits annoncés étant inférieurs à ceux d'une éventuelle exploitation ;</a:t>
            </a:r>
          </a:p>
          <a:p>
            <a:pPr lvl="1">
              <a:buClr>
                <a:srgbClr val="C00000"/>
              </a:buClr>
              <a:buFont typeface="Arial" panose="020B0604020202020204" pitchFamily="34" charset="0"/>
              <a:buChar char="•"/>
            </a:pPr>
            <a:r>
              <a:rPr lang="fr-FR" sz="1600" dirty="0">
                <a:solidFill>
                  <a:srgbClr val="1341A1"/>
                </a:solidFill>
              </a:rPr>
              <a:t>en l'absence de dispositif permettant de quantifier l'incidence des pompages sur la nappe de l'Eocène (considérant de l'avis de la CLE du 1</a:t>
            </a:r>
            <a:r>
              <a:rPr lang="fr-FR" sz="1600" baseline="30000" dirty="0">
                <a:solidFill>
                  <a:srgbClr val="1341A1"/>
                </a:solidFill>
              </a:rPr>
              <a:t>er</a:t>
            </a:r>
            <a:r>
              <a:rPr lang="fr-FR" sz="1600" dirty="0">
                <a:solidFill>
                  <a:srgbClr val="1341A1"/>
                </a:solidFill>
              </a:rPr>
              <a:t> juillet 2022) ;</a:t>
            </a:r>
          </a:p>
          <a:p>
            <a:pPr marL="0" indent="0">
              <a:buNone/>
            </a:pPr>
            <a:r>
              <a:rPr lang="fr-FR" sz="1600" b="1" dirty="0"/>
              <a:t>	</a:t>
            </a:r>
            <a:r>
              <a:rPr lang="fr-FR" sz="1600" b="1" u="sng" dirty="0"/>
              <a:t>ces tests ne permettront pas de lever les réserves émises par la CLE</a:t>
            </a:r>
            <a:r>
              <a:rPr lang="fr-FR" sz="1600" dirty="0"/>
              <a:t> mais seront 			utiles pour évaluer la productivité du réservoir cible Plio-Quaternaire.</a:t>
            </a:r>
          </a:p>
        </p:txBody>
      </p:sp>
      <p:sp>
        <p:nvSpPr>
          <p:cNvPr id="3" name="Rectangle 2">
            <a:extLst>
              <a:ext uri="{FF2B5EF4-FFF2-40B4-BE49-F238E27FC236}">
                <a16:creationId xmlns:a16="http://schemas.microsoft.com/office/drawing/2014/main" id="{F85C3C0C-DE98-85EC-FE06-2772691E25EA}"/>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1145347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9</a:t>
            </a:fld>
            <a:endParaRPr lang="fr-FR" dirty="0">
              <a:solidFill>
                <a:srgbClr val="E1E805"/>
              </a:solidFill>
            </a:endParaRPr>
          </a:p>
        </p:txBody>
      </p:sp>
      <p:sp>
        <p:nvSpPr>
          <p:cNvPr id="5" name="Text Box 4"/>
          <p:cNvSpPr txBox="1">
            <a:spLocks noChangeArrowheads="1"/>
          </p:cNvSpPr>
          <p:nvPr/>
        </p:nvSpPr>
        <p:spPr bwMode="auto">
          <a:xfrm>
            <a:off x="227427" y="1279612"/>
            <a:ext cx="29979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chemeClr val="accent6">
                    <a:lumMod val="75000"/>
                  </a:schemeClr>
                </a:solidFill>
                <a:latin typeface="Gill Sans MT" pitchFamily="34" charset="0"/>
              </a:rPr>
              <a:t>En synthèse à ce stade :</a:t>
            </a:r>
            <a:endParaRPr lang="fr-FR" altLang="fr-FR" sz="2000" b="1" u="sng" dirty="0">
              <a:solidFill>
                <a:schemeClr val="accent6">
                  <a:lumMod val="75000"/>
                </a:schemeClr>
              </a:solidFill>
              <a:latin typeface="Gill Sans MT" pitchFamily="34" charset="0"/>
            </a:endParaRPr>
          </a:p>
        </p:txBody>
      </p:sp>
      <p:sp>
        <p:nvSpPr>
          <p:cNvPr id="7" name="Rectangle 5"/>
          <p:cNvSpPr>
            <a:spLocks noChangeArrowheads="1"/>
          </p:cNvSpPr>
          <p:nvPr/>
        </p:nvSpPr>
        <p:spPr bwMode="auto">
          <a:xfrm>
            <a:off x="177968" y="2159284"/>
            <a:ext cx="8689146"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sz="2000" dirty="0">
                <a:solidFill>
                  <a:srgbClr val="333399"/>
                </a:solidFill>
                <a:latin typeface="Trebuchet MS" panose="020B0603020202020204" pitchFamily="34" charset="0"/>
              </a:rPr>
              <a:t>Ces ouvrages de reconnaissance </a:t>
            </a:r>
            <a:r>
              <a:rPr lang="fr-FR" altLang="fr-FR" sz="2000" b="1" dirty="0">
                <a:solidFill>
                  <a:srgbClr val="333399"/>
                </a:solidFill>
                <a:latin typeface="Trebuchet MS" panose="020B0603020202020204" pitchFamily="34" charset="0"/>
              </a:rPr>
              <a:t>considérés comme une phase exploratoire</a:t>
            </a:r>
            <a:r>
              <a:rPr lang="fr-FR" altLang="fr-FR" sz="2000" dirty="0">
                <a:solidFill>
                  <a:srgbClr val="333399"/>
                </a:solidFill>
                <a:latin typeface="Trebuchet MS" panose="020B0603020202020204" pitchFamily="34" charset="0"/>
              </a:rPr>
              <a:t> (étude d'opportunité) ont permis de répondre à certaines questions et notamment:</a:t>
            </a:r>
          </a:p>
          <a:p>
            <a:pPr marL="285750" indent="-285750" algn="just">
              <a:spcBef>
                <a:spcPts val="12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de </a:t>
            </a:r>
            <a:r>
              <a:rPr lang="fr-FR" altLang="fr-FR" sz="2000" b="1" dirty="0">
                <a:solidFill>
                  <a:srgbClr val="333399"/>
                </a:solidFill>
                <a:latin typeface="Trebuchet MS" panose="020B0603020202020204" pitchFamily="34" charset="0"/>
              </a:rPr>
              <a:t>préciser le contexte géologique</a:t>
            </a:r>
            <a:r>
              <a:rPr lang="fr-FR" altLang="fr-FR" sz="2000" dirty="0">
                <a:solidFill>
                  <a:srgbClr val="333399"/>
                </a:solidFill>
                <a:latin typeface="Trebuchet MS" panose="020B0603020202020204" pitchFamily="34" charset="0"/>
              </a:rPr>
              <a:t> du site Gare à Terre, et notamment </a:t>
            </a:r>
            <a:r>
              <a:rPr lang="fr-FR" altLang="fr-FR" sz="2000" b="1" dirty="0">
                <a:solidFill>
                  <a:srgbClr val="333399"/>
                </a:solidFill>
                <a:latin typeface="Trebuchet MS" panose="020B0603020202020204" pitchFamily="34" charset="0"/>
              </a:rPr>
              <a:t>la position des formations de l'Eocène </a:t>
            </a:r>
            <a:r>
              <a:rPr lang="fr-FR" altLang="fr-FR" sz="2000" dirty="0">
                <a:solidFill>
                  <a:srgbClr val="333399"/>
                </a:solidFill>
                <a:latin typeface="Trebuchet MS" panose="020B0603020202020204" pitchFamily="34" charset="0"/>
              </a:rPr>
              <a:t>et la nature des formations à l'interface des séries tertiaires et </a:t>
            </a:r>
            <a:r>
              <a:rPr lang="fr-FR" altLang="fr-FR" sz="2000" dirty="0" err="1">
                <a:solidFill>
                  <a:srgbClr val="333399"/>
                </a:solidFill>
                <a:latin typeface="Trebuchet MS" panose="020B0603020202020204" pitchFamily="34" charset="0"/>
              </a:rPr>
              <a:t>plio</a:t>
            </a:r>
            <a:r>
              <a:rPr lang="fr-FR" altLang="fr-FR" sz="2000" dirty="0">
                <a:solidFill>
                  <a:srgbClr val="333399"/>
                </a:solidFill>
                <a:latin typeface="Trebuchet MS" panose="020B0603020202020204" pitchFamily="34" charset="0"/>
              </a:rPr>
              <a:t>-quaternaires qui démontre </a:t>
            </a:r>
            <a:r>
              <a:rPr lang="fr-FR" altLang="fr-FR" sz="2000" b="1" dirty="0">
                <a:solidFill>
                  <a:srgbClr val="333399"/>
                </a:solidFill>
                <a:latin typeface="Trebuchet MS" panose="020B0603020202020204" pitchFamily="34" charset="0"/>
              </a:rPr>
              <a:t>l’absence d'une éponte</a:t>
            </a:r>
            <a:r>
              <a:rPr lang="fr-FR" altLang="fr-FR" sz="2000" dirty="0">
                <a:solidFill>
                  <a:srgbClr val="333399"/>
                </a:solidFill>
                <a:latin typeface="Trebuchet MS" panose="020B0603020202020204" pitchFamily="34" charset="0"/>
              </a:rPr>
              <a:t> ;</a:t>
            </a:r>
          </a:p>
          <a:p>
            <a:pPr marL="285750" indent="-285750" algn="just">
              <a:spcBef>
                <a:spcPts val="12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de poser les prémices d’un contexte hydrogéologique avec un équilibre piézométrique, des différences de perméabilités et de salinités.</a:t>
            </a:r>
          </a:p>
        </p:txBody>
      </p:sp>
      <p:sp>
        <p:nvSpPr>
          <p:cNvPr id="3" name="Rectangle 2">
            <a:extLst>
              <a:ext uri="{FF2B5EF4-FFF2-40B4-BE49-F238E27FC236}">
                <a16:creationId xmlns:a16="http://schemas.microsoft.com/office/drawing/2014/main" id="{E57F9545-CBC6-278C-F417-D4CF5901E887}"/>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Tree>
    <p:extLst>
      <p:ext uri="{BB962C8B-B14F-4D97-AF65-F5344CB8AC3E}">
        <p14:creationId xmlns:p14="http://schemas.microsoft.com/office/powerpoint/2010/main" val="423095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10</a:t>
            </a:fld>
            <a:endParaRPr lang="fr-FR" dirty="0">
              <a:solidFill>
                <a:srgbClr val="E1E805"/>
              </a:solidFill>
            </a:endParaRPr>
          </a:p>
        </p:txBody>
      </p:sp>
      <p:sp>
        <p:nvSpPr>
          <p:cNvPr id="5" name="Text Box 4"/>
          <p:cNvSpPr txBox="1">
            <a:spLocks noChangeArrowheads="1"/>
          </p:cNvSpPr>
          <p:nvPr/>
        </p:nvSpPr>
        <p:spPr bwMode="auto">
          <a:xfrm>
            <a:off x="227427" y="1279612"/>
            <a:ext cx="29979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chemeClr val="accent6">
                    <a:lumMod val="75000"/>
                  </a:schemeClr>
                </a:solidFill>
                <a:latin typeface="Gill Sans MT" pitchFamily="34" charset="0"/>
              </a:rPr>
              <a:t>En synthèse à ce stade :</a:t>
            </a:r>
            <a:endParaRPr lang="fr-FR" altLang="fr-FR" sz="2000" b="1" u="sng" dirty="0">
              <a:solidFill>
                <a:schemeClr val="accent6">
                  <a:lumMod val="75000"/>
                </a:schemeClr>
              </a:solidFill>
              <a:latin typeface="Gill Sans MT" pitchFamily="34" charset="0"/>
            </a:endParaRPr>
          </a:p>
        </p:txBody>
      </p:sp>
      <p:sp>
        <p:nvSpPr>
          <p:cNvPr id="7" name="Rectangle 5"/>
          <p:cNvSpPr>
            <a:spLocks noChangeArrowheads="1"/>
          </p:cNvSpPr>
          <p:nvPr/>
        </p:nvSpPr>
        <p:spPr bwMode="auto">
          <a:xfrm>
            <a:off x="227427" y="1828562"/>
            <a:ext cx="8689146"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2"/>
              </a:buClr>
              <a:buSzPct val="100000"/>
            </a:pPr>
            <a:r>
              <a:rPr lang="fr-FR" altLang="fr-FR" dirty="0">
                <a:solidFill>
                  <a:srgbClr val="333399"/>
                </a:solidFill>
                <a:latin typeface="Trebuchet MS" panose="020B0603020202020204" pitchFamily="34" charset="0"/>
              </a:rPr>
              <a:t>Des attendus demeurent avec :</a:t>
            </a:r>
          </a:p>
          <a:p>
            <a:pPr marL="285750" indent="-285750" algn="just">
              <a:spcBef>
                <a:spcPts val="1200"/>
              </a:spcBef>
              <a:buClr>
                <a:schemeClr val="accent2"/>
              </a:buClr>
              <a:buSzPct val="100000"/>
              <a:buFont typeface="Arial" panose="020B0604020202020204" pitchFamily="34" charset="0"/>
              <a:buChar char="•"/>
            </a:pPr>
            <a:r>
              <a:rPr lang="fr-FR" altLang="fr-FR" b="1" dirty="0">
                <a:solidFill>
                  <a:srgbClr val="333399"/>
                </a:solidFill>
                <a:latin typeface="Trebuchet MS" panose="020B0603020202020204" pitchFamily="34" charset="0"/>
              </a:rPr>
              <a:t>des précisions géologiques </a:t>
            </a:r>
            <a:r>
              <a:rPr lang="fr-FR" altLang="fr-FR" dirty="0">
                <a:solidFill>
                  <a:srgbClr val="333399"/>
                </a:solidFill>
                <a:latin typeface="Trebuchet MS" panose="020B0603020202020204" pitchFamily="34" charset="0"/>
              </a:rPr>
              <a:t>(datation stratigraphique, diagraphies) ;</a:t>
            </a:r>
          </a:p>
          <a:p>
            <a:pPr marL="285750" indent="-285750" algn="just">
              <a:spcBef>
                <a:spcPts val="1200"/>
              </a:spcBef>
              <a:buClr>
                <a:schemeClr val="accent2"/>
              </a:buClr>
              <a:buSzPct val="100000"/>
              <a:buFont typeface="Arial" panose="020B0604020202020204" pitchFamily="34" charset="0"/>
              <a:buChar char="•"/>
            </a:pPr>
            <a:r>
              <a:rPr lang="fr-FR" altLang="fr-FR" b="1" dirty="0">
                <a:solidFill>
                  <a:srgbClr val="333399"/>
                </a:solidFill>
                <a:latin typeface="Trebuchet MS" panose="020B0603020202020204" pitchFamily="34" charset="0"/>
              </a:rPr>
              <a:t>des précisions hydrogéologiques </a:t>
            </a:r>
            <a:r>
              <a:rPr lang="fr-FR" altLang="fr-FR" dirty="0">
                <a:solidFill>
                  <a:srgbClr val="333399"/>
                </a:solidFill>
                <a:latin typeface="Trebuchet MS" panose="020B0603020202020204" pitchFamily="34" charset="0"/>
              </a:rPr>
              <a:t>(analyse fine des suivis des niveaux, de la qualité des eaux) ;</a:t>
            </a:r>
          </a:p>
          <a:p>
            <a:pPr marL="285750" indent="-285750" algn="just">
              <a:spcBef>
                <a:spcPts val="1200"/>
              </a:spcBef>
              <a:buClr>
                <a:schemeClr val="accent2"/>
              </a:buClr>
              <a:buSzPct val="100000"/>
              <a:buFont typeface="Arial" panose="020B0604020202020204" pitchFamily="34" charset="0"/>
              <a:buChar char="•"/>
            </a:pPr>
            <a:r>
              <a:rPr lang="fr-FR" altLang="fr-FR" b="1" dirty="0">
                <a:solidFill>
                  <a:srgbClr val="333399"/>
                </a:solidFill>
                <a:latin typeface="Trebuchet MS" panose="020B0603020202020204" pitchFamily="34" charset="0"/>
              </a:rPr>
              <a:t>préciser, via un dispositif de suivi adéquat (piézomètre captant la partie réservoir de l’Eocène à créer), l'incidence de ces prélèvements sur la nappe de l'Eocène </a:t>
            </a:r>
            <a:r>
              <a:rPr lang="fr-FR" altLang="fr-FR" dirty="0">
                <a:solidFill>
                  <a:srgbClr val="333399"/>
                </a:solidFill>
                <a:latin typeface="Trebuchet MS" panose="020B0603020202020204" pitchFamily="34" charset="0"/>
              </a:rPr>
              <a:t>;</a:t>
            </a:r>
          </a:p>
          <a:p>
            <a:pPr algn="just">
              <a:spcBef>
                <a:spcPts val="1200"/>
              </a:spcBef>
              <a:buClr>
                <a:schemeClr val="accent2"/>
              </a:buClr>
              <a:buSzPct val="100000"/>
            </a:pPr>
            <a:r>
              <a:rPr lang="fr-FR" altLang="fr-FR" b="1" dirty="0">
                <a:solidFill>
                  <a:srgbClr val="333399"/>
                </a:solidFill>
                <a:latin typeface="Trebuchet MS" panose="020B0603020202020204" pitchFamily="34" charset="0"/>
              </a:rPr>
              <a:t>éléments indispensables pour permettre à la CLE de poser un jugement sur la compatibilité du projet avec le SAGE des Nappes profondes de Gironde.</a:t>
            </a:r>
          </a:p>
        </p:txBody>
      </p:sp>
      <p:sp>
        <p:nvSpPr>
          <p:cNvPr id="3" name="Rectangle 2">
            <a:extLst>
              <a:ext uri="{FF2B5EF4-FFF2-40B4-BE49-F238E27FC236}">
                <a16:creationId xmlns:a16="http://schemas.microsoft.com/office/drawing/2014/main" id="{E57F9545-CBC6-278C-F417-D4CF5901E887}"/>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Note sur les pompages réalisés dans le cadre du projet de forages au Plio-Quaternaire au Verdon sur Mer pour la société Pure Salmon France </a:t>
            </a:r>
          </a:p>
        </p:txBody>
      </p:sp>
      <p:sp>
        <p:nvSpPr>
          <p:cNvPr id="2" name="Rectangle 5">
            <a:extLst>
              <a:ext uri="{FF2B5EF4-FFF2-40B4-BE49-F238E27FC236}">
                <a16:creationId xmlns:a16="http://schemas.microsoft.com/office/drawing/2014/main" id="{42C55090-884E-FE98-D251-EED3E3A95DE0}"/>
              </a:ext>
            </a:extLst>
          </p:cNvPr>
          <p:cNvSpPr>
            <a:spLocks noChangeArrowheads="1"/>
          </p:cNvSpPr>
          <p:nvPr/>
        </p:nvSpPr>
        <p:spPr bwMode="auto">
          <a:xfrm>
            <a:off x="644405" y="5178278"/>
            <a:ext cx="827216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2"/>
              </a:buClr>
              <a:buSzPct val="100000"/>
            </a:pPr>
            <a:r>
              <a:rPr lang="fr-FR" altLang="fr-FR" dirty="0">
                <a:solidFill>
                  <a:schemeClr val="accent6">
                    <a:lumMod val="75000"/>
                  </a:schemeClr>
                </a:solidFill>
                <a:latin typeface="Trebuchet MS" panose="020B0603020202020204" pitchFamily="34" charset="0"/>
              </a:rPr>
              <a:t>Proposition :</a:t>
            </a:r>
          </a:p>
          <a:p>
            <a:pPr marL="285750" indent="-285750" algn="just">
              <a:spcBef>
                <a:spcPts val="1200"/>
              </a:spcBef>
              <a:buClr>
                <a:schemeClr val="accent2"/>
              </a:buClr>
              <a:buSzPct val="100000"/>
              <a:buFont typeface="Arial" panose="020B0604020202020204" pitchFamily="34" charset="0"/>
              <a:buChar char="•"/>
            </a:pPr>
            <a:r>
              <a:rPr lang="fr-FR" altLang="fr-FR" dirty="0">
                <a:solidFill>
                  <a:schemeClr val="accent6">
                    <a:lumMod val="75000"/>
                  </a:schemeClr>
                </a:solidFill>
                <a:latin typeface="Trebuchet MS" panose="020B0603020202020204" pitchFamily="34" charset="0"/>
              </a:rPr>
              <a:t>autoriser le Président a répondre, sur la base de cette analyse, à une éventuelle sollicitation formelle des services de l'Etat</a:t>
            </a:r>
          </a:p>
        </p:txBody>
      </p:sp>
    </p:spTree>
    <p:extLst>
      <p:ext uri="{BB962C8B-B14F-4D97-AF65-F5344CB8AC3E}">
        <p14:creationId xmlns:p14="http://schemas.microsoft.com/office/powerpoint/2010/main" val="265014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3101</TotalTime>
  <Words>1576</Words>
  <Application>Microsoft Office PowerPoint</Application>
  <PresentationFormat>Affichage à l'écran (4:3)</PresentationFormat>
  <Paragraphs>108</Paragraphs>
  <Slides>10</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Arial</vt:lpstr>
      <vt:lpstr>Calibri</vt:lpstr>
      <vt:lpstr>Gill Sans MT</vt:lpstr>
      <vt:lpstr>Trebuchet MS</vt:lpstr>
      <vt:lpstr>Wingdings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157</cp:revision>
  <dcterms:created xsi:type="dcterms:W3CDTF">2018-06-11T08:02:18Z</dcterms:created>
  <dcterms:modified xsi:type="dcterms:W3CDTF">2023-04-19T12:32:42Z</dcterms:modified>
</cp:coreProperties>
</file>