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6" r:id="rId2"/>
    <p:sldId id="287" r:id="rId3"/>
    <p:sldId id="285" r:id="rId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1A1"/>
    <a:srgbClr val="E94F18"/>
    <a:srgbClr val="FF0000"/>
    <a:srgbClr val="333399"/>
    <a:srgbClr val="D9D9D9"/>
    <a:srgbClr val="FFCC00"/>
    <a:srgbClr val="006600"/>
    <a:srgbClr val="006C31"/>
    <a:srgbClr val="00642D"/>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53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18/04/2023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04D6616-047C-445B-82D7-A8BE044CA00C}" type="slidenum">
              <a:rPr lang="fr-FR" smtClean="0"/>
              <a:t>2</a:t>
            </a:fld>
            <a:endParaRPr lang="fr-FR"/>
          </a:p>
        </p:txBody>
      </p:sp>
    </p:spTree>
    <p:extLst>
      <p:ext uri="{BB962C8B-B14F-4D97-AF65-F5344CB8AC3E}">
        <p14:creationId xmlns:p14="http://schemas.microsoft.com/office/powerpoint/2010/main" val="2618605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3</a:t>
            </a:fld>
            <a:endParaRPr lang="fr-FR"/>
          </a:p>
        </p:txBody>
      </p:sp>
    </p:spTree>
    <p:extLst>
      <p:ext uri="{BB962C8B-B14F-4D97-AF65-F5344CB8AC3E}">
        <p14:creationId xmlns:p14="http://schemas.microsoft.com/office/powerpoint/2010/main" val="1818809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18/04/2023</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88145" y="1364192"/>
            <a:ext cx="3054554" cy="3594131"/>
          </a:xfrm>
          <a:prstGeom prst="rect">
            <a:avLst/>
          </a:prstGeom>
          <a:ln w="76200">
            <a:noFill/>
          </a:ln>
        </p:spPr>
      </p:pic>
      <p:sp>
        <p:nvSpPr>
          <p:cNvPr id="5" name="Espace réservé du contenu 4"/>
          <p:cNvSpPr>
            <a:spLocks noGrp="1"/>
          </p:cNvSpPr>
          <p:nvPr>
            <p:ph idx="1"/>
          </p:nvPr>
        </p:nvSpPr>
        <p:spPr>
          <a:xfrm>
            <a:off x="202046" y="1535457"/>
            <a:ext cx="8618425" cy="4942461"/>
          </a:xfrm>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Périmètre :</a:t>
            </a:r>
            <a:r>
              <a:rPr lang="fr-FR" altLang="fr-FR" sz="1800" dirty="0">
                <a:solidFill>
                  <a:srgbClr val="333399"/>
                </a:solidFill>
                <a:latin typeface="Trebuchet MS" panose="020B0603020202020204" pitchFamily="34" charset="0"/>
              </a:rPr>
              <a:t> Garonne aval et Dropt</a:t>
            </a:r>
          </a:p>
          <a:p>
            <a:pPr marL="355600" lvl="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Objet :</a:t>
            </a:r>
            <a:r>
              <a:rPr lang="fr-FR" altLang="fr-FR" sz="1800" dirty="0">
                <a:solidFill>
                  <a:srgbClr val="333399"/>
                </a:solidFill>
                <a:latin typeface="Trebuchet MS" panose="020B0603020202020204" pitchFamily="34" charset="0"/>
              </a:rPr>
              <a:t> désignation d’office d’un OUGC</a:t>
            </a:r>
          </a:p>
          <a:p>
            <a:pPr marL="355600" lvl="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avis sollicité par la DDTM le 28 mars 2023</a:t>
            </a:r>
          </a:p>
          <a:p>
            <a:pPr marL="355600" lvl="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Pièces examinées :</a:t>
            </a:r>
            <a:r>
              <a:rPr lang="fr-FR" altLang="fr-FR" sz="1800" dirty="0">
                <a:solidFill>
                  <a:srgbClr val="333399"/>
                </a:solidFill>
                <a:latin typeface="Trebuchet MS" panose="020B0603020202020204" pitchFamily="34" charset="0"/>
              </a:rPr>
              <a:t> </a:t>
            </a:r>
          </a:p>
          <a:p>
            <a:pPr algn="just" defTabSz="914400">
              <a:spcBef>
                <a:spcPts val="1200"/>
              </a:spcBef>
              <a:buClr>
                <a:srgbClr val="C0504D"/>
              </a:buClr>
              <a:buSzPct val="100000"/>
            </a:pPr>
            <a:r>
              <a:rPr lang="fr-FR" altLang="fr-FR" sz="1800" dirty="0">
                <a:solidFill>
                  <a:srgbClr val="333399"/>
                </a:solidFill>
                <a:latin typeface="Trebuchet MS" panose="020B0603020202020204" pitchFamily="34" charset="0"/>
              </a:rPr>
              <a:t>Courrier de consultation</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Unité de gestion : Cours d’eau </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et nappe d’accompagnement (hors SAGE)</a:t>
            </a:r>
          </a:p>
          <a:p>
            <a:pPr marL="355600" lvl="0" indent="-355600" algn="just" defTabSz="914400">
              <a:spcBef>
                <a:spcPts val="600"/>
              </a:spcBef>
              <a:buClr>
                <a:srgbClr val="C0504D"/>
              </a:buClr>
              <a:buSzPct val="100000"/>
              <a:buNone/>
            </a:pPr>
            <a:endParaRPr lang="fr-FR" altLang="fr-FR" sz="1800" dirty="0">
              <a:solidFill>
                <a:srgbClr val="333399"/>
              </a:solidFill>
              <a:latin typeface="Trebuchet MS" panose="020B0603020202020204" pitchFamily="34" charset="0"/>
            </a:endParaRPr>
          </a:p>
          <a:p>
            <a:pPr marL="355600" lvl="0" indent="-355600" algn="just" defTabSz="914400">
              <a:spcBef>
                <a:spcPts val="1200"/>
              </a:spcBef>
              <a:buClr>
                <a:srgbClr val="C0504D"/>
              </a:buClr>
              <a:buSzPct val="100000"/>
              <a:buNone/>
            </a:pPr>
            <a:r>
              <a:rPr lang="fr-FR" altLang="fr-FR" sz="1800" dirty="0">
                <a:solidFill>
                  <a:srgbClr val="333399"/>
                </a:solidFill>
                <a:latin typeface="Trebuchet MS" panose="020B0603020202020204" pitchFamily="34" charset="0"/>
              </a:rPr>
              <a:t>Contexte :</a:t>
            </a:r>
          </a:p>
          <a:p>
            <a:pPr algn="just" defTabSz="914400">
              <a:spcBef>
                <a:spcPts val="0"/>
              </a:spcBef>
              <a:buClr>
                <a:srgbClr val="C0504D"/>
              </a:buClr>
              <a:buSzPct val="100000"/>
            </a:pPr>
            <a:r>
              <a:rPr lang="fr-FR" altLang="fr-FR" sz="1800" dirty="0">
                <a:solidFill>
                  <a:srgbClr val="333399"/>
                </a:solidFill>
                <a:latin typeface="Trebuchet MS" panose="020B0603020202020204" pitchFamily="34" charset="0"/>
              </a:rPr>
              <a:t>La CA 47 a été désignée OUGC de l’eau sur les périmètres Garonne aval et Dropt (OUGC-GAD) en 2014</a:t>
            </a:r>
          </a:p>
          <a:p>
            <a:pPr algn="just" defTabSz="914400">
              <a:spcBef>
                <a:spcPts val="0"/>
              </a:spcBef>
              <a:buClr>
                <a:srgbClr val="C0504D"/>
              </a:buClr>
              <a:buSzPct val="100000"/>
            </a:pPr>
            <a:r>
              <a:rPr lang="fr-FR" altLang="fr-FR" sz="1800" dirty="0">
                <a:solidFill>
                  <a:srgbClr val="333399"/>
                </a:solidFill>
                <a:latin typeface="Trebuchet MS" panose="020B0603020202020204" pitchFamily="34" charset="0"/>
              </a:rPr>
              <a:t>Procédure de destitution engagée par la DDTM de la Gironde</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7" name="Forme libre 6"/>
          <p:cNvSpPr/>
          <p:nvPr/>
        </p:nvSpPr>
        <p:spPr>
          <a:xfrm>
            <a:off x="4511257" y="1664008"/>
            <a:ext cx="3283777" cy="2029806"/>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Lst>
            <a:ahLst/>
            <a:cxnLst>
              <a:cxn ang="0">
                <a:pos x="connsiteX0" y="connsiteY0"/>
              </a:cxn>
              <a:cxn ang="0">
                <a:pos x="connsiteX1" y="connsiteY1"/>
              </a:cxn>
            </a:cxnLst>
            <a:rect l="l" t="t" r="r" b="b"/>
            <a:pathLst>
              <a:path w="1374700" h="18337121">
                <a:moveTo>
                  <a:pt x="0" y="0"/>
                </a:moveTo>
                <a:cubicBezTo>
                  <a:pt x="514674" y="2525998"/>
                  <a:pt x="1093854" y="9404002"/>
                  <a:pt x="1374700" y="18337121"/>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d’avis sur la destitution de la chambre d’agriculture du Lot et Garonne (CA 47) comme Organisme Unique de Gestion Collective (OUGC) de l’eau sur le périmètres Garonne aval et Dropt</a:t>
            </a:r>
          </a:p>
        </p:txBody>
      </p:sp>
      <p:sp>
        <p:nvSpPr>
          <p:cNvPr id="2" name="Forme libre 6">
            <a:extLst>
              <a:ext uri="{FF2B5EF4-FFF2-40B4-BE49-F238E27FC236}">
                <a16:creationId xmlns:a16="http://schemas.microsoft.com/office/drawing/2014/main" id="{948114A6-237C-9196-0D98-35702ECE0871}"/>
              </a:ext>
            </a:extLst>
          </p:cNvPr>
          <p:cNvSpPr/>
          <p:nvPr/>
        </p:nvSpPr>
        <p:spPr>
          <a:xfrm>
            <a:off x="4572000" y="1664008"/>
            <a:ext cx="3820561" cy="2029806"/>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Lst>
            <a:ahLst/>
            <a:cxnLst>
              <a:cxn ang="0">
                <a:pos x="connsiteX0" y="connsiteY0"/>
              </a:cxn>
              <a:cxn ang="0">
                <a:pos x="connsiteX1" y="connsiteY1"/>
              </a:cxn>
            </a:cxnLst>
            <a:rect l="l" t="t" r="r" b="b"/>
            <a:pathLst>
              <a:path w="1374700" h="18337121">
                <a:moveTo>
                  <a:pt x="0" y="0"/>
                </a:moveTo>
                <a:cubicBezTo>
                  <a:pt x="514674" y="2525998"/>
                  <a:pt x="1093854" y="9404002"/>
                  <a:pt x="1374700" y="18337121"/>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EC158F1-0287-4B14-8C71-BDE0418F2768}"/>
              </a:ext>
            </a:extLst>
          </p:cNvPr>
          <p:cNvSpPr>
            <a:spLocks noGrp="1"/>
          </p:cNvSpPr>
          <p:nvPr>
            <p:ph idx="1"/>
          </p:nvPr>
        </p:nvSpPr>
        <p:spPr>
          <a:xfrm>
            <a:off x="176993" y="1476624"/>
            <a:ext cx="8790014" cy="4779321"/>
          </a:xfrm>
        </p:spPr>
        <p:txBody>
          <a:bodyPr>
            <a:noAutofit/>
          </a:bodyPr>
          <a:lstStyle/>
          <a:p>
            <a:pPr marL="0" indent="0" algn="just">
              <a:buClr>
                <a:schemeClr val="accent6">
                  <a:lumMod val="75000"/>
                </a:schemeClr>
              </a:buClr>
              <a:buNone/>
            </a:pPr>
            <a:r>
              <a:rPr lang="fr-FR" u="sng" dirty="0"/>
              <a:t>Eléments du courrier</a:t>
            </a:r>
          </a:p>
          <a:p>
            <a:pPr algn="just" defTabSz="914400">
              <a:spcBef>
                <a:spcPts val="0"/>
              </a:spcBef>
              <a:buClr>
                <a:srgbClr val="C0504D"/>
              </a:buClr>
              <a:buSzPct val="100000"/>
            </a:pPr>
            <a:endParaRPr lang="fr-FR" altLang="fr-FR" sz="2000" dirty="0">
              <a:solidFill>
                <a:srgbClr val="333399"/>
              </a:solidFill>
              <a:latin typeface="Trebuchet MS" panose="020B0603020202020204" pitchFamily="34" charset="0"/>
            </a:endParaRPr>
          </a:p>
          <a:p>
            <a:pPr algn="just" defTabSz="914400">
              <a:spcBef>
                <a:spcPts val="0"/>
              </a:spcBef>
              <a:buClr>
                <a:srgbClr val="C0504D"/>
              </a:buClr>
              <a:buSzPct val="100000"/>
            </a:pPr>
            <a:r>
              <a:rPr lang="fr-FR" altLang="fr-FR" sz="2000" dirty="0">
                <a:solidFill>
                  <a:srgbClr val="333399"/>
                </a:solidFill>
                <a:latin typeface="Trebuchet MS" panose="020B0603020202020204" pitchFamily="34" charset="0"/>
              </a:rPr>
              <a:t>« la défaillance de l’OUGC-GAD a été régulièrement constatée et signifiée. Elle ne permet plus, dans les conditions actuelles de renouvellement des AUP, d’autoriser les irrigants à prélever pour la prochaine campagne. »</a:t>
            </a:r>
          </a:p>
          <a:p>
            <a:pPr algn="just" defTabSz="914400">
              <a:spcBef>
                <a:spcPts val="1200"/>
              </a:spcBef>
              <a:buClr>
                <a:srgbClr val="C0504D"/>
              </a:buClr>
              <a:buSzPct val="100000"/>
            </a:pPr>
            <a:r>
              <a:rPr lang="fr-FR" altLang="fr-FR" sz="2000" dirty="0">
                <a:solidFill>
                  <a:srgbClr val="333399"/>
                </a:solidFill>
                <a:latin typeface="Trebuchet MS" panose="020B0603020202020204" pitchFamily="34" charset="0"/>
              </a:rPr>
              <a:t>« Un arrêté inter préfectoral de mise en demeure a été adressé, dans ce cadre, à la chambre d’agriculture de Lot-et-Garonne, le 15 février 2023. » &gt;&gt; Mise en demeure restée sans effet pendant 1 mois</a:t>
            </a:r>
          </a:p>
          <a:p>
            <a:pPr algn="just" defTabSz="914400">
              <a:spcBef>
                <a:spcPts val="1200"/>
              </a:spcBef>
              <a:buClr>
                <a:srgbClr val="C0504D"/>
              </a:buClr>
              <a:buSzPct val="100000"/>
            </a:pPr>
            <a:r>
              <a:rPr lang="fr-FR" altLang="fr-FR" sz="2000" dirty="0">
                <a:solidFill>
                  <a:srgbClr val="333399"/>
                </a:solidFill>
                <a:latin typeface="Trebuchet MS" panose="020B0603020202020204" pitchFamily="34" charset="0"/>
              </a:rPr>
              <a:t>le préfet de Lot-et-Garonne a engagé une procédure de désignation d’OUGC</a:t>
            </a:r>
          </a:p>
          <a:p>
            <a:pPr lvl="1" algn="just" defTabSz="914400">
              <a:spcBef>
                <a:spcPts val="0"/>
              </a:spcBef>
              <a:buClr>
                <a:srgbClr val="C0504D"/>
              </a:buClr>
              <a:buSzPct val="100000"/>
            </a:pPr>
            <a:r>
              <a:rPr lang="fr-FR" altLang="fr-FR" sz="2000" dirty="0">
                <a:solidFill>
                  <a:srgbClr val="333399"/>
                </a:solidFill>
                <a:latin typeface="Trebuchet MS" panose="020B0603020202020204" pitchFamily="34" charset="0"/>
              </a:rPr>
              <a:t>le SMEAG sur le périmètre Garonne aval ;</a:t>
            </a:r>
          </a:p>
          <a:p>
            <a:pPr lvl="1" algn="just" defTabSz="914400">
              <a:spcBef>
                <a:spcPts val="0"/>
              </a:spcBef>
              <a:buClr>
                <a:srgbClr val="C0504D"/>
              </a:buClr>
              <a:buSzPct val="100000"/>
            </a:pPr>
            <a:r>
              <a:rPr lang="fr-FR" altLang="fr-FR" sz="2000" dirty="0">
                <a:solidFill>
                  <a:srgbClr val="333399"/>
                </a:solidFill>
                <a:latin typeface="Trebuchet MS" panose="020B0603020202020204" pitchFamily="34" charset="0"/>
              </a:rPr>
              <a:t>EPIDROPT sur le périmètre du Dropt.</a:t>
            </a:r>
          </a:p>
        </p:txBody>
      </p:sp>
      <p:sp>
        <p:nvSpPr>
          <p:cNvPr id="4" name="Rectangle 2">
            <a:extLst>
              <a:ext uri="{FF2B5EF4-FFF2-40B4-BE49-F238E27FC236}">
                <a16:creationId xmlns:a16="http://schemas.microsoft.com/office/drawing/2014/main" id="{703B1EDC-7479-90E0-3E5F-4B73BA51BD91}"/>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d’avis sur la destitution de la chambre d’agriculture du Lot et Garonne (CA 47) comme Organisme Unique de Gestion Collective (OUGC) de l’eau sur le périmètres Garonne aval et Dropt</a:t>
            </a:r>
          </a:p>
        </p:txBody>
      </p:sp>
    </p:spTree>
    <p:extLst>
      <p:ext uri="{BB962C8B-B14F-4D97-AF65-F5344CB8AC3E}">
        <p14:creationId xmlns:p14="http://schemas.microsoft.com/office/powerpoint/2010/main" val="657201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a:t>
            </a:fld>
            <a:endParaRPr lang="fr-FR" dirty="0">
              <a:solidFill>
                <a:srgbClr val="E1E805"/>
              </a:solidFill>
            </a:endParaRPr>
          </a:p>
        </p:txBody>
      </p:sp>
      <p:sp>
        <p:nvSpPr>
          <p:cNvPr id="5" name="Text Box 4"/>
          <p:cNvSpPr txBox="1">
            <a:spLocks noChangeArrowheads="1"/>
          </p:cNvSpPr>
          <p:nvPr/>
        </p:nvSpPr>
        <p:spPr bwMode="auto">
          <a:xfrm>
            <a:off x="177968" y="1409314"/>
            <a:ext cx="2424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b="1" dirty="0">
                <a:solidFill>
                  <a:schemeClr val="accent6">
                    <a:lumMod val="75000"/>
                  </a:schemeClr>
                </a:solidFill>
                <a:latin typeface="Gill Sans MT" pitchFamily="34" charset="0"/>
              </a:rPr>
              <a:t>Proposition d'avis :</a:t>
            </a:r>
          </a:p>
        </p:txBody>
      </p:sp>
      <p:sp>
        <p:nvSpPr>
          <p:cNvPr id="7" name="Rectangle 5"/>
          <p:cNvSpPr>
            <a:spLocks noChangeArrowheads="1"/>
          </p:cNvSpPr>
          <p:nvPr/>
        </p:nvSpPr>
        <p:spPr bwMode="auto">
          <a:xfrm>
            <a:off x="227427" y="1934402"/>
            <a:ext cx="8689146" cy="1977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sz="2000" dirty="0">
                <a:solidFill>
                  <a:srgbClr val="333399"/>
                </a:solidFill>
                <a:latin typeface="Trebuchet MS" panose="020B0603020202020204" pitchFamily="34" charset="0"/>
              </a:rPr>
              <a:t>Considérant que les périmètres Garonne aval et Dropt dont ont la charge les OUGC de l’eau concernent les eaux superficielles situées en dehors du périmètre du SAGE Nappes Profondes de Gironde, la destitution de la chambre d’agriculture du Lot-et-Garonne et les nominations du SMEAG et d’EPIDROPT comme OUGC de l’eau ne concernent pas le SAGE Nappes Profondes de Gironde.</a:t>
            </a:r>
          </a:p>
        </p:txBody>
      </p:sp>
      <p:sp>
        <p:nvSpPr>
          <p:cNvPr id="2" name="Rectangle 2">
            <a:extLst>
              <a:ext uri="{FF2B5EF4-FFF2-40B4-BE49-F238E27FC236}">
                <a16:creationId xmlns:a16="http://schemas.microsoft.com/office/drawing/2014/main" id="{1645E57F-3E88-6040-1923-FBB3969A6206}"/>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d’avis sur la destitution de la chambre d’agriculture du Lot et Garonne (CA 47) comme Organisme Unique de Gestion Collective (OUGC) de l’eau sur le périmètres Garonne aval et Dropt</a:t>
            </a:r>
          </a:p>
        </p:txBody>
      </p:sp>
    </p:spTree>
    <p:extLst>
      <p:ext uri="{BB962C8B-B14F-4D97-AF65-F5344CB8AC3E}">
        <p14:creationId xmlns:p14="http://schemas.microsoft.com/office/powerpoint/2010/main" val="3844875480"/>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2289</TotalTime>
  <Words>354</Words>
  <Application>Microsoft Office PowerPoint</Application>
  <PresentationFormat>Affichage à l'écran (4:3)</PresentationFormat>
  <Paragraphs>27</Paragraphs>
  <Slides>3</Slides>
  <Notes>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vt:i4>
      </vt:variant>
    </vt:vector>
  </HeadingPairs>
  <TitlesOfParts>
    <vt:vector size="8" baseType="lpstr">
      <vt:lpstr>Arial</vt:lpstr>
      <vt:lpstr>Calibri</vt:lpstr>
      <vt:lpstr>Gill Sans MT</vt:lpstr>
      <vt:lpstr>Trebuchet MS</vt:lpstr>
      <vt:lpstr>Thème1</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Alexis Lafficher</cp:lastModifiedBy>
  <cp:revision>142</cp:revision>
  <dcterms:created xsi:type="dcterms:W3CDTF">2018-06-11T08:02:18Z</dcterms:created>
  <dcterms:modified xsi:type="dcterms:W3CDTF">2023-04-18T10:50:27Z</dcterms:modified>
</cp:coreProperties>
</file>