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82" r:id="rId3"/>
    <p:sldId id="287" r:id="rId4"/>
    <p:sldId id="285" r:id="rId5"/>
    <p:sldId id="288"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E94F18"/>
    <a:srgbClr val="FF0000"/>
    <a:srgbClr val="333399"/>
    <a:srgbClr val="D9D9D9"/>
    <a:srgbClr val="FFCC00"/>
    <a:srgbClr val="006600"/>
    <a:srgbClr val="006C31"/>
    <a:srgbClr val="00642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18/04/2023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2379569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3</a:t>
            </a:fld>
            <a:endParaRPr lang="fr-FR"/>
          </a:p>
        </p:txBody>
      </p:sp>
    </p:spTree>
    <p:extLst>
      <p:ext uri="{BB962C8B-B14F-4D97-AF65-F5344CB8AC3E}">
        <p14:creationId xmlns:p14="http://schemas.microsoft.com/office/powerpoint/2010/main" val="2618605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4</a:t>
            </a:fld>
            <a:endParaRPr lang="fr-FR"/>
          </a:p>
        </p:txBody>
      </p:sp>
    </p:spTree>
    <p:extLst>
      <p:ext uri="{BB962C8B-B14F-4D97-AF65-F5344CB8AC3E}">
        <p14:creationId xmlns:p14="http://schemas.microsoft.com/office/powerpoint/2010/main" val="1818809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5</a:t>
            </a:fld>
            <a:endParaRPr lang="fr-FR"/>
          </a:p>
        </p:txBody>
      </p:sp>
    </p:spTree>
    <p:extLst>
      <p:ext uri="{BB962C8B-B14F-4D97-AF65-F5344CB8AC3E}">
        <p14:creationId xmlns:p14="http://schemas.microsoft.com/office/powerpoint/2010/main" val="2506168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18/04/2023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8145" y="1364192"/>
            <a:ext cx="3054554" cy="3594131"/>
          </a:xfrm>
          <a:prstGeom prst="rect">
            <a:avLst/>
          </a:prstGeom>
          <a:ln w="76200">
            <a:noFill/>
          </a:ln>
        </p:spPr>
      </p:pic>
      <p:sp>
        <p:nvSpPr>
          <p:cNvPr id="5" name="Espace réservé du contenu 4"/>
          <p:cNvSpPr>
            <a:spLocks noGrp="1"/>
          </p:cNvSpPr>
          <p:nvPr>
            <p:ph idx="1"/>
          </p:nvPr>
        </p:nvSpPr>
        <p:spPr>
          <a:xfrm>
            <a:off x="202046" y="1535457"/>
            <a:ext cx="8618425"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Christophe Penche</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régularisation d’un forage agricole</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avis sollicité par la DDTM le 8 février 2023</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a:t>
            </a:r>
          </a:p>
          <a:p>
            <a:pPr algn="just" defTabSz="914400">
              <a:spcBef>
                <a:spcPts val="0"/>
              </a:spcBef>
              <a:buClr>
                <a:srgbClr val="C0504D"/>
              </a:buClr>
              <a:buSzPct val="100000"/>
            </a:pPr>
            <a:r>
              <a:rPr lang="fr-FR" altLang="fr-FR" sz="1800" dirty="0">
                <a:solidFill>
                  <a:srgbClr val="333399"/>
                </a:solidFill>
                <a:latin typeface="Trebuchet MS" panose="020B0603020202020204" pitchFamily="34" charset="0"/>
              </a:rPr>
              <a:t>Dossier de déclaration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 Plio-Quaternaire (hors SAGE)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			et Oligocène</a:t>
            </a:r>
            <a:r>
              <a:rPr lang="fr-FR" altLang="fr-FR" sz="1800" dirty="0">
                <a:solidFill>
                  <a:srgbClr val="333399"/>
                </a:solidFill>
                <a:latin typeface="Trebuchet MS" panose="020B0603020202020204" pitchFamily="34" charset="0"/>
              </a:rPr>
              <a:t> Médoc-Estuaire </a:t>
            </a:r>
          </a:p>
          <a:p>
            <a:pPr marL="355600" lvl="0" indent="-355600" algn="just" defTabSz="914400">
              <a:spcBef>
                <a:spcPts val="1200"/>
              </a:spcBef>
              <a:buClr>
                <a:srgbClr val="C0504D"/>
              </a:buClr>
              <a:buSzPct val="100000"/>
              <a:buNone/>
            </a:pPr>
            <a:r>
              <a:rPr lang="fr-FR" altLang="fr-FR" sz="1800" dirty="0">
                <a:solidFill>
                  <a:srgbClr val="333399"/>
                </a:solidFill>
                <a:latin typeface="Trebuchet MS" panose="020B0603020202020204" pitchFamily="34" charset="0"/>
              </a:rPr>
              <a:t>Contexte :</a:t>
            </a:r>
          </a:p>
          <a:p>
            <a:pPr algn="just" defTabSz="914400">
              <a:spcBef>
                <a:spcPts val="600"/>
              </a:spcBef>
              <a:buClr>
                <a:srgbClr val="C0504D"/>
              </a:buClr>
              <a:buSzPct val="100000"/>
              <a:buFont typeface="Arial" panose="020B0604020202020204" pitchFamily="34" charset="0"/>
              <a:buChar char="•"/>
            </a:pPr>
            <a:r>
              <a:rPr lang="fr-FR" altLang="fr-FR" sz="1800" dirty="0">
                <a:solidFill>
                  <a:srgbClr val="333399"/>
                </a:solidFill>
                <a:latin typeface="Trebuchet MS" panose="020B0603020202020204" pitchFamily="34" charset="0"/>
              </a:rPr>
              <a:t>Régularisation d’un forage existant de 20 m</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511257" y="1664007"/>
            <a:ext cx="2487071" cy="1061085"/>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Lst>
            <a:ahLst/>
            <a:cxnLst>
              <a:cxn ang="0">
                <a:pos x="connsiteX0" y="connsiteY0"/>
              </a:cxn>
              <a:cxn ang="0">
                <a:pos x="connsiteX1" y="connsiteY1"/>
              </a:cxn>
            </a:cxnLst>
            <a:rect l="l" t="t" r="r" b="b"/>
            <a:pathLst>
              <a:path w="1374700" h="18337121">
                <a:moveTo>
                  <a:pt x="0" y="0"/>
                </a:moveTo>
                <a:cubicBezTo>
                  <a:pt x="514674" y="2525998"/>
                  <a:pt x="1093854" y="9404002"/>
                  <a:pt x="1374700" y="18337121"/>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l’Oligocène pour l’irrigation à Moulis-en-Médoc</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EC158F1-0287-4B14-8C71-BDE0418F2768}"/>
              </a:ext>
            </a:extLst>
          </p:cNvPr>
          <p:cNvSpPr>
            <a:spLocks noGrp="1"/>
          </p:cNvSpPr>
          <p:nvPr>
            <p:ph idx="1"/>
          </p:nvPr>
        </p:nvSpPr>
        <p:spPr>
          <a:xfrm>
            <a:off x="176993" y="3429000"/>
            <a:ext cx="8790014" cy="2396765"/>
          </a:xfrm>
        </p:spPr>
        <p:txBody>
          <a:bodyPr>
            <a:noAutofit/>
          </a:bodyPr>
          <a:lstStyle/>
          <a:p>
            <a:pPr marL="0" indent="0">
              <a:buClr>
                <a:schemeClr val="accent6">
                  <a:lumMod val="75000"/>
                </a:schemeClr>
              </a:buClr>
              <a:buNone/>
            </a:pPr>
            <a:endParaRPr lang="fr-FR" u="sng" dirty="0"/>
          </a:p>
          <a:p>
            <a:pPr marL="0" indent="0">
              <a:buClr>
                <a:schemeClr val="accent6">
                  <a:lumMod val="75000"/>
                </a:schemeClr>
              </a:buClr>
              <a:buNone/>
            </a:pPr>
            <a:r>
              <a:rPr lang="fr-FR" u="sng" dirty="0"/>
              <a:t>Présentation de l’ouvrage :</a:t>
            </a:r>
          </a:p>
          <a:p>
            <a:pPr marL="0" indent="0">
              <a:spcBef>
                <a:spcPts val="600"/>
              </a:spcBef>
              <a:buClr>
                <a:schemeClr val="accent6">
                  <a:lumMod val="75000"/>
                </a:schemeClr>
              </a:buClr>
              <a:buNone/>
            </a:pPr>
            <a:r>
              <a:rPr lang="fr-FR" dirty="0"/>
              <a:t>Date de réalisation : non renseignée</a:t>
            </a:r>
          </a:p>
          <a:p>
            <a:pPr marL="0" indent="0">
              <a:spcBef>
                <a:spcPts val="600"/>
              </a:spcBef>
              <a:buClr>
                <a:schemeClr val="accent6">
                  <a:lumMod val="75000"/>
                </a:schemeClr>
              </a:buClr>
              <a:buNone/>
            </a:pPr>
            <a:r>
              <a:rPr lang="fr-FR" dirty="0"/>
              <a:t>N° BSS : non référencé (non déclaré au titre du code minier ?)</a:t>
            </a:r>
          </a:p>
          <a:p>
            <a:pPr marL="0" indent="0">
              <a:spcBef>
                <a:spcPts val="600"/>
              </a:spcBef>
              <a:buClr>
                <a:schemeClr val="accent6">
                  <a:lumMod val="75000"/>
                </a:schemeClr>
              </a:buClr>
              <a:buNone/>
            </a:pPr>
            <a:r>
              <a:rPr lang="fr-FR" dirty="0"/>
              <a:t>Profondeur : 20 m</a:t>
            </a:r>
          </a:p>
          <a:p>
            <a:pPr marL="0" indent="0">
              <a:spcBef>
                <a:spcPts val="600"/>
              </a:spcBef>
              <a:buClr>
                <a:schemeClr val="accent6">
                  <a:lumMod val="75000"/>
                </a:schemeClr>
              </a:buClr>
              <a:buNone/>
            </a:pPr>
            <a:r>
              <a:rPr lang="fr-FR" dirty="0"/>
              <a:t>Etat de l’ouvrage : non renseigné</a:t>
            </a:r>
          </a:p>
        </p:txBody>
      </p:sp>
      <p:sp>
        <p:nvSpPr>
          <p:cNvPr id="3" name="Rectangle 2">
            <a:extLst>
              <a:ext uri="{FF2B5EF4-FFF2-40B4-BE49-F238E27FC236}">
                <a16:creationId xmlns:a16="http://schemas.microsoft.com/office/drawing/2014/main" id="{80792F2A-2B33-E381-CC4A-7BD0647C4C74}"/>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l’Oligocène pour l’irrigation à Moulis-en-Médoc</a:t>
            </a:r>
          </a:p>
        </p:txBody>
      </p:sp>
      <p:sp>
        <p:nvSpPr>
          <p:cNvPr id="12" name="ZoneTexte 11">
            <a:extLst>
              <a:ext uri="{FF2B5EF4-FFF2-40B4-BE49-F238E27FC236}">
                <a16:creationId xmlns:a16="http://schemas.microsoft.com/office/drawing/2014/main" id="{5D037480-164C-14C7-57FB-181B84A7950F}"/>
              </a:ext>
            </a:extLst>
          </p:cNvPr>
          <p:cNvSpPr txBox="1"/>
          <p:nvPr/>
        </p:nvSpPr>
        <p:spPr>
          <a:xfrm>
            <a:off x="282804" y="1321116"/>
            <a:ext cx="8537667" cy="2304477"/>
          </a:xfrm>
          <a:prstGeom prst="rect">
            <a:avLst/>
          </a:prstGeom>
          <a:noFill/>
        </p:spPr>
        <p:txBody>
          <a:bodyPr wrap="square">
            <a:spAutoFit/>
          </a:bodyPr>
          <a:lstStyle/>
          <a:p>
            <a:pPr marL="1616075" marR="0" lvl="0" indent="-171450" defTabSz="342900" rtl="0" eaLnBrk="1" fontAlgn="auto" latinLnBrk="0" hangingPunct="1">
              <a:lnSpc>
                <a:spcPct val="100000"/>
              </a:lnSpc>
              <a:spcBef>
                <a:spcPts val="1200"/>
              </a:spcBef>
              <a:spcAft>
                <a:spcPts val="0"/>
              </a:spcAft>
              <a:buClr>
                <a:srgbClr val="F79646">
                  <a:lumMod val="75000"/>
                </a:srgbClr>
              </a:buClr>
              <a:buSzTx/>
              <a:buFont typeface="Arial"/>
              <a:buNone/>
              <a:tabLst/>
              <a:defRPr/>
            </a:pPr>
            <a:r>
              <a:rPr kumimoji="0" lang="fr-FR" sz="1875" b="0" i="0" u="sng" strike="noStrike" kern="1200" cap="none" spc="0" normalizeH="0" baseline="0" noProof="0" dirty="0">
                <a:ln>
                  <a:noFill/>
                </a:ln>
                <a:solidFill>
                  <a:srgbClr val="1341A1"/>
                </a:solidFill>
                <a:effectLst/>
                <a:uLnTx/>
                <a:uFillTx/>
                <a:latin typeface="Trebuchet MS"/>
                <a:ea typeface="+mn-ea"/>
                <a:cs typeface="+mn-cs"/>
              </a:rPr>
              <a:t>Usages :</a:t>
            </a:r>
          </a:p>
          <a:p>
            <a:pPr marL="1616075" marR="0" lvl="0" indent="-171450" algn="l" defTabSz="342900" rtl="0" eaLnBrk="1" fontAlgn="auto" latinLnBrk="0" hangingPunct="1">
              <a:lnSpc>
                <a:spcPct val="100000"/>
              </a:lnSpc>
              <a:spcBef>
                <a:spcPts val="300"/>
              </a:spcBef>
              <a:spcAft>
                <a:spcPts val="0"/>
              </a:spcAft>
              <a:buClr>
                <a:srgbClr val="F79646">
                  <a:lumMod val="75000"/>
                </a:srgbClr>
              </a:buClr>
              <a:buSzTx/>
              <a:buFont typeface="Arial"/>
              <a:buChar char="•"/>
              <a:tabLst/>
              <a:defRPr/>
            </a:pPr>
            <a:r>
              <a:rPr kumimoji="0" lang="fr-FR" sz="1875" b="0" i="0" u="none" strike="noStrike" kern="1200" cap="none" spc="0" normalizeH="0" baseline="0" noProof="0" dirty="0">
                <a:ln>
                  <a:noFill/>
                </a:ln>
                <a:solidFill>
                  <a:srgbClr val="1341A1"/>
                </a:solidFill>
                <a:effectLst/>
                <a:uLnTx/>
                <a:uFillTx/>
                <a:latin typeface="Trebuchet MS"/>
                <a:ea typeface="+mn-ea"/>
                <a:cs typeface="+mn-cs"/>
              </a:rPr>
              <a:t>irrigation de 37 000 m</a:t>
            </a:r>
            <a:r>
              <a:rPr kumimoji="0" lang="fr-FR" sz="1875" b="0" i="0" u="none" strike="noStrike" kern="1200" cap="none" spc="0" normalizeH="0" baseline="30000" noProof="0" dirty="0">
                <a:ln>
                  <a:noFill/>
                </a:ln>
                <a:solidFill>
                  <a:srgbClr val="1341A1"/>
                </a:solidFill>
                <a:effectLst/>
                <a:uLnTx/>
                <a:uFillTx/>
                <a:latin typeface="Trebuchet MS"/>
                <a:ea typeface="+mn-ea"/>
                <a:cs typeface="+mn-cs"/>
              </a:rPr>
              <a:t>2</a:t>
            </a:r>
            <a:r>
              <a:rPr kumimoji="0" lang="fr-FR" sz="1875" b="0" i="0" u="none" strike="noStrike" kern="1200" cap="none" spc="0" normalizeH="0" baseline="0" noProof="0" dirty="0">
                <a:ln>
                  <a:noFill/>
                </a:ln>
                <a:solidFill>
                  <a:srgbClr val="1341A1"/>
                </a:solidFill>
                <a:effectLst/>
                <a:uLnTx/>
                <a:uFillTx/>
                <a:latin typeface="Trebuchet MS"/>
                <a:ea typeface="+mn-ea"/>
                <a:cs typeface="+mn-cs"/>
              </a:rPr>
              <a:t> de culture maraîchères</a:t>
            </a:r>
          </a:p>
          <a:p>
            <a:pPr marL="1444625" marR="0" lvl="0" indent="0" algn="l" defTabSz="342900" rtl="0" eaLnBrk="1" fontAlgn="auto" latinLnBrk="0" hangingPunct="1">
              <a:lnSpc>
                <a:spcPct val="100000"/>
              </a:lnSpc>
              <a:spcBef>
                <a:spcPts val="300"/>
              </a:spcBef>
              <a:spcAft>
                <a:spcPts val="0"/>
              </a:spcAft>
              <a:buClr>
                <a:srgbClr val="F79646">
                  <a:lumMod val="75000"/>
                </a:srgbClr>
              </a:buClr>
              <a:buSzTx/>
              <a:buFont typeface="Arial"/>
              <a:buNone/>
              <a:tabLst/>
              <a:defRPr/>
            </a:pPr>
            <a:r>
              <a:rPr kumimoji="0" lang="fr-FR" sz="1875" b="0" i="0" u="sng" strike="noStrike" kern="1200" cap="none" spc="0" normalizeH="0" baseline="0" noProof="0" dirty="0">
                <a:ln>
                  <a:noFill/>
                </a:ln>
                <a:solidFill>
                  <a:srgbClr val="1341A1"/>
                </a:solidFill>
                <a:effectLst/>
                <a:uLnTx/>
                <a:uFillTx/>
                <a:latin typeface="Trebuchet MS"/>
                <a:ea typeface="+mn-ea"/>
                <a:cs typeface="+mn-cs"/>
              </a:rPr>
              <a:t>Demande :</a:t>
            </a:r>
          </a:p>
          <a:p>
            <a:pPr marL="1616075" marR="0" lvl="0" indent="-171450" algn="l" defTabSz="342900" rtl="0" eaLnBrk="1" fontAlgn="auto" latinLnBrk="0" hangingPunct="1">
              <a:lnSpc>
                <a:spcPct val="100000"/>
              </a:lnSpc>
              <a:spcBef>
                <a:spcPts val="300"/>
              </a:spcBef>
              <a:spcAft>
                <a:spcPts val="0"/>
              </a:spcAft>
              <a:buClr>
                <a:srgbClr val="F79646">
                  <a:lumMod val="75000"/>
                </a:srgbClr>
              </a:buClr>
              <a:buSzTx/>
              <a:buFont typeface="Arial"/>
              <a:buChar char="•"/>
              <a:tabLst/>
              <a:defRPr/>
            </a:pPr>
            <a:r>
              <a:rPr kumimoji="0" lang="fr-FR" sz="1875" b="0" i="0" u="none" strike="noStrike" kern="1200" cap="none" spc="0" normalizeH="0" baseline="0" noProof="0" dirty="0">
                <a:ln>
                  <a:noFill/>
                </a:ln>
                <a:solidFill>
                  <a:srgbClr val="1341A1"/>
                </a:solidFill>
                <a:effectLst/>
                <a:uLnTx/>
                <a:uFillTx/>
                <a:latin typeface="Trebuchet MS"/>
                <a:ea typeface="+mn-ea"/>
                <a:cs typeface="+mn-cs"/>
              </a:rPr>
              <a:t>6 m</a:t>
            </a:r>
            <a:r>
              <a:rPr kumimoji="0" lang="fr-FR" sz="1875" b="0" i="0" u="none" strike="noStrike" kern="1200" cap="none" spc="0" normalizeH="0" baseline="30000" noProof="0" dirty="0">
                <a:ln>
                  <a:noFill/>
                </a:ln>
                <a:solidFill>
                  <a:srgbClr val="1341A1"/>
                </a:solidFill>
                <a:effectLst/>
                <a:uLnTx/>
                <a:uFillTx/>
                <a:latin typeface="Trebuchet MS"/>
                <a:ea typeface="+mn-ea"/>
                <a:cs typeface="+mn-cs"/>
              </a:rPr>
              <a:t>3</a:t>
            </a:r>
            <a:r>
              <a:rPr kumimoji="0" lang="fr-FR" sz="1875" b="0" i="0" u="none" strike="noStrike" kern="1200" cap="none" spc="0" normalizeH="0" baseline="0" noProof="0" dirty="0">
                <a:ln>
                  <a:noFill/>
                </a:ln>
                <a:solidFill>
                  <a:srgbClr val="1341A1"/>
                </a:solidFill>
                <a:effectLst/>
                <a:uLnTx/>
                <a:uFillTx/>
                <a:latin typeface="Trebuchet MS"/>
                <a:ea typeface="+mn-ea"/>
                <a:cs typeface="+mn-cs"/>
              </a:rPr>
              <a:t>/h</a:t>
            </a:r>
          </a:p>
          <a:p>
            <a:pPr marL="1616075" marR="0" lvl="0" indent="-171450" algn="l" defTabSz="342900" rtl="0" eaLnBrk="1" fontAlgn="auto" latinLnBrk="0" hangingPunct="1">
              <a:lnSpc>
                <a:spcPct val="100000"/>
              </a:lnSpc>
              <a:spcBef>
                <a:spcPts val="300"/>
              </a:spcBef>
              <a:spcAft>
                <a:spcPts val="0"/>
              </a:spcAft>
              <a:buClr>
                <a:srgbClr val="F79646">
                  <a:lumMod val="75000"/>
                </a:srgbClr>
              </a:buClr>
              <a:buSzTx/>
              <a:buFont typeface="Arial"/>
              <a:buChar char="•"/>
              <a:tabLst/>
              <a:defRPr/>
            </a:pPr>
            <a:r>
              <a:rPr kumimoji="0" lang="fr-FR" sz="1875" b="0" i="0" u="none" strike="noStrike" kern="1200" cap="none" spc="0" normalizeH="0" baseline="0" noProof="0" dirty="0">
                <a:ln>
                  <a:noFill/>
                </a:ln>
                <a:solidFill>
                  <a:srgbClr val="1341A1"/>
                </a:solidFill>
                <a:effectLst/>
                <a:uLnTx/>
                <a:uFillTx/>
                <a:latin typeface="Trebuchet MS"/>
                <a:ea typeface="+mn-ea"/>
                <a:cs typeface="+mn-cs"/>
              </a:rPr>
              <a:t>3 000 m</a:t>
            </a:r>
            <a:r>
              <a:rPr kumimoji="0" lang="fr-FR" sz="1875" b="0" i="0" u="none" strike="noStrike" kern="1200" cap="none" spc="0" normalizeH="0" baseline="30000" noProof="0" dirty="0">
                <a:ln>
                  <a:noFill/>
                </a:ln>
                <a:solidFill>
                  <a:srgbClr val="1341A1"/>
                </a:solidFill>
                <a:effectLst/>
                <a:uLnTx/>
                <a:uFillTx/>
                <a:latin typeface="Trebuchet MS"/>
                <a:ea typeface="+mn-ea"/>
                <a:cs typeface="+mn-cs"/>
              </a:rPr>
              <a:t>3</a:t>
            </a:r>
            <a:r>
              <a:rPr kumimoji="0" lang="fr-FR" sz="1875" b="0" i="0" u="none" strike="noStrike" kern="1200" cap="none" spc="0" normalizeH="0" baseline="0" noProof="0" dirty="0">
                <a:ln>
                  <a:noFill/>
                </a:ln>
                <a:solidFill>
                  <a:srgbClr val="1341A1"/>
                </a:solidFill>
                <a:effectLst/>
                <a:uLnTx/>
                <a:uFillTx/>
                <a:latin typeface="Trebuchet MS"/>
                <a:ea typeface="+mn-ea"/>
                <a:cs typeface="+mn-cs"/>
              </a:rPr>
              <a:t>/an </a:t>
            </a:r>
          </a:p>
          <a:p>
            <a:pPr marL="1616075" marR="0" lvl="0" indent="-171450" algn="l" defTabSz="342900" rtl="0" eaLnBrk="1" fontAlgn="auto" latinLnBrk="0" hangingPunct="1">
              <a:lnSpc>
                <a:spcPct val="100000"/>
              </a:lnSpc>
              <a:spcBef>
                <a:spcPts val="300"/>
              </a:spcBef>
              <a:spcAft>
                <a:spcPts val="0"/>
              </a:spcAft>
              <a:buClr>
                <a:srgbClr val="F79646">
                  <a:lumMod val="75000"/>
                </a:srgbClr>
              </a:buClr>
              <a:buSzTx/>
              <a:buFont typeface="Arial"/>
              <a:buChar char="•"/>
              <a:tabLst/>
              <a:defRPr/>
            </a:pPr>
            <a:r>
              <a:rPr kumimoji="0" lang="fr-FR" sz="1875" b="0" i="0" u="none" strike="noStrike" kern="1200" cap="none" spc="0" normalizeH="0" baseline="0" noProof="0" dirty="0">
                <a:ln>
                  <a:noFill/>
                </a:ln>
                <a:solidFill>
                  <a:srgbClr val="1341A1"/>
                </a:solidFill>
                <a:effectLst/>
                <a:uLnTx/>
                <a:uFillTx/>
                <a:latin typeface="Trebuchet MS"/>
                <a:ea typeface="+mn-ea"/>
                <a:cs typeface="+mn-cs"/>
              </a:rPr>
              <a:t>optimisation de l’usage non explicitée mais faible consommation (0,1 m</a:t>
            </a:r>
            <a:r>
              <a:rPr kumimoji="0" lang="fr-FR" sz="1875" b="0" i="0" u="none" strike="noStrike" kern="1200" cap="none" spc="0" normalizeH="0" baseline="30000" noProof="0" dirty="0">
                <a:ln>
                  <a:noFill/>
                </a:ln>
                <a:solidFill>
                  <a:srgbClr val="1341A1"/>
                </a:solidFill>
                <a:effectLst/>
                <a:uLnTx/>
                <a:uFillTx/>
                <a:latin typeface="Trebuchet MS"/>
                <a:ea typeface="+mn-ea"/>
                <a:cs typeface="+mn-cs"/>
              </a:rPr>
              <a:t>3</a:t>
            </a:r>
            <a:r>
              <a:rPr kumimoji="0" lang="fr-FR" sz="1875" b="0" i="0" u="none" strike="noStrike" kern="1200" cap="none" spc="0" normalizeH="0" baseline="0" noProof="0" dirty="0">
                <a:ln>
                  <a:noFill/>
                </a:ln>
                <a:solidFill>
                  <a:srgbClr val="1341A1"/>
                </a:solidFill>
                <a:effectLst/>
                <a:uLnTx/>
                <a:uFillTx/>
                <a:latin typeface="Trebuchet MS"/>
                <a:ea typeface="+mn-ea"/>
                <a:cs typeface="+mn-cs"/>
              </a:rPr>
              <a:t>/m</a:t>
            </a:r>
            <a:r>
              <a:rPr kumimoji="0" lang="fr-FR" sz="1875" b="0" i="0" u="none" strike="noStrike" kern="1200" cap="none" spc="0" normalizeH="0" baseline="30000" noProof="0" dirty="0">
                <a:ln>
                  <a:noFill/>
                </a:ln>
                <a:solidFill>
                  <a:srgbClr val="1341A1"/>
                </a:solidFill>
                <a:effectLst/>
                <a:uLnTx/>
                <a:uFillTx/>
                <a:latin typeface="Trebuchet MS"/>
                <a:ea typeface="+mn-ea"/>
                <a:cs typeface="+mn-cs"/>
              </a:rPr>
              <a:t>2</a:t>
            </a:r>
            <a:r>
              <a:rPr kumimoji="0" lang="fr-FR" sz="1875" b="0" i="0" u="none" strike="noStrike" kern="1200" cap="none" spc="0" normalizeH="0" baseline="0" noProof="0" dirty="0">
                <a:ln>
                  <a:noFill/>
                </a:ln>
                <a:solidFill>
                  <a:srgbClr val="1341A1"/>
                </a:solidFill>
                <a:effectLst/>
                <a:uLnTx/>
                <a:uFillTx/>
                <a:latin typeface="Trebuchet MS"/>
                <a:ea typeface="+mn-ea"/>
                <a:cs typeface="+mn-cs"/>
              </a:rPr>
              <a:t>)</a:t>
            </a:r>
          </a:p>
        </p:txBody>
      </p:sp>
    </p:spTree>
    <p:extLst>
      <p:ext uri="{BB962C8B-B14F-4D97-AF65-F5344CB8AC3E}">
        <p14:creationId xmlns:p14="http://schemas.microsoft.com/office/powerpoint/2010/main" val="421101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EC158F1-0287-4B14-8C71-BDE0418F2768}"/>
              </a:ext>
            </a:extLst>
          </p:cNvPr>
          <p:cNvSpPr>
            <a:spLocks noGrp="1"/>
          </p:cNvSpPr>
          <p:nvPr>
            <p:ph idx="1"/>
          </p:nvPr>
        </p:nvSpPr>
        <p:spPr>
          <a:xfrm>
            <a:off x="176993" y="1476624"/>
            <a:ext cx="8790014" cy="4779321"/>
          </a:xfrm>
        </p:spPr>
        <p:txBody>
          <a:bodyPr>
            <a:noAutofit/>
          </a:bodyPr>
          <a:lstStyle/>
          <a:p>
            <a:pPr marL="0" indent="0" algn="just">
              <a:buClr>
                <a:schemeClr val="accent6">
                  <a:lumMod val="75000"/>
                </a:schemeClr>
              </a:buClr>
              <a:buNone/>
            </a:pPr>
            <a:r>
              <a:rPr lang="fr-FR" u="sng" dirty="0"/>
              <a:t>Présentation de l’ouvrage (suite) :</a:t>
            </a:r>
          </a:p>
          <a:p>
            <a:pPr marL="0" indent="0" algn="just">
              <a:spcBef>
                <a:spcPts val="600"/>
              </a:spcBef>
              <a:buClr>
                <a:schemeClr val="accent6">
                  <a:lumMod val="75000"/>
                </a:schemeClr>
              </a:buClr>
              <a:buNone/>
            </a:pPr>
            <a:r>
              <a:rPr lang="fr-FR" dirty="0"/>
              <a:t>Unité de gestion captée : Oligocène Médoc-Estuaire non déficitaire en continuité hydraulique avec :</a:t>
            </a:r>
          </a:p>
          <a:p>
            <a:pPr algn="just">
              <a:spcBef>
                <a:spcPts val="600"/>
              </a:spcBef>
              <a:buClr>
                <a:schemeClr val="accent6">
                  <a:lumMod val="75000"/>
                </a:schemeClr>
              </a:buClr>
            </a:pPr>
            <a:r>
              <a:rPr lang="fr-FR" dirty="0"/>
              <a:t>le Plio-Quaternaire ;</a:t>
            </a:r>
          </a:p>
          <a:p>
            <a:pPr algn="just">
              <a:spcBef>
                <a:spcPts val="600"/>
              </a:spcBef>
              <a:buClr>
                <a:schemeClr val="accent6">
                  <a:lumMod val="75000"/>
                </a:schemeClr>
              </a:buClr>
            </a:pPr>
            <a:r>
              <a:rPr lang="fr-FR" dirty="0"/>
              <a:t>possiblement le sommet de l’Eocène supérieur.</a:t>
            </a:r>
          </a:p>
          <a:p>
            <a:pPr algn="just">
              <a:spcBef>
                <a:spcPts val="600"/>
              </a:spcBef>
              <a:buClr>
                <a:schemeClr val="accent6">
                  <a:lumMod val="75000"/>
                </a:schemeClr>
              </a:buClr>
            </a:pPr>
            <a:endParaRPr lang="fr-FR" dirty="0"/>
          </a:p>
          <a:p>
            <a:pPr marL="0" indent="0" algn="just">
              <a:spcBef>
                <a:spcPts val="600"/>
              </a:spcBef>
              <a:buClr>
                <a:schemeClr val="accent6">
                  <a:lumMod val="75000"/>
                </a:schemeClr>
              </a:buClr>
              <a:buNone/>
            </a:pPr>
            <a:r>
              <a:rPr lang="fr-FR" dirty="0"/>
              <a:t>La géologie régionale identifie une éponte marneuse entre Oligocène et Eocène. Toutefois, certaines descriptions locales laissent imaginer que le sommet de l’Eocène pourrait être localement aquifère. Si tel était le cas, ce réservoir serait :</a:t>
            </a:r>
          </a:p>
          <a:p>
            <a:pPr algn="just">
              <a:spcBef>
                <a:spcPts val="600"/>
              </a:spcBef>
              <a:buClr>
                <a:schemeClr val="accent6">
                  <a:lumMod val="75000"/>
                </a:schemeClr>
              </a:buClr>
            </a:pPr>
            <a:r>
              <a:rPr lang="fr-FR" dirty="0"/>
              <a:t>de faible extension ;</a:t>
            </a:r>
          </a:p>
          <a:p>
            <a:pPr algn="just">
              <a:spcBef>
                <a:spcPts val="600"/>
              </a:spcBef>
              <a:buClr>
                <a:schemeClr val="accent6">
                  <a:lumMod val="75000"/>
                </a:schemeClr>
              </a:buClr>
            </a:pPr>
            <a:r>
              <a:rPr lang="fr-FR" dirty="0"/>
              <a:t>déconnecté de la nappe de l’Eocène d’extension régionale ;</a:t>
            </a:r>
          </a:p>
          <a:p>
            <a:pPr algn="just">
              <a:spcBef>
                <a:spcPts val="600"/>
              </a:spcBef>
              <a:buClr>
                <a:schemeClr val="accent6">
                  <a:lumMod val="75000"/>
                </a:schemeClr>
              </a:buClr>
            </a:pPr>
            <a:r>
              <a:rPr lang="fr-FR" dirty="0"/>
              <a:t>en continuité hydraulique avec l’Oligocène.</a:t>
            </a:r>
          </a:p>
        </p:txBody>
      </p:sp>
      <p:sp>
        <p:nvSpPr>
          <p:cNvPr id="3" name="Rectangle 2">
            <a:extLst>
              <a:ext uri="{FF2B5EF4-FFF2-40B4-BE49-F238E27FC236}">
                <a16:creationId xmlns:a16="http://schemas.microsoft.com/office/drawing/2014/main" id="{80792F2A-2B33-E381-CC4A-7BD0647C4C74}"/>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l’Oligocène pour l’irrigation à Moulis-en-Médoc</a:t>
            </a:r>
          </a:p>
        </p:txBody>
      </p:sp>
    </p:spTree>
    <p:extLst>
      <p:ext uri="{BB962C8B-B14F-4D97-AF65-F5344CB8AC3E}">
        <p14:creationId xmlns:p14="http://schemas.microsoft.com/office/powerpoint/2010/main" val="657201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5" name="Text Box 4"/>
          <p:cNvSpPr txBox="1">
            <a:spLocks noChangeArrowheads="1"/>
          </p:cNvSpPr>
          <p:nvPr/>
        </p:nvSpPr>
        <p:spPr bwMode="auto">
          <a:xfrm>
            <a:off x="177968" y="1391268"/>
            <a:ext cx="2424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Proposition d'avis :</a:t>
            </a:r>
          </a:p>
        </p:txBody>
      </p:sp>
      <p:sp>
        <p:nvSpPr>
          <p:cNvPr id="7" name="Rectangle 5"/>
          <p:cNvSpPr>
            <a:spLocks noChangeArrowheads="1"/>
          </p:cNvSpPr>
          <p:nvPr/>
        </p:nvSpPr>
        <p:spPr bwMode="auto">
          <a:xfrm>
            <a:off x="227427" y="1761324"/>
            <a:ext cx="8689146"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profondeur du forage projeté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le réservoir capté rattaché à l’unité de gestion Oligocène centre à l’équilibre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l'existence d'une continuité hydraulique entre l’aquifère de l’Oligocène et du Plio-Quaternaire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les formations de l'Eocène supérieur sous-jacentes sont potentiellement aquifères et, si elles le sont effectivement, correspondent à un réservoir d'extension locale en continuité hydraulique avec les deux précédemment précités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si l’Eocène supérieur est localement réservoir, celui-ci n’aurait qu’une très faible extension et serait déconnecté du réservoir régional de l’Eocène localement constituée par les formations de l’Eocène inférieur à moyen (formation de Blaye) ;</a:t>
            </a:r>
          </a:p>
        </p:txBody>
      </p:sp>
      <p:sp>
        <p:nvSpPr>
          <p:cNvPr id="3" name="Rectangle 2">
            <a:extLst>
              <a:ext uri="{FF2B5EF4-FFF2-40B4-BE49-F238E27FC236}">
                <a16:creationId xmlns:a16="http://schemas.microsoft.com/office/drawing/2014/main" id="{CB0B5F54-CEA0-7B51-0CB5-F2D2E54A3E3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l’Oligocène pour l’irrigation à Moulis-en-Médoc</a:t>
            </a:r>
          </a:p>
        </p:txBody>
      </p:sp>
    </p:spTree>
    <p:extLst>
      <p:ext uri="{BB962C8B-B14F-4D97-AF65-F5344CB8AC3E}">
        <p14:creationId xmlns:p14="http://schemas.microsoft.com/office/powerpoint/2010/main" val="3844875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5" name="Text Box 4"/>
          <p:cNvSpPr txBox="1">
            <a:spLocks noChangeArrowheads="1"/>
          </p:cNvSpPr>
          <p:nvPr/>
        </p:nvSpPr>
        <p:spPr bwMode="auto">
          <a:xfrm>
            <a:off x="177968" y="1409314"/>
            <a:ext cx="32662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Proposition d'avis (suite) :</a:t>
            </a:r>
          </a:p>
        </p:txBody>
      </p:sp>
      <p:sp>
        <p:nvSpPr>
          <p:cNvPr id="7" name="Rectangle 5"/>
          <p:cNvSpPr>
            <a:spLocks noChangeArrowheads="1"/>
          </p:cNvSpPr>
          <p:nvPr/>
        </p:nvSpPr>
        <p:spPr bwMode="auto">
          <a:xfrm>
            <a:off x="227427" y="1934402"/>
            <a:ext cx="8689146" cy="340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conception et l'état du forage non conformes à priori aux règles de l'art et aux exigences de la réglementation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les volumes de prélèvement envisagés, a priori cohérents avec l'activité ;</a:t>
            </a:r>
          </a:p>
          <a:p>
            <a:pPr algn="just">
              <a:spcBef>
                <a:spcPts val="1200"/>
              </a:spcBef>
              <a:buClr>
                <a:schemeClr val="accent2"/>
              </a:buClr>
              <a:buSzPct val="100000"/>
            </a:pPr>
            <a:r>
              <a:rPr lang="fr-FR" altLang="fr-FR" dirty="0">
                <a:solidFill>
                  <a:srgbClr val="333399"/>
                </a:solidFill>
                <a:latin typeface="Trebuchet MS" panose="020B0603020202020204" pitchFamily="34" charset="0"/>
              </a:rPr>
              <a:t>et sous réserve que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soit garanti un usage optimisé de l'eau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conformité de l'ouvrage aux exigences de la réglementation soit démontrée, ce qui nécessitera le cas échéant un diagnostic de l'ouvrage voire sa réhabilitation;</a:t>
            </a:r>
          </a:p>
          <a:p>
            <a:pPr algn="just">
              <a:spcBef>
                <a:spcPts val="1200"/>
              </a:spcBef>
              <a:buClr>
                <a:schemeClr val="accent2"/>
              </a:buClr>
              <a:buSzPct val="100000"/>
            </a:pPr>
            <a:r>
              <a:rPr lang="fr-FR" altLang="fr-FR" dirty="0">
                <a:solidFill>
                  <a:srgbClr val="333399"/>
                </a:solidFill>
                <a:latin typeface="Trebuchet MS" panose="020B0603020202020204" pitchFamily="34" charset="0"/>
              </a:rPr>
              <a:t>la régularisation du forage captant l’Oligocène peut être jugé compatible avec le SAGE Nappes profondes de Gironde.</a:t>
            </a:r>
          </a:p>
        </p:txBody>
      </p:sp>
      <p:sp>
        <p:nvSpPr>
          <p:cNvPr id="3" name="Rectangle 2">
            <a:extLst>
              <a:ext uri="{FF2B5EF4-FFF2-40B4-BE49-F238E27FC236}">
                <a16:creationId xmlns:a16="http://schemas.microsoft.com/office/drawing/2014/main" id="{CB0B5F54-CEA0-7B51-0CB5-F2D2E54A3E3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de régularisation d’un forage</a:t>
            </a:r>
          </a:p>
          <a:p>
            <a:pPr algn="ctr"/>
            <a:r>
              <a:rPr lang="fr-FR" sz="2000" b="1" dirty="0">
                <a:solidFill>
                  <a:srgbClr val="0077D4"/>
                </a:solidFill>
              </a:rPr>
              <a:t> à l’Oligocène pour l’irrigation à Moulis-en-Médoc</a:t>
            </a:r>
          </a:p>
        </p:txBody>
      </p:sp>
    </p:spTree>
    <p:extLst>
      <p:ext uri="{BB962C8B-B14F-4D97-AF65-F5344CB8AC3E}">
        <p14:creationId xmlns:p14="http://schemas.microsoft.com/office/powerpoint/2010/main" val="1630274325"/>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2252</TotalTime>
  <Words>480</Words>
  <Application>Microsoft Office PowerPoint</Application>
  <PresentationFormat>Affichage à l'écran (4:3)</PresentationFormat>
  <Paragraphs>61</Paragraphs>
  <Slides>5</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Alexis Lafficher</cp:lastModifiedBy>
  <cp:revision>142</cp:revision>
  <dcterms:created xsi:type="dcterms:W3CDTF">2018-06-11T08:02:18Z</dcterms:created>
  <dcterms:modified xsi:type="dcterms:W3CDTF">2023-04-18T10:08:12Z</dcterms:modified>
</cp:coreProperties>
</file>