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83" r:id="rId3"/>
    <p:sldId id="287" r:id="rId4"/>
    <p:sldId id="288" r:id="rId5"/>
    <p:sldId id="289" r:id="rId6"/>
    <p:sldId id="282" r:id="rId7"/>
    <p:sldId id="284" r:id="rId8"/>
    <p:sldId id="279" r:id="rId9"/>
    <p:sldId id="290" r:id="rId1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a:srgbClr val="333399"/>
    <a:srgbClr val="0000FF"/>
    <a:srgbClr val="FFCC00"/>
    <a:srgbClr val="FF0000"/>
    <a:srgbClr val="006600"/>
    <a:srgbClr val="006C31"/>
    <a:srgbClr val="00642D"/>
    <a:srgbClr val="9606EE"/>
    <a:srgbClr val="03F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180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17/04/2023</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17/04/2023</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02047" y="1535458"/>
            <a:ext cx="5783118" cy="3113974"/>
          </a:xfrm>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Bordeaux Métropole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Projet :</a:t>
            </a:r>
            <a:r>
              <a:rPr lang="fr-FR" altLang="fr-FR" sz="1800" dirty="0">
                <a:solidFill>
                  <a:srgbClr val="333399"/>
                </a:solidFill>
                <a:latin typeface="Trebuchet MS" panose="020B0603020202020204" pitchFamily="34" charset="0"/>
              </a:rPr>
              <a:t> valorisation des eaux issues d'un forage géothermique en alternative à la réinjection dans le réservoir d'origine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sollicitation de Bordeaux Métropole </a:t>
            </a:r>
          </a:p>
          <a:p>
            <a:pPr marL="355600" lvl="0" indent="-355600" algn="r" defTabSz="914400">
              <a:spcBef>
                <a:spcPts val="0"/>
              </a:spcBef>
              <a:buClr>
                <a:srgbClr val="C0504D"/>
              </a:buClr>
              <a:buSzPct val="100000"/>
              <a:buNone/>
            </a:pPr>
            <a:r>
              <a:rPr lang="fr-FR" altLang="fr-FR" sz="1800" dirty="0">
                <a:solidFill>
                  <a:srgbClr val="333399"/>
                </a:solidFill>
                <a:latin typeface="Trebuchet MS" panose="020B0603020202020204" pitchFamily="34" charset="0"/>
              </a:rPr>
              <a:t>		    le 27 février 2023</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Pièces examinées : </a:t>
            </a:r>
            <a:r>
              <a:rPr lang="fr-FR" altLang="fr-FR" sz="1800" dirty="0">
                <a:solidFill>
                  <a:srgbClr val="333399"/>
                </a:solidFill>
                <a:latin typeface="Trebuchet MS" panose="020B0603020202020204" pitchFamily="34" charset="0"/>
              </a:rPr>
              <a:t>Présentation du projet</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UG :</a:t>
            </a:r>
            <a:r>
              <a:rPr lang="fr-FR" altLang="fr-FR" sz="1800" dirty="0">
                <a:solidFill>
                  <a:srgbClr val="333399"/>
                </a:solidFill>
                <a:latin typeface="Trebuchet MS" panose="020B0603020202020204" pitchFamily="34" charset="0"/>
              </a:rPr>
              <a:t> </a:t>
            </a:r>
          </a:p>
          <a:p>
            <a:pPr algn="just" defTabSz="914400">
              <a:spcBef>
                <a:spcPts val="600"/>
              </a:spcBef>
              <a:buClr>
                <a:srgbClr val="C0504D"/>
              </a:buClr>
              <a:buSzPct val="100000"/>
            </a:pPr>
            <a:r>
              <a:rPr lang="fr-FR" altLang="fr-FR" sz="1800" dirty="0" err="1">
                <a:solidFill>
                  <a:srgbClr val="333399"/>
                </a:solidFill>
                <a:latin typeface="Trebuchet MS" panose="020B0603020202020204" pitchFamily="34" charset="0"/>
              </a:rPr>
              <a:t>Cénomano</a:t>
            </a:r>
            <a:r>
              <a:rPr lang="fr-FR" altLang="fr-FR" sz="1800" dirty="0">
                <a:solidFill>
                  <a:srgbClr val="333399"/>
                </a:solidFill>
                <a:latin typeface="Trebuchet MS" panose="020B0603020202020204" pitchFamily="34" charset="0"/>
              </a:rPr>
              <a:t>-Turonien Centre non déficitaire</a:t>
            </a:r>
          </a:p>
          <a:p>
            <a:pPr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Eocène Centre déficitaire</a:t>
            </a:r>
          </a:p>
          <a:p>
            <a:pPr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Oligocène Centre à l’équilibre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Avis précédents :</a:t>
            </a:r>
            <a:r>
              <a:rPr lang="fr-FR" altLang="fr-FR" sz="1800" dirty="0">
                <a:solidFill>
                  <a:srgbClr val="333399"/>
                </a:solidFill>
                <a:latin typeface="Trebuchet MS" panose="020B0603020202020204" pitchFamily="34" charset="0"/>
              </a:rPr>
              <a:t> 2021-006 du 15 février 2021</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86850" y="1362668"/>
            <a:ext cx="3057147" cy="3597181"/>
          </a:xfrm>
          <a:prstGeom prst="rect">
            <a:avLst/>
          </a:prstGeom>
          <a:ln w="76200">
            <a:noFill/>
          </a:ln>
        </p:spPr>
      </p:pic>
      <p:sp>
        <p:nvSpPr>
          <p:cNvPr id="7" name="Forme libre 6"/>
          <p:cNvSpPr/>
          <p:nvPr/>
        </p:nvSpPr>
        <p:spPr>
          <a:xfrm>
            <a:off x="4037257" y="1535457"/>
            <a:ext cx="3570905" cy="1580605"/>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Lst>
            <a:ahLst/>
            <a:cxnLst>
              <a:cxn ang="0">
                <a:pos x="connsiteX0" y="connsiteY0"/>
              </a:cxn>
              <a:cxn ang="0">
                <a:pos x="connsiteX1" y="connsiteY1"/>
              </a:cxn>
              <a:cxn ang="0">
                <a:pos x="connsiteX2" y="connsiteY2"/>
              </a:cxn>
            </a:cxnLst>
            <a:rect l="l" t="t" r="r" b="b"/>
            <a:pathLst>
              <a:path w="1564311" h="8875913">
                <a:moveTo>
                  <a:pt x="0" y="1056135"/>
                </a:moveTo>
                <a:cubicBezTo>
                  <a:pt x="395894" y="507773"/>
                  <a:pt x="374948" y="175430"/>
                  <a:pt x="808134" y="5880"/>
                </a:cubicBezTo>
                <a:cubicBezTo>
                  <a:pt x="1303713" y="-130323"/>
                  <a:pt x="1747451" y="2078801"/>
                  <a:pt x="1487583" y="8875913"/>
                </a:cubicBezTo>
              </a:path>
            </a:pathLst>
          </a:custGeom>
          <a:noFill/>
          <a:ln w="63500">
            <a:solidFill>
              <a:srgbClr val="0070C0"/>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7EA62B3E-5406-4673-86CD-B0755A80D4BC}"/>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400" b="1" dirty="0">
                <a:solidFill>
                  <a:srgbClr val="0077D4"/>
                </a:solidFill>
              </a:rPr>
              <a:t>Projet de réseau de chaleur </a:t>
            </a:r>
            <a:br>
              <a:rPr lang="fr-FR" sz="2400" b="1" dirty="0">
                <a:solidFill>
                  <a:srgbClr val="0077D4"/>
                </a:solidFill>
              </a:rPr>
            </a:br>
            <a:r>
              <a:rPr lang="fr-FR" sz="2400" b="1" dirty="0">
                <a:solidFill>
                  <a:srgbClr val="0077D4"/>
                </a:solidFill>
              </a:rPr>
              <a:t>« Bordeaux Métropole Sud »</a:t>
            </a:r>
          </a:p>
        </p:txBody>
      </p:sp>
      <p:sp>
        <p:nvSpPr>
          <p:cNvPr id="10" name="Espace réservé du contenu 4">
            <a:extLst>
              <a:ext uri="{FF2B5EF4-FFF2-40B4-BE49-F238E27FC236}">
                <a16:creationId xmlns:a16="http://schemas.microsoft.com/office/drawing/2014/main" id="{C1A14B6D-075F-4A03-9EAF-FA73E1FB6116}"/>
              </a:ext>
            </a:extLst>
          </p:cNvPr>
          <p:cNvSpPr txBox="1">
            <a:spLocks/>
          </p:cNvSpPr>
          <p:nvPr/>
        </p:nvSpPr>
        <p:spPr>
          <a:xfrm>
            <a:off x="690376" y="5495332"/>
            <a:ext cx="8212281" cy="1065724"/>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55600" indent="-355600" algn="just" defTabSz="914400">
              <a:spcBef>
                <a:spcPts val="600"/>
              </a:spcBef>
              <a:buClr>
                <a:srgbClr val="C0504D"/>
              </a:buClr>
              <a:buSzPct val="100000"/>
              <a:buFont typeface="Arial"/>
              <a:buNone/>
            </a:pPr>
            <a:r>
              <a:rPr lang="fr-FR" altLang="fr-FR" sz="1600" dirty="0">
                <a:solidFill>
                  <a:srgbClr val="333399"/>
                </a:solidFill>
                <a:latin typeface="Trebuchet MS" panose="020B0603020202020204" pitchFamily="34" charset="0"/>
              </a:rPr>
              <a:t>Contexte :</a:t>
            </a:r>
          </a:p>
          <a:p>
            <a:pPr algn="just" defTabSz="914400">
              <a:spcBef>
                <a:spcPts val="0"/>
              </a:spcBef>
              <a:buClr>
                <a:srgbClr val="C0504D"/>
              </a:buClr>
              <a:buSzPct val="100000"/>
            </a:pPr>
            <a:r>
              <a:rPr lang="fr-FR" altLang="fr-FR" sz="1600" dirty="0">
                <a:solidFill>
                  <a:srgbClr val="333399"/>
                </a:solidFill>
                <a:latin typeface="Trebuchet MS" panose="020B0603020202020204" pitchFamily="34" charset="0"/>
              </a:rPr>
              <a:t>développement des réseaux de chaleurs</a:t>
            </a:r>
          </a:p>
          <a:p>
            <a:pPr algn="just" defTabSz="914400">
              <a:spcBef>
                <a:spcPts val="0"/>
              </a:spcBef>
              <a:buClr>
                <a:srgbClr val="C0504D"/>
              </a:buClr>
              <a:buSzPct val="100000"/>
            </a:pPr>
            <a:r>
              <a:rPr lang="fr-FR" altLang="fr-FR" sz="1600" dirty="0">
                <a:solidFill>
                  <a:srgbClr val="333399"/>
                </a:solidFill>
                <a:latin typeface="Trebuchet MS" panose="020B0603020202020204" pitchFamily="34" charset="0"/>
              </a:rPr>
              <a:t>mise en œuvre d’un second projet de valorisation des eaux issues de la géothermie</a:t>
            </a: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292231" y="1382929"/>
            <a:ext cx="8644379" cy="3904751"/>
          </a:xfrm>
        </p:spPr>
        <p:txBody>
          <a:bodyPr>
            <a:noAutofit/>
          </a:bodyPr>
          <a:lstStyle/>
          <a:p>
            <a:pPr marL="0" indent="0">
              <a:buNone/>
            </a:pPr>
            <a:r>
              <a:rPr lang="fr-FR" u="sng" dirty="0"/>
              <a:t>Projet :</a:t>
            </a:r>
          </a:p>
          <a:p>
            <a:pPr>
              <a:spcBef>
                <a:spcPts val="600"/>
              </a:spcBef>
              <a:buClr>
                <a:schemeClr val="accent6">
                  <a:lumMod val="75000"/>
                </a:schemeClr>
              </a:buClr>
            </a:pPr>
            <a:r>
              <a:rPr lang="fr-FR" dirty="0"/>
              <a:t>Exploiter la ressource géothermique du </a:t>
            </a:r>
            <a:r>
              <a:rPr lang="fr-FR" dirty="0" err="1"/>
              <a:t>Cénomano</a:t>
            </a:r>
            <a:r>
              <a:rPr lang="fr-FR" dirty="0"/>
              <a:t>-Turonien (1 forage existant et 1 forage à créer)</a:t>
            </a:r>
            <a:endParaRPr lang="fr-FR" u="sng" dirty="0"/>
          </a:p>
          <a:p>
            <a:pPr>
              <a:spcBef>
                <a:spcPts val="600"/>
              </a:spcBef>
              <a:buClr>
                <a:schemeClr val="accent6">
                  <a:lumMod val="75000"/>
                </a:schemeClr>
              </a:buClr>
            </a:pPr>
            <a:r>
              <a:rPr lang="fr-FR" dirty="0"/>
              <a:t>3 solutions de réinjections étudiées :</a:t>
            </a:r>
          </a:p>
          <a:p>
            <a:pPr marL="631825" lvl="1" indent="-288925">
              <a:spcBef>
                <a:spcPts val="600"/>
              </a:spcBef>
              <a:buClr>
                <a:schemeClr val="accent6">
                  <a:lumMod val="75000"/>
                </a:schemeClr>
              </a:buClr>
              <a:buFont typeface="+mj-lt"/>
              <a:buAutoNum type="arabicPeriod"/>
            </a:pPr>
            <a:r>
              <a:rPr lang="fr-FR" sz="1875" dirty="0">
                <a:solidFill>
                  <a:srgbClr val="1341A1"/>
                </a:solidFill>
              </a:rPr>
              <a:t>"classique" non compatible avec le projet : réinjection au Cénomanien :</a:t>
            </a:r>
          </a:p>
          <a:p>
            <a:pPr marL="1254125" lvl="2" indent="-288925">
              <a:spcBef>
                <a:spcPts val="600"/>
              </a:spcBef>
              <a:buClr>
                <a:schemeClr val="accent6">
                  <a:lumMod val="75000"/>
                </a:schemeClr>
              </a:buClr>
            </a:pPr>
            <a:r>
              <a:rPr lang="fr-FR" sz="1650" dirty="0">
                <a:solidFill>
                  <a:srgbClr val="1341A1"/>
                </a:solidFill>
              </a:rPr>
              <a:t>Impossibilité de trouver des fonciers (3 x 2 500 m</a:t>
            </a:r>
            <a:r>
              <a:rPr lang="fr-FR" sz="1650" baseline="30000" dirty="0">
                <a:solidFill>
                  <a:srgbClr val="1341A1"/>
                </a:solidFill>
              </a:rPr>
              <a:t>2</a:t>
            </a:r>
            <a:r>
              <a:rPr lang="fr-FR" sz="1650" dirty="0">
                <a:solidFill>
                  <a:srgbClr val="1341A1"/>
                </a:solidFill>
              </a:rPr>
              <a:t>)</a:t>
            </a:r>
          </a:p>
          <a:p>
            <a:pPr marL="1254125" lvl="2" indent="-288925">
              <a:spcBef>
                <a:spcPts val="600"/>
              </a:spcBef>
              <a:buClr>
                <a:schemeClr val="accent6">
                  <a:lumMod val="75000"/>
                </a:schemeClr>
              </a:buClr>
            </a:pPr>
            <a:r>
              <a:rPr lang="fr-FR" sz="1650" dirty="0">
                <a:solidFill>
                  <a:srgbClr val="1341A1"/>
                </a:solidFill>
              </a:rPr>
              <a:t>Impact beaucoup trop important sur le prix de la chaleur</a:t>
            </a:r>
          </a:p>
          <a:p>
            <a:pPr marL="631825" lvl="2" indent="-288925">
              <a:spcBef>
                <a:spcPts val="600"/>
              </a:spcBef>
              <a:buClr>
                <a:schemeClr val="accent6">
                  <a:lumMod val="75000"/>
                </a:schemeClr>
              </a:buClr>
              <a:buFont typeface="+mj-lt"/>
              <a:buAutoNum type="arabicPeriod"/>
            </a:pPr>
            <a:endParaRPr lang="fr-FR" sz="1650" dirty="0">
              <a:solidFill>
                <a:srgbClr val="1341A1"/>
              </a:solidFill>
            </a:endParaRPr>
          </a:p>
          <a:p>
            <a:pPr marL="631825" lvl="1" indent="-288925">
              <a:spcBef>
                <a:spcPts val="600"/>
              </a:spcBef>
              <a:buClr>
                <a:schemeClr val="accent6">
                  <a:lumMod val="75000"/>
                </a:schemeClr>
              </a:buClr>
              <a:buFont typeface="+mj-lt"/>
              <a:buAutoNum type="arabicPeriod"/>
            </a:pPr>
            <a:r>
              <a:rPr lang="fr-FR" sz="1875" dirty="0">
                <a:solidFill>
                  <a:srgbClr val="1341A1"/>
                </a:solidFill>
              </a:rPr>
              <a:t>"innovante" et souhaitée par Bordeaux Métropole : réinjection dans le réseau d’eau potable (1,5 Mm</a:t>
            </a:r>
            <a:r>
              <a:rPr lang="fr-FR" sz="1875" baseline="30000" dirty="0">
                <a:solidFill>
                  <a:srgbClr val="1341A1"/>
                </a:solidFill>
              </a:rPr>
              <a:t>3</a:t>
            </a:r>
            <a:r>
              <a:rPr lang="fr-FR" sz="1875" dirty="0">
                <a:solidFill>
                  <a:srgbClr val="1341A1"/>
                </a:solidFill>
              </a:rPr>
              <a:t>/an) :</a:t>
            </a:r>
          </a:p>
          <a:p>
            <a:pPr marL="1254125" lvl="2" indent="-288925">
              <a:spcBef>
                <a:spcPts val="600"/>
              </a:spcBef>
              <a:buClr>
                <a:schemeClr val="accent6">
                  <a:lumMod val="75000"/>
                </a:schemeClr>
              </a:buClr>
              <a:buSzPts val="1600"/>
            </a:pPr>
            <a:r>
              <a:rPr lang="fr-FR" sz="1650" dirty="0">
                <a:solidFill>
                  <a:srgbClr val="1341A1"/>
                </a:solidFill>
              </a:rPr>
              <a:t>problème de maîtrise foncière</a:t>
            </a:r>
          </a:p>
          <a:p>
            <a:pPr marL="631825" lvl="1" indent="-288925">
              <a:spcBef>
                <a:spcPts val="600"/>
              </a:spcBef>
              <a:buClr>
                <a:schemeClr val="accent6">
                  <a:lumMod val="75000"/>
                </a:schemeClr>
              </a:buClr>
              <a:buFont typeface="+mj-lt"/>
              <a:buAutoNum type="arabicPeriod"/>
            </a:pPr>
            <a:endParaRPr lang="fr-FR" sz="1875" dirty="0">
              <a:solidFill>
                <a:srgbClr val="1341A1"/>
              </a:solidFill>
            </a:endParaRPr>
          </a:p>
          <a:p>
            <a:pPr marL="631825" lvl="1" indent="-288925">
              <a:spcBef>
                <a:spcPts val="600"/>
              </a:spcBef>
              <a:buClr>
                <a:schemeClr val="accent6">
                  <a:lumMod val="75000"/>
                </a:schemeClr>
              </a:buClr>
              <a:buFont typeface="+mj-lt"/>
              <a:buAutoNum type="arabicPeriod"/>
            </a:pPr>
            <a:r>
              <a:rPr lang="fr-FR" sz="1875" dirty="0">
                <a:solidFill>
                  <a:srgbClr val="1341A1"/>
                </a:solidFill>
              </a:rPr>
              <a:t>"de repli" demandée pour avis auprès de la CLE : réinjection à l’Eocène et à l’Oligocène</a:t>
            </a:r>
          </a:p>
          <a:p>
            <a:pPr lvl="1">
              <a:spcBef>
                <a:spcPts val="600"/>
              </a:spcBef>
              <a:buClr>
                <a:schemeClr val="accent6">
                  <a:lumMod val="75000"/>
                </a:schemeClr>
              </a:buClr>
            </a:pPr>
            <a:endParaRPr lang="fr-FR" dirty="0"/>
          </a:p>
        </p:txBody>
      </p:sp>
      <p:sp>
        <p:nvSpPr>
          <p:cNvPr id="3" name="Rectangle 2">
            <a:extLst>
              <a:ext uri="{FF2B5EF4-FFF2-40B4-BE49-F238E27FC236}">
                <a16:creationId xmlns:a16="http://schemas.microsoft.com/office/drawing/2014/main" id="{98D67221-48FC-1C16-5D1D-6E8BFBE0259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400" b="1" dirty="0">
                <a:solidFill>
                  <a:srgbClr val="0077D4"/>
                </a:solidFill>
              </a:rPr>
              <a:t>Projet de réseau de chaleur </a:t>
            </a:r>
            <a:br>
              <a:rPr lang="fr-FR" sz="2400" b="1" dirty="0">
                <a:solidFill>
                  <a:srgbClr val="0077D4"/>
                </a:solidFill>
              </a:rPr>
            </a:br>
            <a:r>
              <a:rPr lang="fr-FR" sz="2400" b="1" dirty="0">
                <a:solidFill>
                  <a:srgbClr val="0077D4"/>
                </a:solidFill>
              </a:rPr>
              <a:t>« Bordeaux Métropole Sud »</a:t>
            </a:r>
          </a:p>
        </p:txBody>
      </p:sp>
    </p:spTree>
    <p:extLst>
      <p:ext uri="{BB962C8B-B14F-4D97-AF65-F5344CB8AC3E}">
        <p14:creationId xmlns:p14="http://schemas.microsoft.com/office/powerpoint/2010/main" val="3780191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457200" y="1382929"/>
            <a:ext cx="8229600" cy="3904751"/>
          </a:xfrm>
        </p:spPr>
        <p:txBody>
          <a:bodyPr>
            <a:noAutofit/>
          </a:bodyPr>
          <a:lstStyle/>
          <a:p>
            <a:pPr marL="800100" lvl="1" indent="-457200">
              <a:spcBef>
                <a:spcPts val="600"/>
              </a:spcBef>
              <a:buClr>
                <a:schemeClr val="accent6">
                  <a:lumMod val="75000"/>
                </a:schemeClr>
              </a:buClr>
              <a:buFont typeface="+mj-lt"/>
              <a:buAutoNum type="arabicPeriod"/>
            </a:pPr>
            <a:r>
              <a:rPr lang="fr-FR" sz="1875" dirty="0">
                <a:solidFill>
                  <a:srgbClr val="1341A1"/>
                </a:solidFill>
              </a:rPr>
              <a:t>« classique » non compatible avec le projet : réinjection au Cénomanien</a:t>
            </a:r>
          </a:p>
          <a:p>
            <a:pPr marL="1100137" lvl="2" indent="-457200">
              <a:spcBef>
                <a:spcPts val="600"/>
              </a:spcBef>
              <a:buClr>
                <a:schemeClr val="accent6">
                  <a:lumMod val="75000"/>
                </a:schemeClr>
              </a:buClr>
            </a:pPr>
            <a:r>
              <a:rPr lang="fr-FR" sz="1800" dirty="0">
                <a:solidFill>
                  <a:srgbClr val="1341A1"/>
                </a:solidFill>
              </a:rPr>
              <a:t>Impossibilité de trouver des fonciers (3 x 2 500 m</a:t>
            </a:r>
            <a:r>
              <a:rPr lang="fr-FR" sz="1800" baseline="30000" dirty="0">
                <a:solidFill>
                  <a:srgbClr val="1341A1"/>
                </a:solidFill>
              </a:rPr>
              <a:t>2</a:t>
            </a:r>
            <a:r>
              <a:rPr lang="fr-FR" sz="1800" dirty="0">
                <a:solidFill>
                  <a:srgbClr val="1341A1"/>
                </a:solidFill>
              </a:rPr>
              <a:t>)</a:t>
            </a:r>
          </a:p>
          <a:p>
            <a:pPr marL="1100137" lvl="2" indent="-457200">
              <a:spcBef>
                <a:spcPts val="600"/>
              </a:spcBef>
              <a:buClr>
                <a:schemeClr val="accent6">
                  <a:lumMod val="75000"/>
                </a:schemeClr>
              </a:buClr>
            </a:pPr>
            <a:r>
              <a:rPr lang="fr-FR" sz="1800" dirty="0">
                <a:solidFill>
                  <a:srgbClr val="1341A1"/>
                </a:solidFill>
              </a:rPr>
              <a:t>Impact beaucoup trop important sur le prix de la chaleur (9 M € juste pour les ouvrages hors raccordement)</a:t>
            </a:r>
          </a:p>
          <a:p>
            <a:pPr marL="342900" lvl="1" indent="0">
              <a:spcBef>
                <a:spcPts val="600"/>
              </a:spcBef>
              <a:buClr>
                <a:schemeClr val="accent6">
                  <a:lumMod val="75000"/>
                </a:schemeClr>
              </a:buClr>
              <a:buNone/>
            </a:pPr>
            <a:endParaRPr lang="fr-FR" dirty="0"/>
          </a:p>
          <a:p>
            <a:pPr marL="342900" lvl="1" indent="0">
              <a:spcBef>
                <a:spcPts val="600"/>
              </a:spcBef>
              <a:buClr>
                <a:schemeClr val="accent6">
                  <a:lumMod val="75000"/>
                </a:schemeClr>
              </a:buClr>
              <a:buNone/>
            </a:pPr>
            <a:r>
              <a:rPr lang="fr-FR" sz="1875" dirty="0">
                <a:solidFill>
                  <a:srgbClr val="1341A1"/>
                </a:solidFill>
              </a:rPr>
              <a:t>&gt;&gt; Solution écartée par Bordeaux Métropole</a:t>
            </a:r>
          </a:p>
        </p:txBody>
      </p:sp>
      <p:sp>
        <p:nvSpPr>
          <p:cNvPr id="3" name="Rectangle 2">
            <a:extLst>
              <a:ext uri="{FF2B5EF4-FFF2-40B4-BE49-F238E27FC236}">
                <a16:creationId xmlns:a16="http://schemas.microsoft.com/office/drawing/2014/main" id="{98D67221-48FC-1C16-5D1D-6E8BFBE0259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réseau de chaleur </a:t>
            </a:r>
            <a:br>
              <a:rPr lang="fr-FR" sz="2000" b="1" dirty="0">
                <a:solidFill>
                  <a:srgbClr val="0077D4"/>
                </a:solidFill>
              </a:rPr>
            </a:br>
            <a:r>
              <a:rPr lang="fr-FR" sz="2000" b="1" dirty="0">
                <a:solidFill>
                  <a:srgbClr val="0077D4"/>
                </a:solidFill>
              </a:rPr>
              <a:t>« Bordeaux Métropole Sud »</a:t>
            </a:r>
          </a:p>
        </p:txBody>
      </p:sp>
    </p:spTree>
    <p:extLst>
      <p:ext uri="{BB962C8B-B14F-4D97-AF65-F5344CB8AC3E}">
        <p14:creationId xmlns:p14="http://schemas.microsoft.com/office/powerpoint/2010/main" val="89297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457200" y="1382929"/>
            <a:ext cx="8229600" cy="3904751"/>
          </a:xfrm>
        </p:spPr>
        <p:txBody>
          <a:bodyPr>
            <a:noAutofit/>
          </a:bodyPr>
          <a:lstStyle/>
          <a:p>
            <a:pPr marL="800100" lvl="1" indent="-457200">
              <a:spcBef>
                <a:spcPts val="600"/>
              </a:spcBef>
              <a:buClr>
                <a:schemeClr val="accent6">
                  <a:lumMod val="75000"/>
                </a:schemeClr>
              </a:buClr>
              <a:buFont typeface="+mj-lt"/>
              <a:buAutoNum type="arabicPeriod" startAt="2"/>
            </a:pPr>
            <a:r>
              <a:rPr lang="fr-FR" sz="1875" dirty="0">
                <a:solidFill>
                  <a:srgbClr val="1341A1"/>
                </a:solidFill>
              </a:rPr>
              <a:t>« innovante » et souhaitée par Bordeaux Métropole : réinjection dans le réseau d’eau potable (1,5 Mm</a:t>
            </a:r>
            <a:r>
              <a:rPr lang="fr-FR" sz="1875" baseline="30000" dirty="0">
                <a:solidFill>
                  <a:srgbClr val="1341A1"/>
                </a:solidFill>
              </a:rPr>
              <a:t>3</a:t>
            </a:r>
            <a:r>
              <a:rPr lang="fr-FR" sz="1875" dirty="0">
                <a:solidFill>
                  <a:srgbClr val="1341A1"/>
                </a:solidFill>
              </a:rPr>
              <a:t>/an)</a:t>
            </a:r>
          </a:p>
          <a:p>
            <a:pPr marL="1100137" lvl="2" indent="-457200">
              <a:spcBef>
                <a:spcPts val="600"/>
              </a:spcBef>
              <a:buClr>
                <a:schemeClr val="accent6">
                  <a:lumMod val="75000"/>
                </a:schemeClr>
              </a:buClr>
            </a:pPr>
            <a:r>
              <a:rPr lang="fr-FR" sz="1650" dirty="0">
                <a:solidFill>
                  <a:srgbClr val="1341A1"/>
                </a:solidFill>
              </a:rPr>
              <a:t>contexte règlementaire (CSP) qui impose d’acquérir en pleine propriété la parcelle ;</a:t>
            </a:r>
          </a:p>
          <a:p>
            <a:pPr marL="1100137" lvl="2" indent="-457200">
              <a:spcBef>
                <a:spcPts val="600"/>
              </a:spcBef>
              <a:buClr>
                <a:schemeClr val="accent6">
                  <a:lumMod val="75000"/>
                </a:schemeClr>
              </a:buClr>
            </a:pPr>
            <a:r>
              <a:rPr lang="fr-FR" sz="1650" dirty="0">
                <a:solidFill>
                  <a:srgbClr val="1341A1"/>
                </a:solidFill>
              </a:rPr>
              <a:t>les propriétaires actuels (</a:t>
            </a:r>
            <a:r>
              <a:rPr lang="fr-FR" sz="1650" dirty="0" err="1">
                <a:solidFill>
                  <a:srgbClr val="1341A1"/>
                </a:solidFill>
              </a:rPr>
              <a:t>DomoFrance</a:t>
            </a:r>
            <a:r>
              <a:rPr lang="fr-FR" sz="1650" dirty="0">
                <a:solidFill>
                  <a:srgbClr val="1341A1"/>
                </a:solidFill>
              </a:rPr>
              <a:t> et l’Université de Bordeaux) refusent de céder les parcelles correspondantes</a:t>
            </a:r>
          </a:p>
          <a:p>
            <a:pPr lvl="1">
              <a:spcBef>
                <a:spcPts val="600"/>
              </a:spcBef>
              <a:buClr>
                <a:schemeClr val="accent6">
                  <a:lumMod val="75000"/>
                </a:schemeClr>
              </a:buClr>
            </a:pPr>
            <a:endParaRPr lang="fr-FR" dirty="0"/>
          </a:p>
        </p:txBody>
      </p:sp>
      <p:sp>
        <p:nvSpPr>
          <p:cNvPr id="3" name="Rectangle 2">
            <a:extLst>
              <a:ext uri="{FF2B5EF4-FFF2-40B4-BE49-F238E27FC236}">
                <a16:creationId xmlns:a16="http://schemas.microsoft.com/office/drawing/2014/main" id="{98D67221-48FC-1C16-5D1D-6E8BFBE0259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000" b="1" dirty="0">
                <a:solidFill>
                  <a:srgbClr val="0077D4"/>
                </a:solidFill>
              </a:rPr>
              <a:t>Projet de réseau de chaleur </a:t>
            </a:r>
            <a:br>
              <a:rPr lang="fr-FR" sz="2000" b="1" dirty="0">
                <a:solidFill>
                  <a:srgbClr val="0077D4"/>
                </a:solidFill>
              </a:rPr>
            </a:br>
            <a:r>
              <a:rPr lang="fr-FR" sz="2000" b="1" dirty="0">
                <a:solidFill>
                  <a:srgbClr val="0077D4"/>
                </a:solidFill>
              </a:rPr>
              <a:t>« Bordeaux Métropole Sud »</a:t>
            </a:r>
          </a:p>
        </p:txBody>
      </p:sp>
      <p:pic>
        <p:nvPicPr>
          <p:cNvPr id="47" name="Image 46">
            <a:extLst>
              <a:ext uri="{FF2B5EF4-FFF2-40B4-BE49-F238E27FC236}">
                <a16:creationId xmlns:a16="http://schemas.microsoft.com/office/drawing/2014/main" id="{25F53D84-8A39-7152-1116-6AC1E62117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1897" y="3248011"/>
            <a:ext cx="6120143" cy="3477780"/>
          </a:xfrm>
          <a:prstGeom prst="rect">
            <a:avLst/>
          </a:prstGeom>
        </p:spPr>
      </p:pic>
    </p:spTree>
    <p:extLst>
      <p:ext uri="{BB962C8B-B14F-4D97-AF65-F5344CB8AC3E}">
        <p14:creationId xmlns:p14="http://schemas.microsoft.com/office/powerpoint/2010/main" val="3435978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457200" y="1382929"/>
            <a:ext cx="8229600" cy="3904751"/>
          </a:xfrm>
        </p:spPr>
        <p:txBody>
          <a:bodyPr>
            <a:noAutofit/>
          </a:bodyPr>
          <a:lstStyle/>
          <a:p>
            <a:pPr marL="800100" lvl="1" indent="-457200">
              <a:spcBef>
                <a:spcPts val="600"/>
              </a:spcBef>
              <a:buClr>
                <a:schemeClr val="accent6">
                  <a:lumMod val="75000"/>
                </a:schemeClr>
              </a:buClr>
              <a:buFont typeface="+mj-lt"/>
              <a:buAutoNum type="arabicPeriod" startAt="3"/>
            </a:pPr>
            <a:r>
              <a:rPr lang="fr-FR" sz="1875" dirty="0">
                <a:solidFill>
                  <a:srgbClr val="1341A1"/>
                </a:solidFill>
              </a:rPr>
              <a:t>« de repli » demandée pour avis auprès de la CLE : réinjection à l’Eocène et à l’Oligocène</a:t>
            </a:r>
          </a:p>
          <a:p>
            <a:pPr marL="342900" lvl="1" indent="0">
              <a:spcBef>
                <a:spcPts val="600"/>
              </a:spcBef>
              <a:buClr>
                <a:schemeClr val="accent6">
                  <a:lumMod val="75000"/>
                </a:schemeClr>
              </a:buClr>
              <a:buNone/>
            </a:pPr>
            <a:r>
              <a:rPr lang="fr-FR" sz="1875" u="sng" dirty="0">
                <a:solidFill>
                  <a:srgbClr val="1341A1"/>
                </a:solidFill>
              </a:rPr>
              <a:t>Réinjection </a:t>
            </a:r>
          </a:p>
          <a:p>
            <a:pPr marL="342900" lvl="1" indent="0">
              <a:spcBef>
                <a:spcPts val="600"/>
              </a:spcBef>
              <a:buClr>
                <a:schemeClr val="accent6">
                  <a:lumMod val="75000"/>
                </a:schemeClr>
              </a:buClr>
              <a:buNone/>
            </a:pPr>
            <a:r>
              <a:rPr lang="fr-FR" sz="1875" dirty="0">
                <a:solidFill>
                  <a:srgbClr val="1341A1"/>
                </a:solidFill>
              </a:rPr>
              <a:t>Pour le puits de </a:t>
            </a:r>
            <a:r>
              <a:rPr lang="fr-FR" sz="1875" dirty="0" err="1">
                <a:solidFill>
                  <a:srgbClr val="1341A1"/>
                </a:solidFill>
              </a:rPr>
              <a:t>Saige</a:t>
            </a:r>
            <a:r>
              <a:rPr lang="fr-FR" sz="1875" dirty="0">
                <a:solidFill>
                  <a:srgbClr val="1341A1"/>
                </a:solidFill>
              </a:rPr>
              <a:t> :</a:t>
            </a:r>
          </a:p>
          <a:p>
            <a:pPr lvl="1">
              <a:spcBef>
                <a:spcPts val="600"/>
              </a:spcBef>
              <a:buClr>
                <a:schemeClr val="accent6">
                  <a:lumMod val="75000"/>
                </a:schemeClr>
              </a:buClr>
              <a:buFont typeface="Arial" panose="020B0604020202020204" pitchFamily="34" charset="0"/>
              <a:buChar char="•"/>
            </a:pPr>
            <a:r>
              <a:rPr lang="fr-FR" sz="1875" dirty="0">
                <a:solidFill>
                  <a:srgbClr val="1341A1"/>
                </a:solidFill>
              </a:rPr>
              <a:t>à l’Eocène (jusqu’à 150 m</a:t>
            </a:r>
            <a:r>
              <a:rPr lang="fr-FR" sz="1875" baseline="30000" dirty="0">
                <a:solidFill>
                  <a:srgbClr val="1341A1"/>
                </a:solidFill>
              </a:rPr>
              <a:t>3</a:t>
            </a:r>
            <a:r>
              <a:rPr lang="fr-FR" sz="1875" dirty="0">
                <a:solidFill>
                  <a:srgbClr val="1341A1"/>
                </a:solidFill>
              </a:rPr>
              <a:t>/h) via 1 ouvrage à créer</a:t>
            </a:r>
          </a:p>
          <a:p>
            <a:pPr marL="342900" lvl="1" indent="0">
              <a:spcBef>
                <a:spcPts val="600"/>
              </a:spcBef>
              <a:buClr>
                <a:schemeClr val="accent6">
                  <a:lumMod val="75000"/>
                </a:schemeClr>
              </a:buClr>
              <a:buNone/>
            </a:pPr>
            <a:r>
              <a:rPr lang="fr-FR" sz="1875" dirty="0">
                <a:solidFill>
                  <a:srgbClr val="1341A1"/>
                </a:solidFill>
              </a:rPr>
              <a:t>Pour le puits de MSUD1 :</a:t>
            </a:r>
          </a:p>
          <a:p>
            <a:pPr lvl="1">
              <a:spcBef>
                <a:spcPts val="600"/>
              </a:spcBef>
              <a:buClr>
                <a:schemeClr val="accent6">
                  <a:lumMod val="75000"/>
                </a:schemeClr>
              </a:buClr>
              <a:buFont typeface="Arial" panose="020B0604020202020204" pitchFamily="34" charset="0"/>
              <a:buChar char="•"/>
            </a:pPr>
            <a:r>
              <a:rPr lang="fr-FR" sz="1875" dirty="0">
                <a:solidFill>
                  <a:srgbClr val="1341A1"/>
                </a:solidFill>
              </a:rPr>
              <a:t>à l’Eocène (jusqu’à 150 m</a:t>
            </a:r>
            <a:r>
              <a:rPr lang="fr-FR" sz="1875" baseline="30000" dirty="0">
                <a:solidFill>
                  <a:srgbClr val="1341A1"/>
                </a:solidFill>
              </a:rPr>
              <a:t>3</a:t>
            </a:r>
            <a:r>
              <a:rPr lang="fr-FR" sz="1875" dirty="0">
                <a:solidFill>
                  <a:srgbClr val="1341A1"/>
                </a:solidFill>
              </a:rPr>
              <a:t>/h) via 1 ouvrage à créer</a:t>
            </a:r>
          </a:p>
          <a:p>
            <a:pPr lvl="1">
              <a:spcBef>
                <a:spcPts val="600"/>
              </a:spcBef>
              <a:buClr>
                <a:schemeClr val="accent6">
                  <a:lumMod val="75000"/>
                </a:schemeClr>
              </a:buClr>
              <a:buFont typeface="Arial" panose="020B0604020202020204" pitchFamily="34" charset="0"/>
              <a:buChar char="•"/>
            </a:pPr>
            <a:r>
              <a:rPr lang="fr-FR" sz="1875" dirty="0">
                <a:solidFill>
                  <a:srgbClr val="1341A1"/>
                </a:solidFill>
              </a:rPr>
              <a:t>à l’Oligocène (jusqu’à 70 m</a:t>
            </a:r>
            <a:r>
              <a:rPr lang="fr-FR" sz="1875" baseline="30000" dirty="0">
                <a:solidFill>
                  <a:srgbClr val="1341A1"/>
                </a:solidFill>
              </a:rPr>
              <a:t>3</a:t>
            </a:r>
            <a:r>
              <a:rPr lang="fr-FR" sz="1875" dirty="0">
                <a:solidFill>
                  <a:srgbClr val="1341A1"/>
                </a:solidFill>
              </a:rPr>
              <a:t>/h) via 1 ouvrage à créer</a:t>
            </a:r>
          </a:p>
          <a:p>
            <a:pPr marL="342900" lvl="1" indent="0">
              <a:spcBef>
                <a:spcPts val="600"/>
              </a:spcBef>
              <a:buClr>
                <a:schemeClr val="accent6">
                  <a:lumMod val="75000"/>
                </a:schemeClr>
              </a:buClr>
              <a:buNone/>
            </a:pPr>
            <a:endParaRPr lang="fr-FR" sz="1875" dirty="0">
              <a:solidFill>
                <a:srgbClr val="1341A1"/>
              </a:solidFill>
            </a:endParaRPr>
          </a:p>
          <a:p>
            <a:pPr marL="342900" lvl="1" indent="0">
              <a:spcBef>
                <a:spcPts val="600"/>
              </a:spcBef>
              <a:buClr>
                <a:schemeClr val="accent6">
                  <a:lumMod val="75000"/>
                </a:schemeClr>
              </a:buClr>
              <a:buNone/>
            </a:pPr>
            <a:r>
              <a:rPr lang="fr-FR" sz="1875" dirty="0">
                <a:solidFill>
                  <a:srgbClr val="1341A1"/>
                </a:solidFill>
              </a:rPr>
              <a:t>Logique de réinjection : </a:t>
            </a:r>
          </a:p>
          <a:p>
            <a:pPr lvl="1">
              <a:spcBef>
                <a:spcPts val="600"/>
              </a:spcBef>
              <a:buClr>
                <a:schemeClr val="accent6">
                  <a:lumMod val="75000"/>
                </a:schemeClr>
              </a:buClr>
              <a:buFont typeface="Arial" panose="020B0604020202020204" pitchFamily="34" charset="0"/>
              <a:buChar char="•"/>
            </a:pPr>
            <a:r>
              <a:rPr lang="fr-FR" sz="1875" dirty="0">
                <a:solidFill>
                  <a:srgbClr val="1341A1"/>
                </a:solidFill>
              </a:rPr>
              <a:t>Priorité à l’Eocène (déficitaire)</a:t>
            </a:r>
          </a:p>
          <a:p>
            <a:pPr lvl="1">
              <a:spcBef>
                <a:spcPts val="600"/>
              </a:spcBef>
              <a:buClr>
                <a:schemeClr val="accent6">
                  <a:lumMod val="75000"/>
                </a:schemeClr>
              </a:buClr>
              <a:buFont typeface="Arial" panose="020B0604020202020204" pitchFamily="34" charset="0"/>
              <a:buChar char="•"/>
            </a:pPr>
            <a:r>
              <a:rPr lang="fr-FR" sz="1875" dirty="0">
                <a:solidFill>
                  <a:srgbClr val="1341A1"/>
                </a:solidFill>
              </a:rPr>
              <a:t>Oligocène en appoint notamment pour couvrir les pointes</a:t>
            </a:r>
          </a:p>
          <a:p>
            <a:pPr marL="342900" lvl="1" indent="0">
              <a:spcBef>
                <a:spcPts val="600"/>
              </a:spcBef>
              <a:buClr>
                <a:schemeClr val="accent6">
                  <a:lumMod val="75000"/>
                </a:schemeClr>
              </a:buClr>
              <a:buNone/>
            </a:pPr>
            <a:r>
              <a:rPr lang="fr-FR" sz="1875" dirty="0">
                <a:solidFill>
                  <a:srgbClr val="1341A1"/>
                </a:solidFill>
              </a:rPr>
              <a:t>A noter que l’Oligocène affleure à 2 km au Sud (Eau Bourde) et 3 km au nord. La mise en charge de cette nappe devrait s’accompagner d’une augmentation des débits de sorties via les vallées environnantes.</a:t>
            </a:r>
          </a:p>
        </p:txBody>
      </p:sp>
      <p:sp>
        <p:nvSpPr>
          <p:cNvPr id="3" name="Rectangle 2">
            <a:extLst>
              <a:ext uri="{FF2B5EF4-FFF2-40B4-BE49-F238E27FC236}">
                <a16:creationId xmlns:a16="http://schemas.microsoft.com/office/drawing/2014/main" id="{98D67221-48FC-1C16-5D1D-6E8BFBE0259F}"/>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400" b="1" dirty="0">
                <a:solidFill>
                  <a:srgbClr val="0077D4"/>
                </a:solidFill>
              </a:rPr>
              <a:t>Projet de réseau de chaleur </a:t>
            </a:r>
            <a:br>
              <a:rPr lang="fr-FR" sz="2400" b="1" dirty="0">
                <a:solidFill>
                  <a:srgbClr val="0077D4"/>
                </a:solidFill>
              </a:rPr>
            </a:br>
            <a:r>
              <a:rPr lang="fr-FR" sz="2400" b="1" dirty="0">
                <a:solidFill>
                  <a:srgbClr val="0077D4"/>
                </a:solidFill>
              </a:rPr>
              <a:t>« Bordeaux Métropole Sud »</a:t>
            </a:r>
          </a:p>
        </p:txBody>
      </p:sp>
    </p:spTree>
    <p:extLst>
      <p:ext uri="{BB962C8B-B14F-4D97-AF65-F5344CB8AC3E}">
        <p14:creationId xmlns:p14="http://schemas.microsoft.com/office/powerpoint/2010/main" val="1653789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10;&#10;Description générée automatiquement">
            <a:extLst>
              <a:ext uri="{FF2B5EF4-FFF2-40B4-BE49-F238E27FC236}">
                <a16:creationId xmlns:a16="http://schemas.microsoft.com/office/drawing/2014/main" id="{65B515E3-FE57-488D-B9C6-ABBB28C206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0126" y="1387597"/>
            <a:ext cx="6308405" cy="5146735"/>
          </a:xfrm>
        </p:spPr>
      </p:pic>
      <p:sp>
        <p:nvSpPr>
          <p:cNvPr id="8" name="Accolade ouvrante 7">
            <a:extLst>
              <a:ext uri="{FF2B5EF4-FFF2-40B4-BE49-F238E27FC236}">
                <a16:creationId xmlns:a16="http://schemas.microsoft.com/office/drawing/2014/main" id="{FDAAEACF-BD31-4846-9523-CF1C3F88F2D3}"/>
              </a:ext>
            </a:extLst>
          </p:cNvPr>
          <p:cNvSpPr/>
          <p:nvPr/>
        </p:nvSpPr>
        <p:spPr>
          <a:xfrm>
            <a:off x="1973481" y="3663206"/>
            <a:ext cx="316331" cy="2258200"/>
          </a:xfrm>
          <a:prstGeom prst="leftBrace">
            <a:avLst/>
          </a:prstGeom>
          <a:ln>
            <a:solidFill>
              <a:srgbClr val="33339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9" name="ZoneTexte 8">
            <a:extLst>
              <a:ext uri="{FF2B5EF4-FFF2-40B4-BE49-F238E27FC236}">
                <a16:creationId xmlns:a16="http://schemas.microsoft.com/office/drawing/2014/main" id="{2E013902-D41B-4B47-BE87-D116E655E351}"/>
              </a:ext>
            </a:extLst>
          </p:cNvPr>
          <p:cNvSpPr txBox="1"/>
          <p:nvPr/>
        </p:nvSpPr>
        <p:spPr>
          <a:xfrm>
            <a:off x="401843" y="4399145"/>
            <a:ext cx="1887969" cy="646331"/>
          </a:xfrm>
          <a:prstGeom prst="rect">
            <a:avLst/>
          </a:prstGeom>
          <a:noFill/>
          <a:ln>
            <a:noFill/>
          </a:ln>
        </p:spPr>
        <p:txBody>
          <a:bodyPr wrap="square" rtlCol="0">
            <a:spAutoFit/>
          </a:bodyPr>
          <a:lstStyle/>
          <a:p>
            <a:pPr algn="ctr"/>
            <a:r>
              <a:rPr lang="fr-FR" dirty="0">
                <a:solidFill>
                  <a:srgbClr val="333399"/>
                </a:solidFill>
                <a:latin typeface="Trebuchet MS" panose="020B0603020202020204" pitchFamily="34" charset="0"/>
              </a:rPr>
              <a:t>Nouveaux projets</a:t>
            </a:r>
          </a:p>
        </p:txBody>
      </p:sp>
      <p:cxnSp>
        <p:nvCxnSpPr>
          <p:cNvPr id="13" name="Connecteur droit 12">
            <a:extLst>
              <a:ext uri="{FF2B5EF4-FFF2-40B4-BE49-F238E27FC236}">
                <a16:creationId xmlns:a16="http://schemas.microsoft.com/office/drawing/2014/main" id="{901C0092-1249-45D5-8A51-56D43643F031}"/>
              </a:ext>
            </a:extLst>
          </p:cNvPr>
          <p:cNvCxnSpPr>
            <a:cxnSpLocks/>
          </p:cNvCxnSpPr>
          <p:nvPr/>
        </p:nvCxnSpPr>
        <p:spPr>
          <a:xfrm>
            <a:off x="3863268" y="4582357"/>
            <a:ext cx="3993471"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5" name="Connecteur droit 14">
            <a:extLst>
              <a:ext uri="{FF2B5EF4-FFF2-40B4-BE49-F238E27FC236}">
                <a16:creationId xmlns:a16="http://schemas.microsoft.com/office/drawing/2014/main" id="{48F5B8D6-2EA6-411D-8AEA-A810FDF974EE}"/>
              </a:ext>
            </a:extLst>
          </p:cNvPr>
          <p:cNvCxnSpPr>
            <a:cxnSpLocks/>
          </p:cNvCxnSpPr>
          <p:nvPr/>
        </p:nvCxnSpPr>
        <p:spPr>
          <a:xfrm>
            <a:off x="6448149" y="5045476"/>
            <a:ext cx="2012271"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7" name="Connecteur droit 16">
            <a:extLst>
              <a:ext uri="{FF2B5EF4-FFF2-40B4-BE49-F238E27FC236}">
                <a16:creationId xmlns:a16="http://schemas.microsoft.com/office/drawing/2014/main" id="{3C1CEE9B-2C57-4F82-BBF0-A25160A5C315}"/>
              </a:ext>
            </a:extLst>
          </p:cNvPr>
          <p:cNvCxnSpPr>
            <a:cxnSpLocks/>
          </p:cNvCxnSpPr>
          <p:nvPr/>
        </p:nvCxnSpPr>
        <p:spPr>
          <a:xfrm>
            <a:off x="3255147" y="5251142"/>
            <a:ext cx="5205273"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9" name="Connecteur droit 18">
            <a:extLst>
              <a:ext uri="{FF2B5EF4-FFF2-40B4-BE49-F238E27FC236}">
                <a16:creationId xmlns:a16="http://schemas.microsoft.com/office/drawing/2014/main" id="{F0CE6493-341D-402D-9C36-066CABEF7D1F}"/>
              </a:ext>
            </a:extLst>
          </p:cNvPr>
          <p:cNvCxnSpPr>
            <a:cxnSpLocks/>
          </p:cNvCxnSpPr>
          <p:nvPr/>
        </p:nvCxnSpPr>
        <p:spPr>
          <a:xfrm>
            <a:off x="5894774" y="5921406"/>
            <a:ext cx="2265285" cy="0"/>
          </a:xfrm>
          <a:prstGeom prst="line">
            <a:avLst/>
          </a:prstGeom>
        </p:spPr>
        <p:style>
          <a:lnRef idx="2">
            <a:schemeClr val="accent2"/>
          </a:lnRef>
          <a:fillRef idx="0">
            <a:schemeClr val="accent2"/>
          </a:fillRef>
          <a:effectRef idx="1">
            <a:schemeClr val="accent2"/>
          </a:effectRef>
          <a:fontRef idx="minor">
            <a:schemeClr val="tx1"/>
          </a:fontRef>
        </p:style>
      </p:cxnSp>
      <p:sp>
        <p:nvSpPr>
          <p:cNvPr id="3" name="Rectangle 2">
            <a:extLst>
              <a:ext uri="{FF2B5EF4-FFF2-40B4-BE49-F238E27FC236}">
                <a16:creationId xmlns:a16="http://schemas.microsoft.com/office/drawing/2014/main" id="{08DAE0F1-869A-96C9-65E4-B55197099ED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400" b="1" dirty="0">
                <a:solidFill>
                  <a:srgbClr val="0077D4"/>
                </a:solidFill>
              </a:rPr>
              <a:t>Projet de réseau de chaleur </a:t>
            </a:r>
            <a:br>
              <a:rPr lang="fr-FR" sz="2400" b="1" dirty="0">
                <a:solidFill>
                  <a:srgbClr val="0077D4"/>
                </a:solidFill>
              </a:rPr>
            </a:br>
            <a:r>
              <a:rPr lang="fr-FR" sz="2400" b="1" dirty="0">
                <a:solidFill>
                  <a:srgbClr val="0077D4"/>
                </a:solidFill>
              </a:rPr>
              <a:t>« Bordeaux Métropole Sud »</a:t>
            </a:r>
          </a:p>
        </p:txBody>
      </p:sp>
    </p:spTree>
    <p:extLst>
      <p:ext uri="{BB962C8B-B14F-4D97-AF65-F5344CB8AC3E}">
        <p14:creationId xmlns:p14="http://schemas.microsoft.com/office/powerpoint/2010/main" val="3349666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a:xfrm>
            <a:off x="254000" y="1409633"/>
            <a:ext cx="8229600" cy="3904751"/>
          </a:xfrm>
        </p:spPr>
        <p:txBody>
          <a:bodyPr>
            <a:noAutofit/>
          </a:bodyPr>
          <a:lstStyle/>
          <a:p>
            <a:pPr marL="0" indent="0">
              <a:buNone/>
            </a:pPr>
            <a:r>
              <a:rPr lang="fr-FR" dirty="0"/>
              <a:t>Rappel de l’avis de la CLE 2021-006 du 15 février 2021</a:t>
            </a:r>
          </a:p>
        </p:txBody>
      </p:sp>
      <p:grpSp>
        <p:nvGrpSpPr>
          <p:cNvPr id="3" name="Groupe 2">
            <a:extLst>
              <a:ext uri="{FF2B5EF4-FFF2-40B4-BE49-F238E27FC236}">
                <a16:creationId xmlns:a16="http://schemas.microsoft.com/office/drawing/2014/main" id="{CB93FB28-CC83-CF7A-2C1E-968945521746}"/>
              </a:ext>
            </a:extLst>
          </p:cNvPr>
          <p:cNvGrpSpPr/>
          <p:nvPr/>
        </p:nvGrpSpPr>
        <p:grpSpPr>
          <a:xfrm>
            <a:off x="405198" y="1865746"/>
            <a:ext cx="8415274" cy="4613924"/>
            <a:chOff x="1002267" y="2165397"/>
            <a:chExt cx="7818205" cy="4286563"/>
          </a:xfrm>
        </p:grpSpPr>
        <p:pic>
          <p:nvPicPr>
            <p:cNvPr id="5" name="Image 4" descr="Une image contenant texte&#10;&#10;Description générée automatiquement">
              <a:extLst>
                <a:ext uri="{FF2B5EF4-FFF2-40B4-BE49-F238E27FC236}">
                  <a16:creationId xmlns:a16="http://schemas.microsoft.com/office/drawing/2014/main" id="{3DC029C6-6BFE-7F86-F895-D03D84A07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2267" y="2165397"/>
              <a:ext cx="7818205" cy="4286563"/>
            </a:xfrm>
            <a:prstGeom prst="rect">
              <a:avLst/>
            </a:prstGeom>
          </p:spPr>
        </p:pic>
        <p:sp>
          <p:nvSpPr>
            <p:cNvPr id="6" name="Rectangle 5">
              <a:extLst>
                <a:ext uri="{FF2B5EF4-FFF2-40B4-BE49-F238E27FC236}">
                  <a16:creationId xmlns:a16="http://schemas.microsoft.com/office/drawing/2014/main" id="{F9589DF8-5149-2295-4F53-4B386088303F}"/>
                </a:ext>
              </a:extLst>
            </p:cNvPr>
            <p:cNvSpPr/>
            <p:nvPr/>
          </p:nvSpPr>
          <p:spPr>
            <a:xfrm>
              <a:off x="1593410" y="5314384"/>
              <a:ext cx="7227062" cy="1071628"/>
            </a:xfrm>
            <a:prstGeom prst="rect">
              <a:avLst/>
            </a:prstGeom>
            <a:noFill/>
            <a:ln w="38100">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srgbClr val="FF0000"/>
                </a:solidFill>
              </a:endParaRPr>
            </a:p>
          </p:txBody>
        </p:sp>
      </p:grpSp>
      <p:sp>
        <p:nvSpPr>
          <p:cNvPr id="7" name="Rectangle 2">
            <a:extLst>
              <a:ext uri="{FF2B5EF4-FFF2-40B4-BE49-F238E27FC236}">
                <a16:creationId xmlns:a16="http://schemas.microsoft.com/office/drawing/2014/main" id="{5433F58E-FBBD-5C38-C5CD-9C964C0027FA}"/>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400" b="1" dirty="0">
                <a:solidFill>
                  <a:srgbClr val="0077D4"/>
                </a:solidFill>
              </a:rPr>
              <a:t>Projet de réseau de chaleur </a:t>
            </a:r>
            <a:br>
              <a:rPr lang="fr-FR" sz="2400" b="1" dirty="0">
                <a:solidFill>
                  <a:srgbClr val="0077D4"/>
                </a:solidFill>
              </a:rPr>
            </a:br>
            <a:r>
              <a:rPr lang="fr-FR" sz="2400" b="1" dirty="0">
                <a:solidFill>
                  <a:srgbClr val="0077D4"/>
                </a:solidFill>
              </a:rPr>
              <a:t>« Bordeaux Métropole Sud »</a:t>
            </a:r>
          </a:p>
        </p:txBody>
      </p:sp>
    </p:spTree>
    <p:extLst>
      <p:ext uri="{BB962C8B-B14F-4D97-AF65-F5344CB8AC3E}">
        <p14:creationId xmlns:p14="http://schemas.microsoft.com/office/powerpoint/2010/main" val="2931317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8</a:t>
            </a:fld>
            <a:endParaRPr lang="fr-FR" dirty="0">
              <a:solidFill>
                <a:srgbClr val="E1E805"/>
              </a:solidFill>
            </a:endParaRPr>
          </a:p>
        </p:txBody>
      </p:sp>
      <p:sp>
        <p:nvSpPr>
          <p:cNvPr id="5" name="Text Box 4"/>
          <p:cNvSpPr txBox="1">
            <a:spLocks noChangeArrowheads="1"/>
          </p:cNvSpPr>
          <p:nvPr/>
        </p:nvSpPr>
        <p:spPr bwMode="auto">
          <a:xfrm>
            <a:off x="252188" y="1284337"/>
            <a:ext cx="28880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None/>
            </a:pPr>
            <a:r>
              <a:rPr lang="fr-FR" altLang="fr-FR" sz="2400" b="1" u="sng" dirty="0">
                <a:solidFill>
                  <a:srgbClr val="C0504D"/>
                </a:solidFill>
                <a:latin typeface="Gill Sans MT" pitchFamily="34" charset="0"/>
              </a:rPr>
              <a:t>Proposition</a:t>
            </a:r>
            <a:r>
              <a:rPr lang="fr-FR" altLang="fr-FR" sz="2400" b="1" u="sng" dirty="0">
                <a:solidFill>
                  <a:schemeClr val="accent2"/>
                </a:solidFill>
                <a:latin typeface="Gill Sans MT" pitchFamily="34" charset="0"/>
              </a:rPr>
              <a:t> d’avis :</a:t>
            </a:r>
          </a:p>
        </p:txBody>
      </p:sp>
      <p:sp>
        <p:nvSpPr>
          <p:cNvPr id="7" name="Rectangle 5"/>
          <p:cNvSpPr>
            <a:spLocks noChangeArrowheads="1"/>
          </p:cNvSpPr>
          <p:nvPr/>
        </p:nvSpPr>
        <p:spPr bwMode="auto">
          <a:xfrm>
            <a:off x="415636" y="1762275"/>
            <a:ext cx="8312727" cy="435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dirty="0">
                <a:solidFill>
                  <a:srgbClr val="333399"/>
                </a:solidFill>
                <a:latin typeface="Trebuchet MS" panose="020B0603020202020204" pitchFamily="34" charset="0"/>
              </a:rPr>
              <a:t>Considérant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 disposition 59 du SAGE qui juge géothermie en circuit ouvert compatible avec le SAGE sous réserve de la démonstration de l’intérêt de la solution pour la gestion de la ressource et du point de vue technico-économique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l’avis 2021-006 émis par la CLE le 15 février 2021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l’argumentaire motivant que la solution 1 de réinjection dans le réservoir d’origine soit écartée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que la solution 2 consistant à valoriser via le réseau d’eau potable est la plus intéressante pour la gestion des ressources et certainement la moins complexe du point de vue technique ;</a:t>
            </a:r>
          </a:p>
          <a:p>
            <a:pPr marL="342900" indent="-342900" algn="just">
              <a:spcBef>
                <a:spcPts val="600"/>
              </a:spcBef>
              <a:buClr>
                <a:schemeClr val="accent2"/>
              </a:buClr>
              <a:buSzPct val="100000"/>
              <a:buFont typeface="Arial" panose="020B0604020202020204" pitchFamily="34" charset="0"/>
              <a:buChar char="•"/>
            </a:pPr>
            <a:r>
              <a:rPr lang="fr-FR" altLang="fr-FR" dirty="0">
                <a:solidFill>
                  <a:srgbClr val="333399"/>
                </a:solidFill>
                <a:latin typeface="Trebuchet MS" panose="020B0603020202020204" pitchFamily="34" charset="0"/>
              </a:rPr>
              <a:t>que la valorisation de l’eau prélevée dans une ressource classée non déficitaire par injection dans le réseau d’eau potable ou réinjection dans une ressource classée déficitaire correspond à une substitution de ressource au sens de la disposition 14 ;</a:t>
            </a:r>
          </a:p>
        </p:txBody>
      </p:sp>
      <p:sp>
        <p:nvSpPr>
          <p:cNvPr id="3" name="Rectangle 2">
            <a:extLst>
              <a:ext uri="{FF2B5EF4-FFF2-40B4-BE49-F238E27FC236}">
                <a16:creationId xmlns:a16="http://schemas.microsoft.com/office/drawing/2014/main" id="{B9C506BB-B7B7-4AEB-A510-C7629A2731B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400" b="1" dirty="0">
                <a:solidFill>
                  <a:srgbClr val="0077D4"/>
                </a:solidFill>
              </a:rPr>
              <a:t>Projet de réseau de chaleur </a:t>
            </a:r>
            <a:br>
              <a:rPr lang="fr-FR" sz="2400" b="1" dirty="0">
                <a:solidFill>
                  <a:srgbClr val="0077D4"/>
                </a:solidFill>
              </a:rPr>
            </a:br>
            <a:r>
              <a:rPr lang="fr-FR" sz="2400" b="1" dirty="0">
                <a:solidFill>
                  <a:srgbClr val="0077D4"/>
                </a:solidFill>
              </a:rPr>
              <a:t>« Bordeaux Métropole Sud »</a:t>
            </a:r>
          </a:p>
        </p:txBody>
      </p:sp>
    </p:spTree>
    <p:extLst>
      <p:ext uri="{BB962C8B-B14F-4D97-AF65-F5344CB8AC3E}">
        <p14:creationId xmlns:p14="http://schemas.microsoft.com/office/powerpoint/2010/main" val="3340269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9</a:t>
            </a:fld>
            <a:endParaRPr lang="fr-FR" dirty="0">
              <a:solidFill>
                <a:srgbClr val="E1E805"/>
              </a:solidFill>
            </a:endParaRPr>
          </a:p>
        </p:txBody>
      </p:sp>
      <p:sp>
        <p:nvSpPr>
          <p:cNvPr id="5" name="Text Box 4"/>
          <p:cNvSpPr txBox="1">
            <a:spLocks noChangeArrowheads="1"/>
          </p:cNvSpPr>
          <p:nvPr/>
        </p:nvSpPr>
        <p:spPr bwMode="auto">
          <a:xfrm>
            <a:off x="252188" y="1284337"/>
            <a:ext cx="38995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None/>
            </a:pPr>
            <a:r>
              <a:rPr lang="fr-FR" altLang="fr-FR" sz="2400" b="1" u="sng" dirty="0">
                <a:solidFill>
                  <a:srgbClr val="C0504D"/>
                </a:solidFill>
                <a:latin typeface="Gill Sans MT" pitchFamily="34" charset="0"/>
              </a:rPr>
              <a:t>Proposition</a:t>
            </a:r>
            <a:r>
              <a:rPr lang="fr-FR" altLang="fr-FR" sz="2400" b="1" u="sng" dirty="0">
                <a:solidFill>
                  <a:schemeClr val="accent2"/>
                </a:solidFill>
                <a:latin typeface="Gill Sans MT" pitchFamily="34" charset="0"/>
              </a:rPr>
              <a:t> d’avis (suite) :</a:t>
            </a:r>
          </a:p>
        </p:txBody>
      </p:sp>
      <p:sp>
        <p:nvSpPr>
          <p:cNvPr id="7" name="Rectangle 5"/>
          <p:cNvSpPr>
            <a:spLocks noChangeArrowheads="1"/>
          </p:cNvSpPr>
          <p:nvPr/>
        </p:nvSpPr>
        <p:spPr bwMode="auto">
          <a:xfrm>
            <a:off x="415636" y="1762275"/>
            <a:ext cx="8312727"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chemeClr val="accent2"/>
              </a:buClr>
              <a:buSzPct val="100000"/>
            </a:pPr>
            <a:r>
              <a:rPr lang="fr-FR" altLang="fr-FR" dirty="0">
                <a:solidFill>
                  <a:srgbClr val="333399"/>
                </a:solidFill>
                <a:latin typeface="Trebuchet MS" panose="020B0603020202020204" pitchFamily="34" charset="0"/>
              </a:rPr>
              <a:t>les projets de géothermie 2 et 3 sont jugés compatibles avec le SAGE Nappes profondes de Gironde.</a:t>
            </a:r>
          </a:p>
          <a:p>
            <a:pPr algn="just">
              <a:spcBef>
                <a:spcPts val="600"/>
              </a:spcBef>
              <a:buClr>
                <a:schemeClr val="accent2"/>
              </a:buClr>
              <a:buSzPct val="100000"/>
            </a:pPr>
            <a:r>
              <a:rPr lang="fr-FR" altLang="fr-FR" dirty="0">
                <a:solidFill>
                  <a:srgbClr val="333399"/>
                </a:solidFill>
                <a:latin typeface="Trebuchet MS" panose="020B0603020202020204" pitchFamily="34" charset="0"/>
              </a:rPr>
              <a:t>Considérant également que la faisabilité de la réinjection à l'Eocène est loin d'être garantie, que ce soit du point de vue technique ou réglementaire, la CLE demande à ce que la solution soit privilégiée, si possible en substitution, ou a défaut en ressource nouvelle pour Bordeaux Métropole.</a:t>
            </a:r>
          </a:p>
          <a:p>
            <a:pPr algn="just">
              <a:spcBef>
                <a:spcPts val="600"/>
              </a:spcBef>
              <a:buClr>
                <a:schemeClr val="accent2"/>
              </a:buClr>
              <a:buSzPct val="100000"/>
            </a:pPr>
            <a:r>
              <a:rPr lang="fr-FR" altLang="fr-FR" dirty="0">
                <a:solidFill>
                  <a:srgbClr val="333399"/>
                </a:solidFill>
                <a:latin typeface="Trebuchet MS" panose="020B0603020202020204" pitchFamily="34" charset="0"/>
              </a:rPr>
              <a:t>Quoi qu'il en soit, la CLE appelle les propriétaires fonciers (</a:t>
            </a:r>
            <a:r>
              <a:rPr lang="fr-FR" altLang="fr-FR" dirty="0" err="1">
                <a:solidFill>
                  <a:srgbClr val="333399"/>
                </a:solidFill>
                <a:latin typeface="Trebuchet MS" panose="020B0603020202020204" pitchFamily="34" charset="0"/>
              </a:rPr>
              <a:t>DomoFrance</a:t>
            </a:r>
            <a:r>
              <a:rPr lang="fr-FR" altLang="fr-FR" dirty="0">
                <a:solidFill>
                  <a:srgbClr val="333399"/>
                </a:solidFill>
                <a:latin typeface="Trebuchet MS" panose="020B0603020202020204" pitchFamily="34" charset="0"/>
              </a:rPr>
              <a:t> et Université de Bordeaux) a réexaminer leur position relative à la cession du foncier nécessaire à l'instauration des périmètre de protection immédiate des forages d'exploitation de la nappe du Crétacé.</a:t>
            </a:r>
          </a:p>
        </p:txBody>
      </p:sp>
      <p:sp>
        <p:nvSpPr>
          <p:cNvPr id="3" name="Rectangle 2">
            <a:extLst>
              <a:ext uri="{FF2B5EF4-FFF2-40B4-BE49-F238E27FC236}">
                <a16:creationId xmlns:a16="http://schemas.microsoft.com/office/drawing/2014/main" id="{B9C506BB-B7B7-4AEB-A510-C7629A2731B3}"/>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400" b="1" dirty="0">
                <a:solidFill>
                  <a:srgbClr val="0077D4"/>
                </a:solidFill>
              </a:rPr>
              <a:t>Projet de réseau de chaleur </a:t>
            </a:r>
            <a:br>
              <a:rPr lang="fr-FR" sz="2400" b="1" dirty="0">
                <a:solidFill>
                  <a:srgbClr val="0077D4"/>
                </a:solidFill>
              </a:rPr>
            </a:br>
            <a:r>
              <a:rPr lang="fr-FR" sz="2400" b="1" dirty="0">
                <a:solidFill>
                  <a:srgbClr val="0077D4"/>
                </a:solidFill>
              </a:rPr>
              <a:t>« Bordeaux Métropole Sud »</a:t>
            </a:r>
          </a:p>
        </p:txBody>
      </p:sp>
    </p:spTree>
    <p:extLst>
      <p:ext uri="{BB962C8B-B14F-4D97-AF65-F5344CB8AC3E}">
        <p14:creationId xmlns:p14="http://schemas.microsoft.com/office/powerpoint/2010/main" val="3694219290"/>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2503</TotalTime>
  <Words>795</Words>
  <Application>Microsoft Office PowerPoint</Application>
  <PresentationFormat>Affichage à l'écran (4:3)</PresentationFormat>
  <Paragraphs>69</Paragraphs>
  <Slides>9</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9</vt:i4>
      </vt:variant>
    </vt:vector>
  </HeadingPairs>
  <TitlesOfParts>
    <vt:vector size="14" baseType="lpstr">
      <vt:lpstr>Arial</vt:lpstr>
      <vt:lpstr>Calibri</vt:lpstr>
      <vt:lpstr>Gill Sans MT</vt:lpstr>
      <vt:lpstr>Trebuchet MS</vt:lpstr>
      <vt:lpstr>Thème1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141</cp:revision>
  <dcterms:created xsi:type="dcterms:W3CDTF">2018-06-11T08:02:18Z</dcterms:created>
  <dcterms:modified xsi:type="dcterms:W3CDTF">2023-04-17T13:07:18Z</dcterms:modified>
</cp:coreProperties>
</file>