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3"/>
  </p:notesMasterIdLst>
  <p:handoutMasterIdLst>
    <p:handoutMasterId r:id="rId14"/>
  </p:handoutMasterIdLst>
  <p:sldIdLst>
    <p:sldId id="564" r:id="rId2"/>
    <p:sldId id="567" r:id="rId3"/>
    <p:sldId id="571" r:id="rId4"/>
    <p:sldId id="572" r:id="rId5"/>
    <p:sldId id="588" r:id="rId6"/>
    <p:sldId id="575" r:id="rId7"/>
    <p:sldId id="590" r:id="rId8"/>
    <p:sldId id="579" r:id="rId9"/>
    <p:sldId id="580" r:id="rId10"/>
    <p:sldId id="581" r:id="rId11"/>
    <p:sldId id="582" r:id="rId1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78F04"/>
    <a:srgbClr val="FF963B"/>
    <a:srgbClr val="0077D4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EDA346-FF40-4C11-A157-E2867C7DD980}" v="912" dt="2022-01-17T13:54:28.4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2" autoAdjust="0"/>
    <p:restoredTop sz="94660"/>
  </p:normalViewPr>
  <p:slideViewPr>
    <p:cSldViewPr>
      <p:cViewPr varScale="1">
        <p:scale>
          <a:sx n="104" d="100"/>
          <a:sy n="104" d="100"/>
        </p:scale>
        <p:origin x="1230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77EDA346-FF40-4C11-A157-E2867C7DD980}"/>
    <pc:docChg chg="undo custSel addSld delSld modSld sldOrd">
      <pc:chgData name="Bruno de Grissac" userId="d3f85db1-402d-49d1-8f7f-5bc735f26e17" providerId="ADAL" clId="{77EDA346-FF40-4C11-A157-E2867C7DD980}" dt="2022-01-18T10:42:10.450" v="1347" actId="47"/>
      <pc:docMkLst>
        <pc:docMk/>
      </pc:docMkLst>
      <pc:sldChg chg="modSp add mod ord modAnim">
        <pc:chgData name="Bruno de Grissac" userId="d3f85db1-402d-49d1-8f7f-5bc735f26e17" providerId="ADAL" clId="{77EDA346-FF40-4C11-A157-E2867C7DD980}" dt="2022-01-17T13:33:24.041" v="1021" actId="14100"/>
        <pc:sldMkLst>
          <pc:docMk/>
          <pc:sldMk cId="1838465543" sldId="299"/>
        </pc:sldMkLst>
        <pc:spChg chg="mod">
          <ac:chgData name="Bruno de Grissac" userId="d3f85db1-402d-49d1-8f7f-5bc735f26e17" providerId="ADAL" clId="{77EDA346-FF40-4C11-A157-E2867C7DD980}" dt="2022-01-17T13:33:17.885" v="1020" actId="6549"/>
          <ac:spMkLst>
            <pc:docMk/>
            <pc:sldMk cId="1838465543" sldId="299"/>
            <ac:spMk id="15" creationId="{00000000-0000-0000-0000-000000000000}"/>
          </ac:spMkLst>
        </pc:spChg>
        <pc:spChg chg="mod">
          <ac:chgData name="Bruno de Grissac" userId="d3f85db1-402d-49d1-8f7f-5bc735f26e17" providerId="ADAL" clId="{77EDA346-FF40-4C11-A157-E2867C7DD980}" dt="2022-01-17T13:31:10.986" v="946" actId="27636"/>
          <ac:spMkLst>
            <pc:docMk/>
            <pc:sldMk cId="1838465543" sldId="299"/>
            <ac:spMk id="16" creationId="{60AE7FBE-E181-44A6-81C7-DAC1C6419430}"/>
          </ac:spMkLst>
        </pc:spChg>
        <pc:cxnChg chg="mod">
          <ac:chgData name="Bruno de Grissac" userId="d3f85db1-402d-49d1-8f7f-5bc735f26e17" providerId="ADAL" clId="{77EDA346-FF40-4C11-A157-E2867C7DD980}" dt="2022-01-17T13:33:24.041" v="1021" actId="14100"/>
          <ac:cxnSpMkLst>
            <pc:docMk/>
            <pc:sldMk cId="1838465543" sldId="299"/>
            <ac:cxnSpMk id="6" creationId="{00000000-0000-0000-0000-000000000000}"/>
          </ac:cxnSpMkLst>
        </pc:cxnChg>
      </pc:sldChg>
      <pc:sldChg chg="add del">
        <pc:chgData name="Bruno de Grissac" userId="d3f85db1-402d-49d1-8f7f-5bc735f26e17" providerId="ADAL" clId="{77EDA346-FF40-4C11-A157-E2867C7DD980}" dt="2022-01-17T13:17:45.007" v="878" actId="47"/>
        <pc:sldMkLst>
          <pc:docMk/>
          <pc:sldMk cId="2184109061" sldId="525"/>
        </pc:sldMkLst>
      </pc:sldChg>
      <pc:sldChg chg="modSp del mod">
        <pc:chgData name="Bruno de Grissac" userId="d3f85db1-402d-49d1-8f7f-5bc735f26e17" providerId="ADAL" clId="{77EDA346-FF40-4C11-A157-E2867C7DD980}" dt="2022-01-17T09:59:40.949" v="248" actId="2696"/>
        <pc:sldMkLst>
          <pc:docMk/>
          <pc:sldMk cId="2947977943" sldId="525"/>
        </pc:sldMkLst>
        <pc:spChg chg="mod">
          <ac:chgData name="Bruno de Grissac" userId="d3f85db1-402d-49d1-8f7f-5bc735f26e17" providerId="ADAL" clId="{77EDA346-FF40-4C11-A157-E2867C7DD980}" dt="2022-01-17T09:50:53.792" v="135" actId="20577"/>
          <ac:spMkLst>
            <pc:docMk/>
            <pc:sldMk cId="2947977943" sldId="525"/>
            <ac:spMk id="6148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270724979" sldId="538"/>
        </pc:sldMkLst>
      </pc:sldChg>
      <pc:sldChg chg="add del">
        <pc:chgData name="Bruno de Grissac" userId="d3f85db1-402d-49d1-8f7f-5bc735f26e17" providerId="ADAL" clId="{77EDA346-FF40-4C11-A157-E2867C7DD980}" dt="2022-01-17T13:17:33.863" v="876" actId="47"/>
        <pc:sldMkLst>
          <pc:docMk/>
          <pc:sldMk cId="332123764" sldId="559"/>
        </pc:sldMkLst>
      </pc:sldChg>
      <pc:sldChg chg="del">
        <pc:chgData name="Bruno de Grissac" userId="d3f85db1-402d-49d1-8f7f-5bc735f26e17" providerId="ADAL" clId="{77EDA346-FF40-4C11-A157-E2867C7DD980}" dt="2022-01-17T09:59:40.949" v="248" actId="2696"/>
        <pc:sldMkLst>
          <pc:docMk/>
          <pc:sldMk cId="701879990" sldId="559"/>
        </pc:sldMkLst>
      </pc:sldChg>
      <pc:sldChg chg="modSp mod">
        <pc:chgData name="Bruno de Grissac" userId="d3f85db1-402d-49d1-8f7f-5bc735f26e17" providerId="ADAL" clId="{77EDA346-FF40-4C11-A157-E2867C7DD980}" dt="2022-01-17T09:50:31.993" v="113" actId="114"/>
        <pc:sldMkLst>
          <pc:docMk/>
          <pc:sldMk cId="1128280621" sldId="564"/>
        </pc:sldMkLst>
        <pc:spChg chg="mod">
          <ac:chgData name="Bruno de Grissac" userId="d3f85db1-402d-49d1-8f7f-5bc735f26e17" providerId="ADAL" clId="{77EDA346-FF40-4C11-A157-E2867C7DD980}" dt="2022-01-17T09:50:31.993" v="113" actId="114"/>
          <ac:spMkLst>
            <pc:docMk/>
            <pc:sldMk cId="1128280621" sldId="564"/>
            <ac:spMk id="2" creationId="{00000000-0000-0000-0000-000000000000}"/>
          </ac:spMkLst>
        </pc:spChg>
      </pc:sldChg>
      <pc:sldChg chg="addSp delSp modSp add mod modAnim">
        <pc:chgData name="Bruno de Grissac" userId="d3f85db1-402d-49d1-8f7f-5bc735f26e17" providerId="ADAL" clId="{77EDA346-FF40-4C11-A157-E2867C7DD980}" dt="2022-01-17T09:56:57.972" v="205"/>
        <pc:sldMkLst>
          <pc:docMk/>
          <pc:sldMk cId="3516819404" sldId="565"/>
        </pc:sldMkLst>
        <pc:spChg chg="add mod">
          <ac:chgData name="Bruno de Grissac" userId="d3f85db1-402d-49d1-8f7f-5bc735f26e17" providerId="ADAL" clId="{77EDA346-FF40-4C11-A157-E2867C7DD980}" dt="2022-01-17T09:56:32.121" v="200" actId="6549"/>
          <ac:spMkLst>
            <pc:docMk/>
            <pc:sldMk cId="3516819404" sldId="565"/>
            <ac:spMk id="6" creationId="{2E0556CD-8A58-47E1-BF45-E21833FAF0D0}"/>
          </ac:spMkLst>
        </pc:spChg>
        <pc:spChg chg="del">
          <ac:chgData name="Bruno de Grissac" userId="d3f85db1-402d-49d1-8f7f-5bc735f26e17" providerId="ADAL" clId="{77EDA346-FF40-4C11-A157-E2867C7DD980}" dt="2022-01-17T09:51:26.036" v="137" actId="478"/>
          <ac:spMkLst>
            <pc:docMk/>
            <pc:sldMk cId="3516819404" sldId="565"/>
            <ac:spMk id="7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782719164" sldId="565"/>
        </pc:sldMkLst>
      </pc:sldChg>
      <pc:sldChg chg="addSp modSp add mod modAnim">
        <pc:chgData name="Bruno de Grissac" userId="d3f85db1-402d-49d1-8f7f-5bc735f26e17" providerId="ADAL" clId="{77EDA346-FF40-4C11-A157-E2867C7DD980}" dt="2022-01-17T09:59:12.287" v="247"/>
        <pc:sldMkLst>
          <pc:docMk/>
          <pc:sldMk cId="304966962" sldId="566"/>
        </pc:sldMkLst>
        <pc:spChg chg="add mod">
          <ac:chgData name="Bruno de Grissac" userId="d3f85db1-402d-49d1-8f7f-5bc735f26e17" providerId="ADAL" clId="{77EDA346-FF40-4C11-A157-E2867C7DD980}" dt="2022-01-17T09:58:52.251" v="243" actId="1076"/>
          <ac:spMkLst>
            <pc:docMk/>
            <pc:sldMk cId="304966962" sldId="566"/>
            <ac:spMk id="4" creationId="{083AEC7C-09ED-41F2-881E-87D1DC009B5E}"/>
          </ac:spMkLst>
        </pc:spChg>
      </pc:sldChg>
      <pc:sldChg chg="modSp add mod modAnim">
        <pc:chgData name="Bruno de Grissac" userId="d3f85db1-402d-49d1-8f7f-5bc735f26e17" providerId="ADAL" clId="{77EDA346-FF40-4C11-A157-E2867C7DD980}" dt="2022-01-17T13:49:56.897" v="1326"/>
        <pc:sldMkLst>
          <pc:docMk/>
          <pc:sldMk cId="877959861" sldId="567"/>
        </pc:sldMkLst>
        <pc:spChg chg="mod">
          <ac:chgData name="Bruno de Grissac" userId="d3f85db1-402d-49d1-8f7f-5bc735f26e17" providerId="ADAL" clId="{77EDA346-FF40-4C11-A157-E2867C7DD980}" dt="2022-01-17T13:49:13.815" v="1324" actId="207"/>
          <ac:spMkLst>
            <pc:docMk/>
            <pc:sldMk cId="877959861" sldId="567"/>
            <ac:spMk id="4" creationId="{083AEC7C-09ED-41F2-881E-87D1DC009B5E}"/>
          </ac:spMkLst>
        </pc:spChg>
        <pc:spChg chg="mod">
          <ac:chgData name="Bruno de Grissac" userId="d3f85db1-402d-49d1-8f7f-5bc735f26e17" providerId="ADAL" clId="{77EDA346-FF40-4C11-A157-E2867C7DD980}" dt="2022-01-17T10:42:12.457" v="834" actId="20577"/>
          <ac:spMkLst>
            <pc:docMk/>
            <pc:sldMk cId="877959861" sldId="567"/>
            <ac:spMk id="6148" creationId="{00000000-0000-0000-0000-000000000000}"/>
          </ac:spMkLst>
        </pc:spChg>
      </pc:sldChg>
      <pc:sldChg chg="modSp add del mod modAnim">
        <pc:chgData name="Bruno de Grissac" userId="d3f85db1-402d-49d1-8f7f-5bc735f26e17" providerId="ADAL" clId="{77EDA346-FF40-4C11-A157-E2867C7DD980}" dt="2022-01-18T10:42:10.450" v="1347" actId="47"/>
        <pc:sldMkLst>
          <pc:docMk/>
          <pc:sldMk cId="726601634" sldId="568"/>
        </pc:sldMkLst>
        <pc:spChg chg="mod">
          <ac:chgData name="Bruno de Grissac" userId="d3f85db1-402d-49d1-8f7f-5bc735f26e17" providerId="ADAL" clId="{77EDA346-FF40-4C11-A157-E2867C7DD980}" dt="2022-01-17T13:18:11.137" v="941" actId="313"/>
          <ac:spMkLst>
            <pc:docMk/>
            <pc:sldMk cId="726601634" sldId="568"/>
            <ac:spMk id="6148" creationId="{00000000-0000-0000-0000-000000000000}"/>
          </ac:spMkLst>
        </pc:spChg>
      </pc:sldChg>
      <pc:sldChg chg="addSp delSp modSp add mod delAnim modAnim">
        <pc:chgData name="Bruno de Grissac" userId="d3f85db1-402d-49d1-8f7f-5bc735f26e17" providerId="ADAL" clId="{77EDA346-FF40-4C11-A157-E2867C7DD980}" dt="2022-01-17T13:53:54.012" v="1345"/>
        <pc:sldMkLst>
          <pc:docMk/>
          <pc:sldMk cId="3464561424" sldId="569"/>
        </pc:sldMkLst>
        <pc:spChg chg="add mod">
          <ac:chgData name="Bruno de Grissac" userId="d3f85db1-402d-49d1-8f7f-5bc735f26e17" providerId="ADAL" clId="{77EDA346-FF40-4C11-A157-E2867C7DD980}" dt="2022-01-17T13:39:31.905" v="1106" actId="692"/>
          <ac:spMkLst>
            <pc:docMk/>
            <pc:sldMk cId="3464561424" sldId="569"/>
            <ac:spMk id="2" creationId="{66B1C2E2-7C56-4742-8661-95235B166706}"/>
          </ac:spMkLst>
        </pc:spChg>
        <pc:spChg chg="add mod">
          <ac:chgData name="Bruno de Grissac" userId="d3f85db1-402d-49d1-8f7f-5bc735f26e17" providerId="ADAL" clId="{77EDA346-FF40-4C11-A157-E2867C7DD980}" dt="2022-01-17T13:40:06.813" v="1126" actId="692"/>
          <ac:spMkLst>
            <pc:docMk/>
            <pc:sldMk cId="3464561424" sldId="569"/>
            <ac:spMk id="3" creationId="{CC823BA6-4BF4-4B6A-9548-6FA93EA18166}"/>
          </ac:spMkLst>
        </pc:spChg>
        <pc:spChg chg="mod">
          <ac:chgData name="Bruno de Grissac" userId="d3f85db1-402d-49d1-8f7f-5bc735f26e17" providerId="ADAL" clId="{77EDA346-FF40-4C11-A157-E2867C7DD980}" dt="2022-01-17T13:45:42.709" v="1266" actId="121"/>
          <ac:spMkLst>
            <pc:docMk/>
            <pc:sldMk cId="3464561424" sldId="569"/>
            <ac:spMk id="15" creationId="{00000000-0000-0000-0000-000000000000}"/>
          </ac:spMkLst>
        </pc:spChg>
        <pc:spChg chg="add del">
          <ac:chgData name="Bruno de Grissac" userId="d3f85db1-402d-49d1-8f7f-5bc735f26e17" providerId="ADAL" clId="{77EDA346-FF40-4C11-A157-E2867C7DD980}" dt="2022-01-17T13:43:25.602" v="1169" actId="22"/>
          <ac:spMkLst>
            <pc:docMk/>
            <pc:sldMk cId="3464561424" sldId="569"/>
            <ac:spMk id="17" creationId="{91E8BEFF-2BF6-43BA-AD95-F98E00914BD8}"/>
          </ac:spMkLst>
        </pc:spChg>
        <pc:spChg chg="add del mod">
          <ac:chgData name="Bruno de Grissac" userId="d3f85db1-402d-49d1-8f7f-5bc735f26e17" providerId="ADAL" clId="{77EDA346-FF40-4C11-A157-E2867C7DD980}" dt="2022-01-17T13:38:52.140" v="1086" actId="207"/>
          <ac:spMkLst>
            <pc:docMk/>
            <pc:sldMk cId="3464561424" sldId="569"/>
            <ac:spMk id="36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4.124" v="1052" actId="478"/>
          <ac:spMkLst>
            <pc:docMk/>
            <pc:sldMk cId="3464561424" sldId="569"/>
            <ac:spMk id="37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6.222" v="1053" actId="478"/>
          <ac:spMkLst>
            <pc:docMk/>
            <pc:sldMk cId="3464561424" sldId="569"/>
            <ac:spMk id="38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7.611" v="1054" actId="478"/>
          <ac:spMkLst>
            <pc:docMk/>
            <pc:sldMk cId="3464561424" sldId="569"/>
            <ac:spMk id="39" creationId="{00000000-0000-0000-0000-000000000000}"/>
          </ac:spMkLst>
        </pc:spChg>
        <pc:cxnChg chg="del">
          <ac:chgData name="Bruno de Grissac" userId="d3f85db1-402d-49d1-8f7f-5bc735f26e17" providerId="ADAL" clId="{77EDA346-FF40-4C11-A157-E2867C7DD980}" dt="2022-01-17T13:34:28.815" v="1051" actId="478"/>
          <ac:cxnSpMkLst>
            <pc:docMk/>
            <pc:sldMk cId="3464561424" sldId="569"/>
            <ac:cxnSpMk id="6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3.411" v="1048" actId="478"/>
          <ac:cxnSpMkLst>
            <pc:docMk/>
            <pc:sldMk cId="3464561424" sldId="569"/>
            <ac:cxnSpMk id="40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5.834" v="1049" actId="478"/>
          <ac:cxnSpMkLst>
            <pc:docMk/>
            <pc:sldMk cId="3464561424" sldId="569"/>
            <ac:cxnSpMk id="41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7.267" v="1050" actId="478"/>
          <ac:cxnSpMkLst>
            <pc:docMk/>
            <pc:sldMk cId="3464561424" sldId="569"/>
            <ac:cxnSpMk id="42" creationId="{00000000-0000-0000-0000-000000000000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14/04/2023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14/04/2023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939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720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541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574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407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832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470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9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036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10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167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11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306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14/04/2023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98601"/>
            <a:ext cx="8352928" cy="2101850"/>
          </a:xfrm>
        </p:spPr>
        <p:txBody>
          <a:bodyPr>
            <a:normAutofit fontScale="90000"/>
          </a:bodyPr>
          <a:lstStyle/>
          <a:p>
            <a:r>
              <a:rPr lang="fr-FR" sz="2700" dirty="0"/>
              <a:t>Stratégie pour la gestion quantitative de la ressource</a:t>
            </a:r>
            <a:br>
              <a:rPr lang="fr-FR" sz="2700" dirty="0"/>
            </a:br>
            <a:r>
              <a:rPr lang="fr-FR" sz="2700" dirty="0"/>
              <a:t>en eau dans le bassin Adour-Garonne</a:t>
            </a:r>
            <a:br>
              <a:rPr lang="fr-FR" sz="2700" dirty="0"/>
            </a:br>
            <a:r>
              <a:rPr lang="fr-FR" sz="1200" dirty="0"/>
              <a:t> </a:t>
            </a:r>
            <a:br>
              <a:rPr lang="fr-FR" sz="4000" dirty="0"/>
            </a:br>
            <a:r>
              <a:rPr lang="fr-FR" sz="3300" dirty="0"/>
              <a:t>Mise en œuvre de la feuille de route 2022-2027</a:t>
            </a:r>
            <a:br>
              <a:rPr lang="fr-FR" sz="3300" dirty="0"/>
            </a:br>
            <a:r>
              <a:rPr lang="fr-FR" sz="3300" dirty="0"/>
              <a:t>pour les Nappes profondes de Gironde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24 avril 2023</a:t>
            </a:r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Rappels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772816"/>
            <a:ext cx="8640959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Par délibération en date du 15 septembre 2021, le Comité de bassin Adour-Garonne a :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adopté une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"</a:t>
            </a: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stratégie de retour à l’équilibre </a:t>
            </a:r>
          </a:p>
          <a:p>
            <a:pPr algn="r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</a:pP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pour la gestion quantitative de la ressource en eau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".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décidé "</a:t>
            </a: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de travailler 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à l’échelle de chaque sous-bassin </a:t>
            </a: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avec les CLE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, quand elles existent, </a:t>
            </a: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et avec les établissements publics de bassin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, pour que ces derniers </a:t>
            </a: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proposent…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, sur la base de cette stratégie et des prospectives 2050 qu’ils ont conduites, la première étape </a:t>
            </a: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d’une feuille de route opérationnelle à 5 ans 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identifiant des actions-phares à mener, avec l’appui des territoires organisés à l’échelle des sous-bassins.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26697298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La Feuille de route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des Nappes profondes de Gironde</a:t>
            </a:r>
            <a:endParaRPr lang="fr-FR" altLang="fr-FR" sz="20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484784"/>
            <a:ext cx="8640960" cy="455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Une première version de la feuille de route élaborée après un cadrage par la CLE (</a:t>
            </a:r>
            <a:r>
              <a:rPr 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8 janvier 2022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) et le Comité syndical du SMEGREG (</a:t>
            </a:r>
            <a:r>
              <a:rPr 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18 mai 2022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) :</a:t>
            </a:r>
          </a:p>
          <a:p>
            <a:pPr marL="457200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 adaptant la méthode et son contenu aux spécificités des nappes profondes et aux à l'usage eau potable, sans négliger les autres usages</a:t>
            </a:r>
          </a:p>
          <a:p>
            <a:pPr marL="457200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qui décline la stratégie de restauration et maintien du bon état des nappes profondes inscrite dans le SAGE dans une prospective à 2050</a:t>
            </a:r>
          </a:p>
          <a:p>
            <a:pPr marL="457200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qui précise autant que faire se peut les modalités de déclinaison opérationnelle de cette stratégie et notamment :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 dont le Comité de Bassin a pris acte le 29 juin 2022.</a:t>
            </a:r>
          </a:p>
          <a:p>
            <a:pPr algn="r">
              <a:buClr>
                <a:schemeClr val="accent6">
                  <a:lumMod val="75000"/>
                </a:schemeClr>
              </a:buClr>
            </a:pP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Une version mise à jour en novembre 2022 validée par la CLE (</a:t>
            </a:r>
            <a:r>
              <a:rPr 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21 novembre 2022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) et le Comité syndical du SMEGREG (</a:t>
            </a:r>
            <a:r>
              <a:rPr 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24 novembre 2022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) dont le Comité de Bassin a pris acte le 22 novembre 2022</a:t>
            </a:r>
          </a:p>
        </p:txBody>
      </p:sp>
    </p:spTree>
    <p:extLst>
      <p:ext uri="{BB962C8B-B14F-4D97-AF65-F5344CB8AC3E}">
        <p14:creationId xmlns:p14="http://schemas.microsoft.com/office/powerpoint/2010/main" val="299150551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Rappel du contenu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0331" y="1484783"/>
            <a:ext cx="6552728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enjeux :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maintien, ou la restauration puis le maintien, du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bon état quantitatif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des nappes profondes de Gironde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pérennisation d'un mode d'approvisionnement en eau potable qui repose sur les nappes profondes et garantit à moindre coût une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très grande sécurité sanitaire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maintien d'une capacité d'accès aux nappes profondes pour des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usages nécessitant une très grande qualité d'eau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(agro-alimentaire, industrie)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maintien d'une capacité de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développement de la géothermie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1145014-F7DD-0A14-E78E-C357B0BAA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0" y="1844824"/>
            <a:ext cx="2569390" cy="36373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851280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>
            <a:extLst>
              <a:ext uri="{FF2B5EF4-FFF2-40B4-BE49-F238E27FC236}">
                <a16:creationId xmlns:a16="http://schemas.microsoft.com/office/drawing/2014/main" id="{4DD26909-8F0E-4879-99ED-912A561AE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437" y="2564904"/>
            <a:ext cx="7953123" cy="2169825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ts val="18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 renforcement de la politique d'incitation aux économies d'eau (réseaux d'eau potable, consommations individuelles, collectives et des activités économiques)</a:t>
            </a:r>
          </a:p>
          <a:p>
            <a:pPr marL="342900" indent="-342900">
              <a:spcBef>
                <a:spcPts val="18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recherche et la mise en œuvre de substitutions d'intérêt local pour la production d'eau potable et de substitutions locales pour des usages ne nécessitant pas une eau de qualité "potable"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56792"/>
            <a:ext cx="864095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Pour minimiser l'incidence du report à 2029 de la mise en service du Champ captant des Landes du Médoc :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2F752417-7230-7ACE-E16F-A00953CBE3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Un enjeu additionnel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54316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Rappel du contenu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68" y="1397675"/>
            <a:ext cx="864096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Prospectives :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diminution de la disponibilité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des ressources superficielles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menace sur la qualité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des ressources superficielles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croissance démographique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augmentation de la demande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(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eau potable/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eau agricole/eau industrielle)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durcissement de la réglementation sanitaire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raréfaction des ressources utilisables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pour la production d'eau potable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9390343F-5BCE-6EE7-C41E-82B66B048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183" y="3602340"/>
            <a:ext cx="864096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Outil de gestion et stratégie :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SAGE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des Nappes profondes de Gironde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stratégie :</a:t>
            </a:r>
          </a:p>
          <a:p>
            <a:pPr marL="914400" lvl="1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priorité à la maîtrise de la demande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(économies d'eau, optimisation des usages, maîtrise des consommations)</a:t>
            </a:r>
          </a:p>
          <a:p>
            <a:pPr marL="914400" lvl="1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substitution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de ressource en complément</a:t>
            </a:r>
          </a:p>
          <a:p>
            <a:pPr marL="914400" lvl="1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dans un encadrement strict de l'accès à la ressource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garant d'une maîtrise de la demande et d'un accès équitable aux nappes profondes</a:t>
            </a: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5421FEFA-D3B4-A0EC-191C-3B9E2CD3E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5716" y="6084004"/>
            <a:ext cx="6984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Gouvernance : la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CLE du SAGE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des Nappes profondes de Gironde</a:t>
            </a:r>
          </a:p>
        </p:txBody>
      </p:sp>
    </p:spTree>
    <p:extLst>
      <p:ext uri="{BB962C8B-B14F-4D97-AF65-F5344CB8AC3E}">
        <p14:creationId xmlns:p14="http://schemas.microsoft.com/office/powerpoint/2010/main" val="336341746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159" y="1338006"/>
            <a:ext cx="8640960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1 : démarche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d’atteinte et de maintien du bon état quantitatif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Révision de certains VMPO (volumes maximum prélevables) et vérification de la pertinence de tous les autres en regard des nouveaux scénarios climatiques du GIEC devant donner lieu à une modification du SAGE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Définition de nouvelles règles de gestion de l’Oligocène centre dans le but de gagner des degrés de liberté pour l’exploitation de cette ressource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Actualisation des besoins en ressource à moyen et long termes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Améliorer la connaissance des usages domestiques de l‘eau potable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Améliorer la connaissance des prélèvements agricoles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Améliorer la connaissance des prélèvements industriels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Elaborer une stratégie d'accès à la ressource et d'optimisation des usages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Le cas échéant modification, voire révision, du SAGE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3246416-3896-0385-8BAE-3F2C9558C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 par axe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ED0F370A-F22E-78D5-60CF-BC5650A67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800" y="1339200"/>
            <a:ext cx="8640960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1 : démarche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d’atteinte et de maintien du bon état quantitatif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Révision de certains VMPO (volumes maximum prélevables) et vérification de la pertinence de tous les autres en regard des nouveaux scénarios climatiques du GIEC devant donner lieu à une modification du SAGE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Définition de nouvelles règles de gestion de l’Oligocène centre dans le but de gagner des degrés de liberté pour l’exploitation de cette ressource</a:t>
            </a:r>
            <a:r>
              <a:rPr lang="fr-FR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 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Actualisation des besoins en ressource à moyen et long termes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Améliorer la connaissance des usages domestiques de l‘eau potable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Améliorer la connaissance des prélèvements agricoles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Améliorer la connaissance des prélèvements industriels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Elaborer une stratégie d'accès à la ressource et d'optimisation des usages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Le cas échéant modification, voire révision, du SAGE</a:t>
            </a: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A889DE61-C734-958D-D89E-D5148A845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800" y="1339200"/>
            <a:ext cx="8640960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1 : démarche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d’atteinte et de maintien du bon état quantitatif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Révision de certains VMPO (volumes maximum prélevables) et vérification de la pertinence de tous les autres en regard des nouveaux scénarios climatiques du GIEC devant donner lieu à une modification du SAGE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Définition de nouvelles règles de gestion de l’Oligocène centre dans le but de gagner des degrés de liberté pour l’exploitation de cette ressource</a:t>
            </a:r>
            <a:r>
              <a:rPr lang="fr-FR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 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Actualisation des besoins en ressource à moyen et long termes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Améliorer la connaissance des usages domestiques de l‘eau potable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Améliorer la connaissance des prélèvements agricoles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Améliorer la connaissance des prélèvements industriels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Elaborer une stratégie d'accès à la ressource et d'optimisation des usages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Le cas échéant modification, voire révision, du SAGE</a:t>
            </a: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68AF164B-FA9D-288B-FBA2-B02321B0F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800" y="1339200"/>
            <a:ext cx="8640960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1 : démarche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d’atteinte et de maintien du bon état quantitatif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Révision de certains VMPO (volumes maximum prélevables) et vérification de la pertinence de tous les autres en regard des nouveaux scénarios climatiques du GIEC devant donner lieu à une modification du SAGE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Définition de nouvelles règles de gestion de l’Oligocène centre dans le but de gagner des degrés de liberté pour l’exploitation de cette ressource</a:t>
            </a:r>
            <a:r>
              <a:rPr lang="fr-FR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 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Actualisation des besoins en ressource à moyen et long termes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Améliorer la connaissance des usages domestiques de l‘eau potable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Améliorer la connaissance des prélèvements agricoles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Améliorer la connaissance des prélèvements industriels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Elaborer une stratégie d'accès à la ressource et d'optimisation des usages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Le cas échéant modification, voire révision, du SAGE</a:t>
            </a: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BF28DF8A-AAEF-320A-2660-1E38806BB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800" y="1339200"/>
            <a:ext cx="8640960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1 : démarche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d’atteinte et de maintien du bon état quantitatif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Révision de certains VMPO (volumes maximum prélevables) et vérification de la pertinence de tous les autres en regard des nouveaux scénarios climatiques du GIEC devant donner lieu à une modification du SAGE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Définition de nouvelles règles de gestion de l’Oligocène centre dans le but de gagner des degrés de liberté pour l’exploitation de cette ressource</a:t>
            </a:r>
            <a:r>
              <a:rPr lang="fr-FR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 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Actualisation des besoins en ressource à moyen et long termes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Améliorer la connaissance des usages domestiques de l‘eau potable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Améliorer la connaissance des prélèvements agricoles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Améliorer la connaissance des prélèvements industriels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chemeClr val="accent1">
                    <a:lumMod val="40000"/>
                    <a:lumOff val="60000"/>
                  </a:schemeClr>
                </a:solidFill>
                <a:latin typeface="Trebuchet MS" panose="020B0603020202020204" pitchFamily="34" charset="0"/>
              </a:rPr>
              <a:t>Elaborer une stratégie d'accès à la ressource et d'optimisation des usages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cas échéant modification, voire révision, du SAGE</a:t>
            </a:r>
          </a:p>
        </p:txBody>
      </p:sp>
      <p:sp>
        <p:nvSpPr>
          <p:cNvPr id="15" name="Text Box 15">
            <a:extLst>
              <a:ext uri="{FF2B5EF4-FFF2-40B4-BE49-F238E27FC236}">
                <a16:creationId xmlns:a16="http://schemas.microsoft.com/office/drawing/2014/main" id="{B3170AF4-F0D4-CF50-4855-1BE96C162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800" y="1339200"/>
            <a:ext cx="8640960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1 : démarche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d’atteinte et de maintien du bon état quantitatif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Révision de certains VMPO (volumes maximum prélevables) et vérification de la pertinence de tous les autres en regard des nouveaux scénarios climatiques du GIEC devant donner lieu à une modification du SAGE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Définition de nouvelles règles de gestion de l’Oligocène centre dans le but de gagner des degrés de liberté pour l’exploitation de cette ressource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Actualisation des besoins en ressource à moyen et long termes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Améliorer la connaissance des usages domestiques de l‘eau potable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Améliorer la connaissance des prélèvements agricoles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Améliorer la connaissance des prélèvements industriels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Elaborer une stratégie d'accès à la ressource et d'optimisation des usages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cas échéant modification, voire révision, du SAGE</a:t>
            </a:r>
          </a:p>
        </p:txBody>
      </p:sp>
    </p:spTree>
    <p:extLst>
      <p:ext uri="{BB962C8B-B14F-4D97-AF65-F5344CB8AC3E}">
        <p14:creationId xmlns:p14="http://schemas.microsoft.com/office/powerpoint/2010/main" val="20233937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780597-2FB5-0FE3-42F4-1DE99098AC09}"/>
              </a:ext>
            </a:extLst>
          </p:cNvPr>
          <p:cNvSpPr/>
          <p:nvPr/>
        </p:nvSpPr>
        <p:spPr>
          <a:xfrm>
            <a:off x="617385" y="5492533"/>
            <a:ext cx="8339734" cy="576064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F4AA6-09B9-CAB2-DF7C-FFE45A7A2092}"/>
              </a:ext>
            </a:extLst>
          </p:cNvPr>
          <p:cNvSpPr/>
          <p:nvPr/>
        </p:nvSpPr>
        <p:spPr>
          <a:xfrm>
            <a:off x="633473" y="4864062"/>
            <a:ext cx="8339734" cy="576064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EE5732-28EE-FDF5-61D7-4B22042FF566}"/>
              </a:ext>
            </a:extLst>
          </p:cNvPr>
          <p:cNvSpPr/>
          <p:nvPr/>
        </p:nvSpPr>
        <p:spPr>
          <a:xfrm>
            <a:off x="633473" y="2636912"/>
            <a:ext cx="8339734" cy="576064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3246416-3896-0385-8BAE-3F2C9558C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 par axe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68" y="1338006"/>
            <a:ext cx="8966032" cy="4785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2 : poursuite et renforcement des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programmes d’économies d’eau </a:t>
            </a: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et d’efficience des usages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Réexamen, pour tous les usages, du gisement d’économie d’eau et de la politique de mobilisation de ce gisement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Services publics d’alimentation en eau potable : renforcement des exigences en matière de performances des services d'eau potable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Services privés d’alimentation en eau potable : connaissance et analyse des performances des services d'eau potable privés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Maîtrise des consommations d'eau dans les bâtiments publics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Micro-substitutions : évaluation de l’efficacité des opérations et quantification des projets potentiels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Origine et usages de l’eau dans les activités économiques : analyse critique et propositions d’optimisation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Renforcement de la politique de sensibilisation, information, formation à la valeur patrimoniale des nappes profondes et de promotion des économies d’eau</a:t>
            </a:r>
          </a:p>
        </p:txBody>
      </p:sp>
    </p:spTree>
    <p:extLst>
      <p:ext uri="{BB962C8B-B14F-4D97-AF65-F5344CB8AC3E}">
        <p14:creationId xmlns:p14="http://schemas.microsoft.com/office/powerpoint/2010/main" val="381774459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A4DBB77-5DBD-1631-6470-0BCF5984DE7F}"/>
              </a:ext>
            </a:extLst>
          </p:cNvPr>
          <p:cNvSpPr/>
          <p:nvPr/>
        </p:nvSpPr>
        <p:spPr>
          <a:xfrm>
            <a:off x="622957" y="4045860"/>
            <a:ext cx="8339734" cy="576064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2059B7-69C4-9158-4B27-BD654CFAF20F}"/>
              </a:ext>
            </a:extLst>
          </p:cNvPr>
          <p:cNvSpPr/>
          <p:nvPr/>
        </p:nvSpPr>
        <p:spPr>
          <a:xfrm>
            <a:off x="617385" y="4655266"/>
            <a:ext cx="8339734" cy="576064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33A154-DB9D-71C0-B4C0-BAC0305698A8}"/>
              </a:ext>
            </a:extLst>
          </p:cNvPr>
          <p:cNvSpPr/>
          <p:nvPr/>
        </p:nvSpPr>
        <p:spPr>
          <a:xfrm>
            <a:off x="622957" y="3429000"/>
            <a:ext cx="8339734" cy="576064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159" y="1338006"/>
            <a:ext cx="8640960" cy="51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3 :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sécurisation des prélèvements </a:t>
            </a:r>
            <a:r>
              <a:rPr lang="fr-FR" strike="sngStrike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agricoles</a:t>
            </a: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 pour l'eau potable et la facilitation de la gestion collective de </a:t>
            </a:r>
            <a:r>
              <a:rPr lang="fr-FR" strike="sngStrike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l’irrigation</a:t>
            </a: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 de l'accès à la ressource pour l'eau potable</a:t>
            </a:r>
          </a:p>
          <a:p>
            <a:pPr marL="342900" indent="-342900">
              <a:spcBef>
                <a:spcPts val="4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AEP : encadrer l'accès à la ressource de manière à restaurer et garantir le bon état des nappes</a:t>
            </a:r>
          </a:p>
          <a:p>
            <a:pPr marL="342900" indent="-342900">
              <a:spcBef>
                <a:spcPts val="4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AEP : organiser l'accès à la ressource de manière à concilier, à moindre coût, bon état des nappes et continuité de l'approvisionnement en eau potable</a:t>
            </a:r>
          </a:p>
          <a:p>
            <a:pPr marL="342900" indent="-342900">
              <a:spcBef>
                <a:spcPts val="4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AEP : mettre en œuvre le projet structurant mutualisé de substitution des prélèvements à l'Eocène centre "Champ captant des Landes du Médoc)</a:t>
            </a:r>
          </a:p>
          <a:p>
            <a:pPr marL="342900" indent="-342900">
              <a:spcBef>
                <a:spcPts val="4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AEP : recherche et mise en œuvre de projets d'intérêt local de substitution des prélèvements à l'Eocène centre</a:t>
            </a:r>
          </a:p>
          <a:p>
            <a:pPr marL="342900" indent="-342900">
              <a:spcBef>
                <a:spcPts val="4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AEP : mettre en œuvre un ou plusieurs projets structurants de substitution des prélèvements à l'Eocène centre à concurrence de 10 millions de m</a:t>
            </a:r>
            <a:r>
              <a:rPr 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</a:t>
            </a:r>
          </a:p>
          <a:p>
            <a:pPr marL="342900" indent="-342900">
              <a:spcBef>
                <a:spcPts val="4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AEP : garantir un partage équitable des coûts de réparation des ressources trop sollicitées et d’accès à de nouvelles ressources</a:t>
            </a:r>
          </a:p>
          <a:p>
            <a:pPr marL="342900" indent="-342900">
              <a:spcBef>
                <a:spcPts val="4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Agriculture : étudier la possibilité de créer un organisme unique de gestion</a:t>
            </a:r>
          </a:p>
          <a:p>
            <a:pPr algn="r"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collective pour les nappes profondes ou toutes les eaux souterraines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3246416-3896-0385-8BAE-3F2C9558C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 par axe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91433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10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159" y="1338006"/>
            <a:ext cx="864096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4 : réduction des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périodes de crise</a:t>
            </a:r>
            <a:endParaRPr lang="fr-FR" dirty="0">
              <a:solidFill>
                <a:srgbClr val="333399"/>
              </a:solidFill>
              <a:highlight>
                <a:srgbClr val="C0C0C0"/>
              </a:highlight>
              <a:latin typeface="Trebuchet MS" panose="020B0603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En matière de gestion de la ressource : compte tenu de l'inertie des nappes profondes, la crise est devant nous. La gestion quantitative vise à éviter cette crise.</a:t>
            </a:r>
          </a:p>
          <a:p>
            <a:pPr>
              <a:spcBef>
                <a:spcPts val="1200"/>
              </a:spcBef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En matière d'usage eau potable : sécurisation de l'approvisionnement par une organisation de l'alimentation en secours (doublement des points de production, diversification des sources, interconnexions, etc.)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Alimentation en eau potable : sécurisation de l’approvisionnement pour garantir la continuité du service 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Service d’eau industrielle de la Presqu’île d’Ambès : garantir la continuité du service en quantité et qualité pour limiter le recours en secours à l’Eocène 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Prise d’eau de Galgon et conduite du Blayais : garantir la continuité du service en quantité et qualité pour limiter le recours en secours aux Nappes profondes et sécuriser l’irrigation et la défense contre l’incendie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3246416-3896-0385-8BAE-3F2C9558C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 par axe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53486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11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159" y="1338006"/>
            <a:ext cx="8640960" cy="423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5 :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sécurisation </a:t>
            </a:r>
            <a:r>
              <a:rPr lang="fr-FR" strike="sngStrike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du soutien d’étiage et</a:t>
            </a: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des besoins des milieux</a:t>
            </a:r>
          </a:p>
          <a:p>
            <a:pPr>
              <a:spcBef>
                <a:spcPts val="600"/>
              </a:spcBef>
            </a:pPr>
            <a:endParaRPr 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C'est l'objectif de l'élaboration de l'Atlas des zones à enjeux aval que d'identifier les zones où une gestion en pression des nappes profondes s'impose pour garantir un flux indispensable pour garantir le bon état 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d'un milieu (lorsque ce milieu est un cours d'eau, ce flux sortant est assimilable à un soutien d'étiage naturel),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d'un usage.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Finalisation de l’Atlas des zones à enjeux aval et, le cas échéant, fixation de règles de gestion en pression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Evaluation des besoins d’activités spécifiques (industrie spécialisée, géothermie…)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3246416-3896-0385-8BAE-3F2C9558C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 par axe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21415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6852</TotalTime>
  <Words>1984</Words>
  <Application>Microsoft Office PowerPoint</Application>
  <PresentationFormat>Affichage à l'écran (4:3)</PresentationFormat>
  <Paragraphs>152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Trebuchet MS</vt:lpstr>
      <vt:lpstr>Office Theme</vt:lpstr>
      <vt:lpstr>Stratégie pour la gestion quantitative de la ressource en eau dans le bassin Adour-Garonne   Mise en œuvre de la feuille de route 2022-2027 pour les Nappes profondes de Gironde</vt:lpstr>
      <vt:lpstr>Feuille de route EPTB Rappels</vt:lpstr>
      <vt:lpstr>La Feuille de route des Nappes profondes de Gironde</vt:lpstr>
      <vt:lpstr>Feuille de route Nappes profondes Rappel du contenu</vt:lpstr>
      <vt:lpstr>Feuille de route Nappes profondes Un enjeu additionnel</vt:lpstr>
      <vt:lpstr>Feuille de route Nappes profondes Rappel du contenu</vt:lpstr>
      <vt:lpstr>Feuille de route EPTB Nappes profondes Contenu par axe</vt:lpstr>
      <vt:lpstr>Feuille de route EPTB Nappes profondes Contenu par axe</vt:lpstr>
      <vt:lpstr>Feuille de route EPTB Nappes profondes Contenu par axe</vt:lpstr>
      <vt:lpstr>Feuille de route EPTB Nappes profondes Contenu par axe</vt:lpstr>
      <vt:lpstr>Feuille de route EPTB Nappes profondes Contenu par axe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367</cp:revision>
  <cp:lastPrinted>2016-10-18T07:35:07Z</cp:lastPrinted>
  <dcterms:created xsi:type="dcterms:W3CDTF">2015-09-15T19:44:09Z</dcterms:created>
  <dcterms:modified xsi:type="dcterms:W3CDTF">2023-04-14T12:48:25Z</dcterms:modified>
</cp:coreProperties>
</file>