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6"/>
  </p:notesMasterIdLst>
  <p:handoutMasterIdLst>
    <p:handoutMasterId r:id="rId17"/>
  </p:handoutMasterIdLst>
  <p:sldIdLst>
    <p:sldId id="440" r:id="rId2"/>
    <p:sldId id="738" r:id="rId3"/>
    <p:sldId id="742" r:id="rId4"/>
    <p:sldId id="744" r:id="rId5"/>
    <p:sldId id="746" r:id="rId6"/>
    <p:sldId id="741" r:id="rId7"/>
    <p:sldId id="733" r:id="rId8"/>
    <p:sldId id="734" r:id="rId9"/>
    <p:sldId id="761" r:id="rId10"/>
    <p:sldId id="756" r:id="rId11"/>
    <p:sldId id="735" r:id="rId12"/>
    <p:sldId id="762" r:id="rId13"/>
    <p:sldId id="763" r:id="rId14"/>
    <p:sldId id="764" r:id="rId1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6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63B"/>
    <a:srgbClr val="0077D4"/>
    <a:srgbClr val="FFFFFF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283" autoAdjust="0"/>
  </p:normalViewPr>
  <p:slideViewPr>
    <p:cSldViewPr>
      <p:cViewPr varScale="1">
        <p:scale>
          <a:sx n="106" d="100"/>
          <a:sy n="106" d="100"/>
        </p:scale>
        <p:origin x="154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-612"/>
    </p:cViewPr>
  </p:sorter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88212" tIns="44106" rIns="88212" bIns="4410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8"/>
          </a:xfrm>
          <a:prstGeom prst="rect">
            <a:avLst/>
          </a:prstGeom>
        </p:spPr>
        <p:txBody>
          <a:bodyPr vert="horz" lIns="88212" tIns="44106" rIns="88212" bIns="44106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19/04/2023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88212" tIns="44106" rIns="88212" bIns="4410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lIns="88212" tIns="44106" rIns="88212" bIns="44106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88212" tIns="44106" rIns="88212" bIns="4410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88212" tIns="44106" rIns="88212" bIns="44106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19/04/2023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12" tIns="44106" rIns="88212" bIns="44106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88212" tIns="44106" rIns="88212" bIns="44106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88212" tIns="44106" rIns="88212" bIns="4410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88212" tIns="44106" rIns="88212" bIns="44106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19/04/2023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Révision des autorisations de prélèvements pour les collectivités AEP</a:t>
            </a:r>
            <a:br>
              <a:rPr lang="fr-FR" sz="3200" dirty="0"/>
            </a:br>
            <a:r>
              <a:rPr lang="fr-FR" sz="3200" dirty="0"/>
              <a:t>Synthèse de l'opération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CLE</a:t>
            </a:r>
          </a:p>
          <a:p>
            <a:r>
              <a:rPr lang="fr-FR"/>
              <a:t>Réunion du 24 avril 2023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177178F-A600-4F8B-8F8D-F6058AC258C8}"/>
              </a:ext>
            </a:extLst>
          </p:cNvPr>
          <p:cNvGrpSpPr>
            <a:grpSpLocks noChangeAspect="1"/>
          </p:cNvGrpSpPr>
          <p:nvPr/>
        </p:nvGrpSpPr>
        <p:grpSpPr>
          <a:xfrm>
            <a:off x="275927" y="1549155"/>
            <a:ext cx="2346792" cy="4234861"/>
            <a:chOff x="307368" y="1415644"/>
            <a:chExt cx="2760002" cy="498051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0E3EA0F-4E26-4BC6-BA23-8C1E50163002}"/>
                </a:ext>
              </a:extLst>
            </p:cNvPr>
            <p:cNvGrpSpPr/>
            <p:nvPr/>
          </p:nvGrpSpPr>
          <p:grpSpPr>
            <a:xfrm>
              <a:off x="307368" y="1415644"/>
              <a:ext cx="2760002" cy="301673"/>
              <a:chOff x="360754" y="1415644"/>
              <a:chExt cx="2760002" cy="301673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A05BD569-FB3A-4480-B43C-9DF55873E7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AAFC40C1-A1D2-4653-99FE-0F7A3224B6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EA3296C1-C08C-4F32-BA0A-6B52A24D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C7335137-027C-413E-A062-F453391C38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146D9523-8822-4D63-9A0D-D4BDC5AA3E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167DB180-4552-4739-97DE-1E8EC82070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D56D13D0-B1D5-4562-872D-32219912B2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234EE0BC-9ED7-4118-B5EE-C490A12F4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9FA992EC-21C5-4B76-9BAB-C1FC8A6F89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1B30E4EB-18B8-4EF6-8A2D-A3C80A83E4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0F858DA-2A0E-4207-B7B3-BCF18C7E2EB8}"/>
                </a:ext>
              </a:extLst>
            </p:cNvPr>
            <p:cNvGrpSpPr/>
            <p:nvPr/>
          </p:nvGrpSpPr>
          <p:grpSpPr>
            <a:xfrm>
              <a:off x="307368" y="2158093"/>
              <a:ext cx="2760002" cy="301673"/>
              <a:chOff x="360754" y="1415644"/>
              <a:chExt cx="2760002" cy="301673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C69FB426-CEB0-46FC-9371-FE2B3E3C5B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CAE44EAA-0A24-4E0F-86DA-C3A66BCA3D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AE25E295-8C21-49D3-880D-91D5F0904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395BC464-36E0-4D7C-8AF4-DA852C1142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632D486A-8A11-4139-AD9C-BF8201B4E6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3C360755-8F18-4C0E-BCE0-6E7DF7E407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DD3992F8-3FD3-4A23-B2B2-15B5231FD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4AFB1202-2CC8-4150-B4AA-71A42DA5AA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67C505ED-74FF-47FE-B88D-C935D2319A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9ACA3BC5-501B-4BED-B497-47C439DDED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FEE85674-55F4-4AAA-AA3B-4947BBF5EC77}"/>
                </a:ext>
              </a:extLst>
            </p:cNvPr>
            <p:cNvGrpSpPr/>
            <p:nvPr/>
          </p:nvGrpSpPr>
          <p:grpSpPr>
            <a:xfrm>
              <a:off x="307368" y="1777246"/>
              <a:ext cx="2760002" cy="301673"/>
              <a:chOff x="360754" y="1415644"/>
              <a:chExt cx="2760002" cy="301673"/>
            </a:xfrm>
          </p:grpSpPr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7D78F3F6-E05E-4D74-80A1-197B7B6D1F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615F2032-E102-48EE-BBC0-700AA4DD98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7968EE91-03C2-4C74-AEB1-DDB3E298C0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64711D7B-8DBA-4631-97B9-0891D9747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2E5181C8-58B8-4764-9EC2-3A3EA0BA53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912247C1-BE18-4A52-A223-DFD181304E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2C7E92BB-E422-4D05-8BAC-8903DAF8AF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C9C9BAA9-AC5D-460E-B368-375551CA00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9CC12065-309B-44BE-BB34-056F57B516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637FBB06-A9C5-4E29-998D-CA57AD9692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66ECF608-531D-421D-A745-3E85672DDC50}"/>
                </a:ext>
              </a:extLst>
            </p:cNvPr>
            <p:cNvGrpSpPr/>
            <p:nvPr/>
          </p:nvGrpSpPr>
          <p:grpSpPr>
            <a:xfrm>
              <a:off x="307368" y="2578489"/>
              <a:ext cx="2760002" cy="301673"/>
              <a:chOff x="360754" y="1415644"/>
              <a:chExt cx="2760002" cy="301673"/>
            </a:xfrm>
          </p:grpSpPr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92F15156-373D-4459-84B0-A7C6715680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2E1A4B0B-FABC-41F7-8FB4-B17A44B02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9" name="Image 48">
                <a:extLst>
                  <a:ext uri="{FF2B5EF4-FFF2-40B4-BE49-F238E27FC236}">
                    <a16:creationId xmlns:a16="http://schemas.microsoft.com/office/drawing/2014/main" id="{27FAA56C-FF68-481C-89A1-BD71225E3E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0" name="Image 49">
                <a:extLst>
                  <a:ext uri="{FF2B5EF4-FFF2-40B4-BE49-F238E27FC236}">
                    <a16:creationId xmlns:a16="http://schemas.microsoft.com/office/drawing/2014/main" id="{A13A3C34-3E16-4D90-ACB7-B91945076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5F65BE9C-902A-4443-BAD6-E3D09CAE95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57739748-CE0C-4935-A45E-4885AE3707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50D4F8E0-7D1A-44BD-86F6-3C4B89068B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4" name="Image 53">
                <a:extLst>
                  <a:ext uri="{FF2B5EF4-FFF2-40B4-BE49-F238E27FC236}">
                    <a16:creationId xmlns:a16="http://schemas.microsoft.com/office/drawing/2014/main" id="{8943B441-3BD6-4344-832E-1224FB659F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AA2EAD11-C3BE-4E82-A39D-DD652D0F74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864F1542-BD00-4277-9A41-E56A5D2DB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D758E305-1223-4443-918F-3CD0ADEC1BB3}"/>
                </a:ext>
              </a:extLst>
            </p:cNvPr>
            <p:cNvGrpSpPr/>
            <p:nvPr/>
          </p:nvGrpSpPr>
          <p:grpSpPr>
            <a:xfrm>
              <a:off x="307368" y="2960791"/>
              <a:ext cx="2760002" cy="301673"/>
              <a:chOff x="360754" y="1415644"/>
              <a:chExt cx="2760002" cy="301673"/>
            </a:xfrm>
          </p:grpSpPr>
          <p:pic>
            <p:nvPicPr>
              <p:cNvPr id="58" name="Image 57">
                <a:extLst>
                  <a:ext uri="{FF2B5EF4-FFF2-40B4-BE49-F238E27FC236}">
                    <a16:creationId xmlns:a16="http://schemas.microsoft.com/office/drawing/2014/main" id="{B1BD715D-A388-4DC9-A4EE-7892CAFF07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9" name="Image 58">
                <a:extLst>
                  <a:ext uri="{FF2B5EF4-FFF2-40B4-BE49-F238E27FC236}">
                    <a16:creationId xmlns:a16="http://schemas.microsoft.com/office/drawing/2014/main" id="{5EE67A4D-4CD3-4B11-816E-3166C749F6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0" name="Image 59">
                <a:extLst>
                  <a:ext uri="{FF2B5EF4-FFF2-40B4-BE49-F238E27FC236}">
                    <a16:creationId xmlns:a16="http://schemas.microsoft.com/office/drawing/2014/main" id="{BB7A08CA-E880-4D60-B76F-33F7D046DE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1" name="Image 60">
                <a:extLst>
                  <a:ext uri="{FF2B5EF4-FFF2-40B4-BE49-F238E27FC236}">
                    <a16:creationId xmlns:a16="http://schemas.microsoft.com/office/drawing/2014/main" id="{2AA9AA03-E049-49AC-9844-CF40AD9FD7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2" name="Image 61">
                <a:extLst>
                  <a:ext uri="{FF2B5EF4-FFF2-40B4-BE49-F238E27FC236}">
                    <a16:creationId xmlns:a16="http://schemas.microsoft.com/office/drawing/2014/main" id="{A1FAB419-DFFD-4D72-BF14-96D478170B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3" name="Image 62">
                <a:extLst>
                  <a:ext uri="{FF2B5EF4-FFF2-40B4-BE49-F238E27FC236}">
                    <a16:creationId xmlns:a16="http://schemas.microsoft.com/office/drawing/2014/main" id="{A22B810D-3F2A-4DF7-BDF5-4EE749340A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4" name="Image 63">
                <a:extLst>
                  <a:ext uri="{FF2B5EF4-FFF2-40B4-BE49-F238E27FC236}">
                    <a16:creationId xmlns:a16="http://schemas.microsoft.com/office/drawing/2014/main" id="{99C5EB38-ACF4-4D0E-A056-9FE9E0C6A1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5" name="Image 64">
                <a:extLst>
                  <a:ext uri="{FF2B5EF4-FFF2-40B4-BE49-F238E27FC236}">
                    <a16:creationId xmlns:a16="http://schemas.microsoft.com/office/drawing/2014/main" id="{59AF0AEA-3B54-49BA-8005-8CC0861B91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6" name="Image 65">
                <a:extLst>
                  <a:ext uri="{FF2B5EF4-FFF2-40B4-BE49-F238E27FC236}">
                    <a16:creationId xmlns:a16="http://schemas.microsoft.com/office/drawing/2014/main" id="{1945D0B2-E809-4DA4-84B9-C9A707C815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7" name="Image 66">
                <a:extLst>
                  <a:ext uri="{FF2B5EF4-FFF2-40B4-BE49-F238E27FC236}">
                    <a16:creationId xmlns:a16="http://schemas.microsoft.com/office/drawing/2014/main" id="{312BF9AB-5246-4670-819D-A3662F7B75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4F0AAA07-C3C5-437E-80EF-68BB7217AB76}"/>
                </a:ext>
              </a:extLst>
            </p:cNvPr>
            <p:cNvGrpSpPr/>
            <p:nvPr/>
          </p:nvGrpSpPr>
          <p:grpSpPr>
            <a:xfrm>
              <a:off x="307368" y="3343559"/>
              <a:ext cx="2760002" cy="301673"/>
              <a:chOff x="360754" y="1415644"/>
              <a:chExt cx="2760002" cy="301673"/>
            </a:xfrm>
          </p:grpSpPr>
          <p:pic>
            <p:nvPicPr>
              <p:cNvPr id="69" name="Image 68">
                <a:extLst>
                  <a:ext uri="{FF2B5EF4-FFF2-40B4-BE49-F238E27FC236}">
                    <a16:creationId xmlns:a16="http://schemas.microsoft.com/office/drawing/2014/main" id="{737E5ADD-E9FB-4541-AA16-1BB53954EE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0" name="Image 69">
                <a:extLst>
                  <a:ext uri="{FF2B5EF4-FFF2-40B4-BE49-F238E27FC236}">
                    <a16:creationId xmlns:a16="http://schemas.microsoft.com/office/drawing/2014/main" id="{E6B4A910-A2E9-49C1-A3B3-F14994D9A7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1" name="Image 70">
                <a:extLst>
                  <a:ext uri="{FF2B5EF4-FFF2-40B4-BE49-F238E27FC236}">
                    <a16:creationId xmlns:a16="http://schemas.microsoft.com/office/drawing/2014/main" id="{0C18032F-4171-4D16-B6D8-692CA7612A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2" name="Image 71">
                <a:extLst>
                  <a:ext uri="{FF2B5EF4-FFF2-40B4-BE49-F238E27FC236}">
                    <a16:creationId xmlns:a16="http://schemas.microsoft.com/office/drawing/2014/main" id="{36E2451B-C8DF-4A78-A0EF-AD6859BA4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3" name="Image 72">
                <a:extLst>
                  <a:ext uri="{FF2B5EF4-FFF2-40B4-BE49-F238E27FC236}">
                    <a16:creationId xmlns:a16="http://schemas.microsoft.com/office/drawing/2014/main" id="{3A60E6F0-C16C-4995-9146-00C8984883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4" name="Image 73">
                <a:extLst>
                  <a:ext uri="{FF2B5EF4-FFF2-40B4-BE49-F238E27FC236}">
                    <a16:creationId xmlns:a16="http://schemas.microsoft.com/office/drawing/2014/main" id="{FB4E9889-B79B-4D7E-8BD6-6C8F0DA36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5" name="Image 74">
                <a:extLst>
                  <a:ext uri="{FF2B5EF4-FFF2-40B4-BE49-F238E27FC236}">
                    <a16:creationId xmlns:a16="http://schemas.microsoft.com/office/drawing/2014/main" id="{65297818-261C-4DC6-B25E-90E379D93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6" name="Image 75">
                <a:extLst>
                  <a:ext uri="{FF2B5EF4-FFF2-40B4-BE49-F238E27FC236}">
                    <a16:creationId xmlns:a16="http://schemas.microsoft.com/office/drawing/2014/main" id="{8FA9FC0B-A77B-4480-8FF6-A29B34BC6C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7" name="Image 76">
                <a:extLst>
                  <a:ext uri="{FF2B5EF4-FFF2-40B4-BE49-F238E27FC236}">
                    <a16:creationId xmlns:a16="http://schemas.microsoft.com/office/drawing/2014/main" id="{401264E6-180D-41FF-A4C8-77A634F6D1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8" name="Image 77">
                <a:extLst>
                  <a:ext uri="{FF2B5EF4-FFF2-40B4-BE49-F238E27FC236}">
                    <a16:creationId xmlns:a16="http://schemas.microsoft.com/office/drawing/2014/main" id="{D311A365-0744-428D-8607-00243293D1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63BC1807-EB55-478E-8BFB-A9CC8BF18490}"/>
                </a:ext>
              </a:extLst>
            </p:cNvPr>
            <p:cNvGrpSpPr/>
            <p:nvPr/>
          </p:nvGrpSpPr>
          <p:grpSpPr>
            <a:xfrm>
              <a:off x="307368" y="3752623"/>
              <a:ext cx="2760002" cy="301673"/>
              <a:chOff x="360754" y="1415644"/>
              <a:chExt cx="2760002" cy="301673"/>
            </a:xfrm>
          </p:grpSpPr>
          <p:pic>
            <p:nvPicPr>
              <p:cNvPr id="80" name="Image 79">
                <a:extLst>
                  <a:ext uri="{FF2B5EF4-FFF2-40B4-BE49-F238E27FC236}">
                    <a16:creationId xmlns:a16="http://schemas.microsoft.com/office/drawing/2014/main" id="{2525D8C3-6328-4D72-8F32-143348237F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1" name="Image 80">
                <a:extLst>
                  <a:ext uri="{FF2B5EF4-FFF2-40B4-BE49-F238E27FC236}">
                    <a16:creationId xmlns:a16="http://schemas.microsoft.com/office/drawing/2014/main" id="{3950B4BF-4849-4B4A-AA94-6F858332AD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2" name="Image 81">
                <a:extLst>
                  <a:ext uri="{FF2B5EF4-FFF2-40B4-BE49-F238E27FC236}">
                    <a16:creationId xmlns:a16="http://schemas.microsoft.com/office/drawing/2014/main" id="{576802D8-4F25-420A-8175-C293B14C73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3" name="Image 82">
                <a:extLst>
                  <a:ext uri="{FF2B5EF4-FFF2-40B4-BE49-F238E27FC236}">
                    <a16:creationId xmlns:a16="http://schemas.microsoft.com/office/drawing/2014/main" id="{9C0860DE-CE60-4D25-9AD9-DFFCF46779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4" name="Image 83">
                <a:extLst>
                  <a:ext uri="{FF2B5EF4-FFF2-40B4-BE49-F238E27FC236}">
                    <a16:creationId xmlns:a16="http://schemas.microsoft.com/office/drawing/2014/main" id="{A4EFDC17-B54A-470C-9834-E4E643C96A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5" name="Image 84">
                <a:extLst>
                  <a:ext uri="{FF2B5EF4-FFF2-40B4-BE49-F238E27FC236}">
                    <a16:creationId xmlns:a16="http://schemas.microsoft.com/office/drawing/2014/main" id="{2E30B5D1-85BB-43AD-946D-E513A24EAC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6" name="Image 85">
                <a:extLst>
                  <a:ext uri="{FF2B5EF4-FFF2-40B4-BE49-F238E27FC236}">
                    <a16:creationId xmlns:a16="http://schemas.microsoft.com/office/drawing/2014/main" id="{402B7F2E-69A0-418E-8D95-A1697E8CE1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7" name="Image 86">
                <a:extLst>
                  <a:ext uri="{FF2B5EF4-FFF2-40B4-BE49-F238E27FC236}">
                    <a16:creationId xmlns:a16="http://schemas.microsoft.com/office/drawing/2014/main" id="{96545698-5153-42D4-B286-12F3BAFBBE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8" name="Image 87">
                <a:extLst>
                  <a:ext uri="{FF2B5EF4-FFF2-40B4-BE49-F238E27FC236}">
                    <a16:creationId xmlns:a16="http://schemas.microsoft.com/office/drawing/2014/main" id="{03A1DB66-577D-4677-B7BC-AE5CCF70F4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9" name="Image 88">
                <a:extLst>
                  <a:ext uri="{FF2B5EF4-FFF2-40B4-BE49-F238E27FC236}">
                    <a16:creationId xmlns:a16="http://schemas.microsoft.com/office/drawing/2014/main" id="{E7A98636-8AC0-4378-B93B-B8F38F29C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010549DD-9186-4411-BCE6-53ACD9F372EE}"/>
                </a:ext>
              </a:extLst>
            </p:cNvPr>
            <p:cNvGrpSpPr/>
            <p:nvPr/>
          </p:nvGrpSpPr>
          <p:grpSpPr>
            <a:xfrm>
              <a:off x="307368" y="4095739"/>
              <a:ext cx="2760002" cy="301673"/>
              <a:chOff x="360754" y="1415644"/>
              <a:chExt cx="2760002" cy="301673"/>
            </a:xfrm>
          </p:grpSpPr>
          <p:pic>
            <p:nvPicPr>
              <p:cNvPr id="91" name="Image 90">
                <a:extLst>
                  <a:ext uri="{FF2B5EF4-FFF2-40B4-BE49-F238E27FC236}">
                    <a16:creationId xmlns:a16="http://schemas.microsoft.com/office/drawing/2014/main" id="{814A8209-886A-4101-AF9E-11C29B4D74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2" name="Image 91">
                <a:extLst>
                  <a:ext uri="{FF2B5EF4-FFF2-40B4-BE49-F238E27FC236}">
                    <a16:creationId xmlns:a16="http://schemas.microsoft.com/office/drawing/2014/main" id="{239B281D-A7CA-44F2-930B-9B879F7A4B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3" name="Image 92">
                <a:extLst>
                  <a:ext uri="{FF2B5EF4-FFF2-40B4-BE49-F238E27FC236}">
                    <a16:creationId xmlns:a16="http://schemas.microsoft.com/office/drawing/2014/main" id="{99F60E52-DED2-4B53-AF20-761A187003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4" name="Image 93">
                <a:extLst>
                  <a:ext uri="{FF2B5EF4-FFF2-40B4-BE49-F238E27FC236}">
                    <a16:creationId xmlns:a16="http://schemas.microsoft.com/office/drawing/2014/main" id="{FEC9953F-F895-49FA-B4F5-18D372BA8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5" name="Image 94">
                <a:extLst>
                  <a:ext uri="{FF2B5EF4-FFF2-40B4-BE49-F238E27FC236}">
                    <a16:creationId xmlns:a16="http://schemas.microsoft.com/office/drawing/2014/main" id="{9F7AB892-BAAA-4C29-B0BE-F7C64515BB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6" name="Image 95">
                <a:extLst>
                  <a:ext uri="{FF2B5EF4-FFF2-40B4-BE49-F238E27FC236}">
                    <a16:creationId xmlns:a16="http://schemas.microsoft.com/office/drawing/2014/main" id="{DB064374-FF89-4091-9BBE-1FCD697AF7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7" name="Image 96">
                <a:extLst>
                  <a:ext uri="{FF2B5EF4-FFF2-40B4-BE49-F238E27FC236}">
                    <a16:creationId xmlns:a16="http://schemas.microsoft.com/office/drawing/2014/main" id="{04C6AF75-3097-4659-BF6A-C8B79F3447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8" name="Image 97">
                <a:extLst>
                  <a:ext uri="{FF2B5EF4-FFF2-40B4-BE49-F238E27FC236}">
                    <a16:creationId xmlns:a16="http://schemas.microsoft.com/office/drawing/2014/main" id="{13D354E9-B0CB-42B9-980B-CE3F1D0D3C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9" name="Image 98">
                <a:extLst>
                  <a:ext uri="{FF2B5EF4-FFF2-40B4-BE49-F238E27FC236}">
                    <a16:creationId xmlns:a16="http://schemas.microsoft.com/office/drawing/2014/main" id="{FDC45B60-E13D-43D5-9FFD-72EF0F9D71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0" name="Image 99">
                <a:extLst>
                  <a:ext uri="{FF2B5EF4-FFF2-40B4-BE49-F238E27FC236}">
                    <a16:creationId xmlns:a16="http://schemas.microsoft.com/office/drawing/2014/main" id="{6015788C-CE89-4338-92A3-DA3FD5B9CC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01" name="Groupe 100">
              <a:extLst>
                <a:ext uri="{FF2B5EF4-FFF2-40B4-BE49-F238E27FC236}">
                  <a16:creationId xmlns:a16="http://schemas.microsoft.com/office/drawing/2014/main" id="{ACC865A8-028D-4E69-A98C-FA0E86436566}"/>
                </a:ext>
              </a:extLst>
            </p:cNvPr>
            <p:cNvGrpSpPr/>
            <p:nvPr/>
          </p:nvGrpSpPr>
          <p:grpSpPr>
            <a:xfrm>
              <a:off x="307368" y="4510524"/>
              <a:ext cx="2760002" cy="301673"/>
              <a:chOff x="360754" y="1415644"/>
              <a:chExt cx="2760002" cy="301673"/>
            </a:xfrm>
          </p:grpSpPr>
          <p:pic>
            <p:nvPicPr>
              <p:cNvPr id="102" name="Image 101">
                <a:extLst>
                  <a:ext uri="{FF2B5EF4-FFF2-40B4-BE49-F238E27FC236}">
                    <a16:creationId xmlns:a16="http://schemas.microsoft.com/office/drawing/2014/main" id="{2ED20200-9D6A-4FC9-8541-DD2F60F83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3" name="Image 102">
                <a:extLst>
                  <a:ext uri="{FF2B5EF4-FFF2-40B4-BE49-F238E27FC236}">
                    <a16:creationId xmlns:a16="http://schemas.microsoft.com/office/drawing/2014/main" id="{DCB3FEBA-6322-4257-99F6-BE55296F87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4" name="Image 103">
                <a:extLst>
                  <a:ext uri="{FF2B5EF4-FFF2-40B4-BE49-F238E27FC236}">
                    <a16:creationId xmlns:a16="http://schemas.microsoft.com/office/drawing/2014/main" id="{E52117E5-CF07-4217-95D5-E3842693B0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5" name="Image 104">
                <a:extLst>
                  <a:ext uri="{FF2B5EF4-FFF2-40B4-BE49-F238E27FC236}">
                    <a16:creationId xmlns:a16="http://schemas.microsoft.com/office/drawing/2014/main" id="{95821673-4B1F-41A2-AE83-E236A6E508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6" name="Image 105">
                <a:extLst>
                  <a:ext uri="{FF2B5EF4-FFF2-40B4-BE49-F238E27FC236}">
                    <a16:creationId xmlns:a16="http://schemas.microsoft.com/office/drawing/2014/main" id="{FF9CA437-4D7F-438B-BD00-2EB8875A20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7" name="Image 106">
                <a:extLst>
                  <a:ext uri="{FF2B5EF4-FFF2-40B4-BE49-F238E27FC236}">
                    <a16:creationId xmlns:a16="http://schemas.microsoft.com/office/drawing/2014/main" id="{A1FF6F16-BCDA-4872-8F1D-AD016A087B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8" name="Image 107">
                <a:extLst>
                  <a:ext uri="{FF2B5EF4-FFF2-40B4-BE49-F238E27FC236}">
                    <a16:creationId xmlns:a16="http://schemas.microsoft.com/office/drawing/2014/main" id="{949DCF14-6F9E-49FE-9186-1C70CC25D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9" name="Image 108">
                <a:extLst>
                  <a:ext uri="{FF2B5EF4-FFF2-40B4-BE49-F238E27FC236}">
                    <a16:creationId xmlns:a16="http://schemas.microsoft.com/office/drawing/2014/main" id="{6305ABB3-3BDA-4508-B869-355AC784E8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0" name="Image 109">
                <a:extLst>
                  <a:ext uri="{FF2B5EF4-FFF2-40B4-BE49-F238E27FC236}">
                    <a16:creationId xmlns:a16="http://schemas.microsoft.com/office/drawing/2014/main" id="{BFE64BDF-4515-4DB7-9FDE-976E84E920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1" name="Image 110">
                <a:extLst>
                  <a:ext uri="{FF2B5EF4-FFF2-40B4-BE49-F238E27FC236}">
                    <a16:creationId xmlns:a16="http://schemas.microsoft.com/office/drawing/2014/main" id="{EC2E03ED-6CBE-4E0F-995C-DC689F623C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12" name="Groupe 111">
              <a:extLst>
                <a:ext uri="{FF2B5EF4-FFF2-40B4-BE49-F238E27FC236}">
                  <a16:creationId xmlns:a16="http://schemas.microsoft.com/office/drawing/2014/main" id="{831BCC3C-1756-4B7B-81D7-DC46C138EDF3}"/>
                </a:ext>
              </a:extLst>
            </p:cNvPr>
            <p:cNvGrpSpPr/>
            <p:nvPr/>
          </p:nvGrpSpPr>
          <p:grpSpPr>
            <a:xfrm>
              <a:off x="307368" y="4900482"/>
              <a:ext cx="2760002" cy="301673"/>
              <a:chOff x="360754" y="1415644"/>
              <a:chExt cx="2760002" cy="301673"/>
            </a:xfrm>
          </p:grpSpPr>
          <p:pic>
            <p:nvPicPr>
              <p:cNvPr id="113" name="Image 112">
                <a:extLst>
                  <a:ext uri="{FF2B5EF4-FFF2-40B4-BE49-F238E27FC236}">
                    <a16:creationId xmlns:a16="http://schemas.microsoft.com/office/drawing/2014/main" id="{66939768-9F9F-4269-ADBA-53BF012004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4" name="Image 113">
                <a:extLst>
                  <a:ext uri="{FF2B5EF4-FFF2-40B4-BE49-F238E27FC236}">
                    <a16:creationId xmlns:a16="http://schemas.microsoft.com/office/drawing/2014/main" id="{FCD87D05-9C39-4F47-9174-A12EAD4339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5" name="Image 114">
                <a:extLst>
                  <a:ext uri="{FF2B5EF4-FFF2-40B4-BE49-F238E27FC236}">
                    <a16:creationId xmlns:a16="http://schemas.microsoft.com/office/drawing/2014/main" id="{1D52DA53-6095-4358-A122-EF3CD32397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6" name="Image 115">
                <a:extLst>
                  <a:ext uri="{FF2B5EF4-FFF2-40B4-BE49-F238E27FC236}">
                    <a16:creationId xmlns:a16="http://schemas.microsoft.com/office/drawing/2014/main" id="{4A8BB6D1-62AF-4963-B5B7-697501E171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7" name="Image 116">
                <a:extLst>
                  <a:ext uri="{FF2B5EF4-FFF2-40B4-BE49-F238E27FC236}">
                    <a16:creationId xmlns:a16="http://schemas.microsoft.com/office/drawing/2014/main" id="{0678D272-13FD-45C9-9CD7-380E51CC9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8" name="Image 117">
                <a:extLst>
                  <a:ext uri="{FF2B5EF4-FFF2-40B4-BE49-F238E27FC236}">
                    <a16:creationId xmlns:a16="http://schemas.microsoft.com/office/drawing/2014/main" id="{60FC0B4D-0B06-4115-8B4F-8CC8CD47C1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9" name="Image 118">
                <a:extLst>
                  <a:ext uri="{FF2B5EF4-FFF2-40B4-BE49-F238E27FC236}">
                    <a16:creationId xmlns:a16="http://schemas.microsoft.com/office/drawing/2014/main" id="{1BE4D64A-8DD8-4CBE-9BFC-8C39E667BF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5213C64B-7F55-4103-BFE1-67771F4B95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F54B2233-8150-4A38-B0CC-A0D95B8FE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C08BBA12-7A81-46AD-A866-ED4AC126FC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23" name="Groupe 122">
              <a:extLst>
                <a:ext uri="{FF2B5EF4-FFF2-40B4-BE49-F238E27FC236}">
                  <a16:creationId xmlns:a16="http://schemas.microsoft.com/office/drawing/2014/main" id="{CC813255-7B5F-4663-8BFB-1063B107AD67}"/>
                </a:ext>
              </a:extLst>
            </p:cNvPr>
            <p:cNvGrpSpPr/>
            <p:nvPr/>
          </p:nvGrpSpPr>
          <p:grpSpPr>
            <a:xfrm>
              <a:off x="307368" y="6094482"/>
              <a:ext cx="2760002" cy="301673"/>
              <a:chOff x="360754" y="1415644"/>
              <a:chExt cx="2760002" cy="301673"/>
            </a:xfrm>
          </p:grpSpPr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9AE8BB9B-7A96-4599-921C-1CBBA7D62A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57D47F94-A29D-48E8-BFB0-13806A8A9B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2674C382-5864-4291-9C9C-ABDCD0ADD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D53ACF63-2F09-410A-A45C-E8529A21C6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8" name="Image 127">
                <a:extLst>
                  <a:ext uri="{FF2B5EF4-FFF2-40B4-BE49-F238E27FC236}">
                    <a16:creationId xmlns:a16="http://schemas.microsoft.com/office/drawing/2014/main" id="{34491141-68D6-4197-AEFA-9CA2E2BBE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9" name="Image 128">
                <a:extLst>
                  <a:ext uri="{FF2B5EF4-FFF2-40B4-BE49-F238E27FC236}">
                    <a16:creationId xmlns:a16="http://schemas.microsoft.com/office/drawing/2014/main" id="{4C7DAE54-82B6-43C2-8958-C0EA3CA1B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4BBEC630-A8E4-4323-968A-273A9181BE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F39AA42D-A79F-46B3-87A0-526C327B7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0D4D1B8F-D187-480B-B51B-95C3BBE6AB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93189E76-0220-41B9-B590-D99BB8B8CF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5E7967BA-E180-4FC1-B90C-B76AF32E2C50}"/>
                </a:ext>
              </a:extLst>
            </p:cNvPr>
            <p:cNvGrpSpPr/>
            <p:nvPr/>
          </p:nvGrpSpPr>
          <p:grpSpPr>
            <a:xfrm>
              <a:off x="307368" y="5692753"/>
              <a:ext cx="2760002" cy="301673"/>
              <a:chOff x="360754" y="1415644"/>
              <a:chExt cx="2760002" cy="301673"/>
            </a:xfrm>
          </p:grpSpPr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5CDB3BF7-9703-4F38-BAC2-2E79A5B2B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C27802D3-11C0-41EF-827E-086985C589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D594BFB6-81F5-4F9D-8503-01A13CBE4E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8" name="Image 137">
                <a:extLst>
                  <a:ext uri="{FF2B5EF4-FFF2-40B4-BE49-F238E27FC236}">
                    <a16:creationId xmlns:a16="http://schemas.microsoft.com/office/drawing/2014/main" id="{A0D08319-874A-477E-AAA2-C1DC6F4D0D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5552D877-E22F-4AF0-938E-C65899E89F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59588454-0F0E-4F76-9803-4B7ED298C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9981741F-87D2-45C6-B927-29FCE2328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7BB2FC1-39F5-4019-AB56-BC40C2D87B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98BF8D19-E0CD-40BE-BB24-BEEAEB2074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EC06E00D-A7DC-4D80-BD9C-7755AECDA4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3C6EF36E-63C3-4E6E-8AD6-7756425E49C2}"/>
                </a:ext>
              </a:extLst>
            </p:cNvPr>
            <p:cNvGrpSpPr/>
            <p:nvPr/>
          </p:nvGrpSpPr>
          <p:grpSpPr>
            <a:xfrm>
              <a:off x="307368" y="5319922"/>
              <a:ext cx="2760002" cy="301673"/>
              <a:chOff x="360754" y="1415644"/>
              <a:chExt cx="2760002" cy="301673"/>
            </a:xfrm>
          </p:grpSpPr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FB608B08-AA7F-4314-B75B-EA9026A8FA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7" name="Image 146">
                <a:extLst>
                  <a:ext uri="{FF2B5EF4-FFF2-40B4-BE49-F238E27FC236}">
                    <a16:creationId xmlns:a16="http://schemas.microsoft.com/office/drawing/2014/main" id="{FBABF837-7DD2-40D9-8670-E774EDC7A9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29E4AE7F-A44F-4829-9F92-B71C6A461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DE2515C4-BBAD-4342-A7B1-3E8B7F5A0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AF8FC5A-08C3-4EAE-A2FF-C2EC2F3C98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59327516-0DB1-47A9-B3A3-68E03CE023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B23340B3-D500-4CF7-9D94-27A567B99F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0B6A7392-B510-4043-8974-D27F4C9404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C553D40-EA9C-413C-A334-9364F09D89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2884539D-63EA-482D-96D9-F4FE8B89E4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</p:grpSp>
      <p:sp>
        <p:nvSpPr>
          <p:cNvPr id="213" name="ZoneTexte 212">
            <a:extLst>
              <a:ext uri="{FF2B5EF4-FFF2-40B4-BE49-F238E27FC236}">
                <a16:creationId xmlns:a16="http://schemas.microsoft.com/office/drawing/2014/main" id="{D9EB1E7E-E9A1-4E94-898A-0D9B639C6978}"/>
              </a:ext>
            </a:extLst>
          </p:cNvPr>
          <p:cNvSpPr txBox="1"/>
          <p:nvPr/>
        </p:nvSpPr>
        <p:spPr>
          <a:xfrm>
            <a:off x="6506811" y="3084185"/>
            <a:ext cx="2400550" cy="2308324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71 arrêtés concomitants pour tous les services girondins</a:t>
            </a:r>
            <a:b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=</a:t>
            </a:r>
          </a:p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outil facilitateur de la gestion de la ressource en eau</a:t>
            </a:r>
          </a:p>
        </p:txBody>
      </p:sp>
      <p:sp>
        <p:nvSpPr>
          <p:cNvPr id="212" name="Titre 1">
            <a:extLst>
              <a:ext uri="{FF2B5EF4-FFF2-40B4-BE49-F238E27FC236}">
                <a16:creationId xmlns:a16="http://schemas.microsoft.com/office/drawing/2014/main" id="{F391397B-30D7-454B-953C-974CC8D01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2021-2022 : </a:t>
            </a:r>
            <a:br>
              <a:rPr lang="fr-FR" sz="2400" b="1" dirty="0"/>
            </a:br>
            <a:r>
              <a:rPr lang="fr-FR" sz="2400" b="1" dirty="0"/>
              <a:t>deuxième campagne de révision</a:t>
            </a:r>
            <a:br>
              <a:rPr lang="fr-FR" sz="2400" b="1" dirty="0"/>
            </a:br>
            <a:r>
              <a:rPr lang="fr-FR" sz="2400" b="1" dirty="0"/>
              <a:t>des autorisations de prélèvements</a:t>
            </a:r>
          </a:p>
        </p:txBody>
      </p:sp>
      <p:sp>
        <p:nvSpPr>
          <p:cNvPr id="214" name="ZoneTexte 213">
            <a:extLst>
              <a:ext uri="{FF2B5EF4-FFF2-40B4-BE49-F238E27FC236}">
                <a16:creationId xmlns:a16="http://schemas.microsoft.com/office/drawing/2014/main" id="{E2AC514C-D295-47C5-A559-B28339562DE2}"/>
              </a:ext>
            </a:extLst>
          </p:cNvPr>
          <p:cNvSpPr txBox="1"/>
          <p:nvPr/>
        </p:nvSpPr>
        <p:spPr>
          <a:xfrm>
            <a:off x="192943" y="3207479"/>
            <a:ext cx="2384883" cy="92333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Plus de 350 arrêtés d'autorisations ouvrage par ouvrage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6D9C7F6-5E1C-4DFD-AE5B-61B86E1C2125}"/>
              </a:ext>
            </a:extLst>
          </p:cNvPr>
          <p:cNvGrpSpPr/>
          <p:nvPr/>
        </p:nvGrpSpPr>
        <p:grpSpPr>
          <a:xfrm>
            <a:off x="2827924" y="1538126"/>
            <a:ext cx="3687677" cy="4356640"/>
            <a:chOff x="3411923" y="1549112"/>
            <a:chExt cx="3687677" cy="435664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52DFD5A-1D1C-4B2B-A201-23576124C585}"/>
                </a:ext>
              </a:extLst>
            </p:cNvPr>
            <p:cNvGrpSpPr/>
            <p:nvPr/>
          </p:nvGrpSpPr>
          <p:grpSpPr>
            <a:xfrm>
              <a:off x="3411923" y="1549112"/>
              <a:ext cx="3687677" cy="4356640"/>
              <a:chOff x="5134818" y="1507771"/>
              <a:chExt cx="3687677" cy="4356640"/>
            </a:xfrm>
          </p:grpSpPr>
          <p:grpSp>
            <p:nvGrpSpPr>
              <p:cNvPr id="167" name="Groupe 166">
                <a:extLst>
                  <a:ext uri="{FF2B5EF4-FFF2-40B4-BE49-F238E27FC236}">
                    <a16:creationId xmlns:a16="http://schemas.microsoft.com/office/drawing/2014/main" id="{954B5E54-51D1-447D-BCB1-6BE652239FB5}"/>
                  </a:ext>
                </a:extLst>
              </p:cNvPr>
              <p:cNvGrpSpPr/>
              <p:nvPr/>
            </p:nvGrpSpPr>
            <p:grpSpPr>
              <a:xfrm>
                <a:off x="5146478" y="1507771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61" name="Image 160">
                  <a:extLst>
                    <a:ext uri="{FF2B5EF4-FFF2-40B4-BE49-F238E27FC236}">
                      <a16:creationId xmlns:a16="http://schemas.microsoft.com/office/drawing/2014/main" id="{7B8A4731-8A1D-4AA3-B94C-13DF140A4B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2" name="Image 161">
                  <a:extLst>
                    <a:ext uri="{FF2B5EF4-FFF2-40B4-BE49-F238E27FC236}">
                      <a16:creationId xmlns:a16="http://schemas.microsoft.com/office/drawing/2014/main" id="{C916E2E1-94D8-4EFC-8115-9BAC2BDEB6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3" name="Image 162">
                  <a:extLst>
                    <a:ext uri="{FF2B5EF4-FFF2-40B4-BE49-F238E27FC236}">
                      <a16:creationId xmlns:a16="http://schemas.microsoft.com/office/drawing/2014/main" id="{71B3FD1B-6E0D-4022-A1BC-F0DFA94B86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4" name="Image 163">
                  <a:extLst>
                    <a:ext uri="{FF2B5EF4-FFF2-40B4-BE49-F238E27FC236}">
                      <a16:creationId xmlns:a16="http://schemas.microsoft.com/office/drawing/2014/main" id="{8304A008-882A-49DB-BBAF-8E887874FC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5" name="Image 164">
                  <a:extLst>
                    <a:ext uri="{FF2B5EF4-FFF2-40B4-BE49-F238E27FC236}">
                      <a16:creationId xmlns:a16="http://schemas.microsoft.com/office/drawing/2014/main" id="{574DBAC6-ED89-4945-BE9C-1A35FB392B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6" name="Image 165">
                  <a:extLst>
                    <a:ext uri="{FF2B5EF4-FFF2-40B4-BE49-F238E27FC236}">
                      <a16:creationId xmlns:a16="http://schemas.microsoft.com/office/drawing/2014/main" id="{63E7EFAD-D882-451C-B635-9A80FD2124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183" name="Groupe 182">
                <a:extLst>
                  <a:ext uri="{FF2B5EF4-FFF2-40B4-BE49-F238E27FC236}">
                    <a16:creationId xmlns:a16="http://schemas.microsoft.com/office/drawing/2014/main" id="{5D8FE820-8DC9-4ED2-856A-79C3E75EECE3}"/>
                  </a:ext>
                </a:extLst>
              </p:cNvPr>
              <p:cNvGrpSpPr/>
              <p:nvPr/>
            </p:nvGrpSpPr>
            <p:grpSpPr>
              <a:xfrm>
                <a:off x="5134818" y="3226468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84" name="Image 183">
                  <a:extLst>
                    <a:ext uri="{FF2B5EF4-FFF2-40B4-BE49-F238E27FC236}">
                      <a16:creationId xmlns:a16="http://schemas.microsoft.com/office/drawing/2014/main" id="{5CBCF987-CF22-4EB4-8AC7-19FADB647C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5" name="Image 184">
                  <a:extLst>
                    <a:ext uri="{FF2B5EF4-FFF2-40B4-BE49-F238E27FC236}">
                      <a16:creationId xmlns:a16="http://schemas.microsoft.com/office/drawing/2014/main" id="{76652DB1-2F04-408A-A0B0-8AF5B9FA56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6" name="Image 185">
                  <a:extLst>
                    <a:ext uri="{FF2B5EF4-FFF2-40B4-BE49-F238E27FC236}">
                      <a16:creationId xmlns:a16="http://schemas.microsoft.com/office/drawing/2014/main" id="{572600DD-800B-4390-B17C-F535D7CA54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7" name="Image 186">
                  <a:extLst>
                    <a:ext uri="{FF2B5EF4-FFF2-40B4-BE49-F238E27FC236}">
                      <a16:creationId xmlns:a16="http://schemas.microsoft.com/office/drawing/2014/main" id="{BB2C78D0-25FE-4FDF-8909-0355C17172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8" name="Image 187">
                  <a:extLst>
                    <a:ext uri="{FF2B5EF4-FFF2-40B4-BE49-F238E27FC236}">
                      <a16:creationId xmlns:a16="http://schemas.microsoft.com/office/drawing/2014/main" id="{DEB1E846-A7B3-4B6D-BB74-1A20755853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9" name="Image 188">
                  <a:extLst>
                    <a:ext uri="{FF2B5EF4-FFF2-40B4-BE49-F238E27FC236}">
                      <a16:creationId xmlns:a16="http://schemas.microsoft.com/office/drawing/2014/main" id="{F4F081AF-4B98-492D-BEC9-4510B735EF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190" name="Groupe 189">
                <a:extLst>
                  <a:ext uri="{FF2B5EF4-FFF2-40B4-BE49-F238E27FC236}">
                    <a16:creationId xmlns:a16="http://schemas.microsoft.com/office/drawing/2014/main" id="{E4E11392-AC24-4BB8-91A9-546B698AA462}"/>
                  </a:ext>
                </a:extLst>
              </p:cNvPr>
              <p:cNvGrpSpPr/>
              <p:nvPr/>
            </p:nvGrpSpPr>
            <p:grpSpPr>
              <a:xfrm>
                <a:off x="5146478" y="2364040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91" name="Image 190">
                  <a:extLst>
                    <a:ext uri="{FF2B5EF4-FFF2-40B4-BE49-F238E27FC236}">
                      <a16:creationId xmlns:a16="http://schemas.microsoft.com/office/drawing/2014/main" id="{2459C1CE-6B92-4066-B1F6-6D35DFA858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2" name="Image 191">
                  <a:extLst>
                    <a:ext uri="{FF2B5EF4-FFF2-40B4-BE49-F238E27FC236}">
                      <a16:creationId xmlns:a16="http://schemas.microsoft.com/office/drawing/2014/main" id="{33D47781-A19B-4A5B-A0DD-9C5FADE1D3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3" name="Image 192">
                  <a:extLst>
                    <a:ext uri="{FF2B5EF4-FFF2-40B4-BE49-F238E27FC236}">
                      <a16:creationId xmlns:a16="http://schemas.microsoft.com/office/drawing/2014/main" id="{627C6B77-F57B-4BE7-B8A2-72136D55B9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4" name="Image 193">
                  <a:extLst>
                    <a:ext uri="{FF2B5EF4-FFF2-40B4-BE49-F238E27FC236}">
                      <a16:creationId xmlns:a16="http://schemas.microsoft.com/office/drawing/2014/main" id="{90FBF03E-6932-424E-8DD5-454BF3C4AD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5" name="Image 194">
                  <a:extLst>
                    <a:ext uri="{FF2B5EF4-FFF2-40B4-BE49-F238E27FC236}">
                      <a16:creationId xmlns:a16="http://schemas.microsoft.com/office/drawing/2014/main" id="{FE0AD639-5C9A-4CF4-8A09-5C121496EF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6" name="Image 195">
                  <a:extLst>
                    <a:ext uri="{FF2B5EF4-FFF2-40B4-BE49-F238E27FC236}">
                      <a16:creationId xmlns:a16="http://schemas.microsoft.com/office/drawing/2014/main" id="{36B2F6D6-B516-4397-B510-15B574CCF5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197" name="Groupe 196">
                <a:extLst>
                  <a:ext uri="{FF2B5EF4-FFF2-40B4-BE49-F238E27FC236}">
                    <a16:creationId xmlns:a16="http://schemas.microsoft.com/office/drawing/2014/main" id="{7212F7EF-9E8E-412C-8429-161D695D9C39}"/>
                  </a:ext>
                </a:extLst>
              </p:cNvPr>
              <p:cNvGrpSpPr/>
              <p:nvPr/>
            </p:nvGrpSpPr>
            <p:grpSpPr>
              <a:xfrm>
                <a:off x="5146478" y="4114159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98" name="Image 197">
                  <a:extLst>
                    <a:ext uri="{FF2B5EF4-FFF2-40B4-BE49-F238E27FC236}">
                      <a16:creationId xmlns:a16="http://schemas.microsoft.com/office/drawing/2014/main" id="{15CA5262-FB87-4917-B78B-43DB038A77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9" name="Image 198">
                  <a:extLst>
                    <a:ext uri="{FF2B5EF4-FFF2-40B4-BE49-F238E27FC236}">
                      <a16:creationId xmlns:a16="http://schemas.microsoft.com/office/drawing/2014/main" id="{A2CDD0B7-C206-434E-8F51-3A0C012473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0" name="Image 199">
                  <a:extLst>
                    <a:ext uri="{FF2B5EF4-FFF2-40B4-BE49-F238E27FC236}">
                      <a16:creationId xmlns:a16="http://schemas.microsoft.com/office/drawing/2014/main" id="{F06F0504-D845-4C47-89BE-A873673D6D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1" name="Image 200">
                  <a:extLst>
                    <a:ext uri="{FF2B5EF4-FFF2-40B4-BE49-F238E27FC236}">
                      <a16:creationId xmlns:a16="http://schemas.microsoft.com/office/drawing/2014/main" id="{FCCBDF43-1898-412C-BEA5-EE61F565EB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2" name="Image 201">
                  <a:extLst>
                    <a:ext uri="{FF2B5EF4-FFF2-40B4-BE49-F238E27FC236}">
                      <a16:creationId xmlns:a16="http://schemas.microsoft.com/office/drawing/2014/main" id="{0DE841EB-D663-4B71-81D4-22C03A8CCE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3" name="Image 202">
                  <a:extLst>
                    <a:ext uri="{FF2B5EF4-FFF2-40B4-BE49-F238E27FC236}">
                      <a16:creationId xmlns:a16="http://schemas.microsoft.com/office/drawing/2014/main" id="{5643CB67-76F4-4472-86C9-DDD4A0A0FD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204" name="Groupe 203">
                <a:extLst>
                  <a:ext uri="{FF2B5EF4-FFF2-40B4-BE49-F238E27FC236}">
                    <a16:creationId xmlns:a16="http://schemas.microsoft.com/office/drawing/2014/main" id="{999B7D69-26DE-47BE-8485-D444398D687F}"/>
                  </a:ext>
                </a:extLst>
              </p:cNvPr>
              <p:cNvGrpSpPr/>
              <p:nvPr/>
            </p:nvGrpSpPr>
            <p:grpSpPr>
              <a:xfrm>
                <a:off x="5146478" y="4983858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205" name="Image 204">
                  <a:extLst>
                    <a:ext uri="{FF2B5EF4-FFF2-40B4-BE49-F238E27FC236}">
                      <a16:creationId xmlns:a16="http://schemas.microsoft.com/office/drawing/2014/main" id="{28A31C58-DAC2-4318-89FA-4915EA8064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6" name="Image 205">
                  <a:extLst>
                    <a:ext uri="{FF2B5EF4-FFF2-40B4-BE49-F238E27FC236}">
                      <a16:creationId xmlns:a16="http://schemas.microsoft.com/office/drawing/2014/main" id="{2519E9CB-7E8B-49AF-BB1D-F7AD3255BA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7" name="Image 206">
                  <a:extLst>
                    <a:ext uri="{FF2B5EF4-FFF2-40B4-BE49-F238E27FC236}">
                      <a16:creationId xmlns:a16="http://schemas.microsoft.com/office/drawing/2014/main" id="{CC5C69DE-D1D1-40A0-AB0A-1A082892C6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8" name="Image 207">
                  <a:extLst>
                    <a:ext uri="{FF2B5EF4-FFF2-40B4-BE49-F238E27FC236}">
                      <a16:creationId xmlns:a16="http://schemas.microsoft.com/office/drawing/2014/main" id="{E439AC49-E948-4776-B4EC-5D120D3D3B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9" name="Image 208">
                  <a:extLst>
                    <a:ext uri="{FF2B5EF4-FFF2-40B4-BE49-F238E27FC236}">
                      <a16:creationId xmlns:a16="http://schemas.microsoft.com/office/drawing/2014/main" id="{ABA2BF3B-0B71-470F-A021-59C424826B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10" name="Image 209">
                  <a:extLst>
                    <a:ext uri="{FF2B5EF4-FFF2-40B4-BE49-F238E27FC236}">
                      <a16:creationId xmlns:a16="http://schemas.microsoft.com/office/drawing/2014/main" id="{EF3F1F4E-08C1-41C3-8412-E524F7875A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</p:grpSp>
        <p:sp>
          <p:nvSpPr>
            <p:cNvPr id="216" name="ZoneTexte 215">
              <a:extLst>
                <a:ext uri="{FF2B5EF4-FFF2-40B4-BE49-F238E27FC236}">
                  <a16:creationId xmlns:a16="http://schemas.microsoft.com/office/drawing/2014/main" id="{EDC60FE5-6F3F-42DA-994B-048ACAC7FA2C}"/>
                </a:ext>
              </a:extLst>
            </p:cNvPr>
            <p:cNvSpPr txBox="1"/>
            <p:nvPr/>
          </p:nvSpPr>
          <p:spPr>
            <a:xfrm>
              <a:off x="3454472" y="3123292"/>
              <a:ext cx="3621664" cy="124762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333399"/>
                  </a:solidFill>
                  <a:latin typeface="Trebuchet MS" panose="020B0603020202020204" pitchFamily="34" charset="0"/>
                </a:rPr>
                <a:t>87 arrêtés d'autorisations par service en cumul par unité de gestion et en cumul tous ouvrages confondus</a:t>
              </a:r>
            </a:p>
          </p:txBody>
        </p:sp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1D497B31-8638-4337-AC74-C2D00896B52E}"/>
              </a:ext>
            </a:extLst>
          </p:cNvPr>
          <p:cNvSpPr/>
          <p:nvPr/>
        </p:nvSpPr>
        <p:spPr>
          <a:xfrm>
            <a:off x="1436914" y="2272565"/>
            <a:ext cx="2647406" cy="897355"/>
          </a:xfrm>
          <a:custGeom>
            <a:avLst/>
            <a:gdLst>
              <a:gd name="connsiteX0" fmla="*/ 0 w 2647406"/>
              <a:gd name="connsiteY0" fmla="*/ 897355 h 897355"/>
              <a:gd name="connsiteX1" fmla="*/ 1280160 w 2647406"/>
              <a:gd name="connsiteY1" fmla="*/ 372 h 897355"/>
              <a:gd name="connsiteX2" fmla="*/ 2647406 w 2647406"/>
              <a:gd name="connsiteY2" fmla="*/ 810269 h 89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47406" h="897355">
                <a:moveTo>
                  <a:pt x="0" y="897355"/>
                </a:moveTo>
                <a:cubicBezTo>
                  <a:pt x="419463" y="456120"/>
                  <a:pt x="838926" y="14886"/>
                  <a:pt x="1280160" y="372"/>
                </a:cubicBezTo>
                <a:cubicBezTo>
                  <a:pt x="1721394" y="-14142"/>
                  <a:pt x="2184400" y="398063"/>
                  <a:pt x="2647406" y="810269"/>
                </a:cubicBezTo>
              </a:path>
            </a:pathLst>
          </a:cu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7D233A2A-91B0-4D55-B679-B38ECFFA12E7}"/>
              </a:ext>
            </a:extLst>
          </p:cNvPr>
          <p:cNvSpPr/>
          <p:nvPr/>
        </p:nvSpPr>
        <p:spPr>
          <a:xfrm>
            <a:off x="1445623" y="2002459"/>
            <a:ext cx="5878286" cy="1150044"/>
          </a:xfrm>
          <a:custGeom>
            <a:avLst/>
            <a:gdLst>
              <a:gd name="connsiteX0" fmla="*/ 0 w 5878286"/>
              <a:gd name="connsiteY0" fmla="*/ 1150044 h 1150044"/>
              <a:gd name="connsiteX1" fmla="*/ 3631474 w 5878286"/>
              <a:gd name="connsiteY1" fmla="*/ 512 h 1150044"/>
              <a:gd name="connsiteX2" fmla="*/ 5878286 w 5878286"/>
              <a:gd name="connsiteY2" fmla="*/ 1001998 h 115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78286" h="1150044">
                <a:moveTo>
                  <a:pt x="0" y="1150044"/>
                </a:moveTo>
                <a:cubicBezTo>
                  <a:pt x="1325880" y="587615"/>
                  <a:pt x="2651760" y="25186"/>
                  <a:pt x="3631474" y="512"/>
                </a:cubicBezTo>
                <a:cubicBezTo>
                  <a:pt x="4611188" y="-24162"/>
                  <a:pt x="5513978" y="849598"/>
                  <a:pt x="5878286" y="1001998"/>
                </a:cubicBezTo>
              </a:path>
            </a:pathLst>
          </a:cu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30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664681"/>
            <a:ext cx="8640960" cy="4691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Les arrêtés visent notamment à :</a:t>
            </a:r>
          </a:p>
          <a:p>
            <a:pPr marL="800100" lvl="1" indent="-342900"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arrêter, pour chacune des 73 collectivités prélevant de l’eau destinée à la consommation humaine :</a:t>
            </a:r>
          </a:p>
          <a:p>
            <a:pPr marL="1714500" lvl="3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un volume autorisé global</a:t>
            </a:r>
          </a:p>
          <a:p>
            <a:pPr marL="1714500" lvl="3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un volume autorisé par unité de gestion</a:t>
            </a:r>
          </a:p>
          <a:p>
            <a:pPr marL="800100" lvl="1" indent="-342900"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rappeler (voire arrêter dans certains cas) les limites à l'exploitation des forages en termes de :</a:t>
            </a:r>
          </a:p>
          <a:p>
            <a:pPr marL="1714500" lvl="3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débit horaire</a:t>
            </a:r>
          </a:p>
          <a:p>
            <a:pPr marL="1714500" lvl="3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volume journalier</a:t>
            </a:r>
          </a:p>
          <a:p>
            <a:pPr marL="1714500" lvl="3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volume annuel</a:t>
            </a: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200" dirty="0">
              <a:solidFill>
                <a:srgbClr val="0077D4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3E4B655-1BB0-40A2-8E79-01567CCD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26145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Travail commun DDTM - SMEGREG</a:t>
            </a:r>
          </a:p>
        </p:txBody>
      </p:sp>
    </p:spTree>
    <p:extLst>
      <p:ext uri="{BB962C8B-B14F-4D97-AF65-F5344CB8AC3E}">
        <p14:creationId xmlns:p14="http://schemas.microsoft.com/office/powerpoint/2010/main" val="1157422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01627"/>
            <a:ext cx="8640960" cy="4691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dirty="0">
                <a:solidFill>
                  <a:srgbClr val="0077D4"/>
                </a:solidFill>
              </a:rPr>
              <a:t>Au-delà d'une gestion équilibrée et durable de la ressource, les volumes sont fixés avec pour objectif :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de permettre de répondre à la demande en eau potable de la population actuelle et future (échéance 2035) :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fr-FR" altLang="fr-FR" sz="1600" dirty="0">
                <a:solidFill>
                  <a:srgbClr val="0077D4"/>
                </a:solidFill>
              </a:rPr>
              <a:t>référence : volumes prélevés entre 2016 et 2018 ;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fr-FR" altLang="fr-FR" sz="1600" dirty="0">
                <a:solidFill>
                  <a:srgbClr val="0077D4"/>
                </a:solidFill>
              </a:rPr>
              <a:t>prise en compte des ambitions des territoires (SCoT) ou des projections de l’INSEE à échéance 2035 ;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d'inciter à améliorer les performances des réseaux :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fr-FR" altLang="fr-FR" sz="1600" dirty="0">
                <a:solidFill>
                  <a:srgbClr val="0077D4"/>
                </a:solidFill>
              </a:rPr>
              <a:t>se rapprocher d’un niveau de pertes "faible" en référence à la grille d'évaluation du SAGE ;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de contraindre les prélèvements dans les unités de gestion déficitaires du SAGE Nappes profondes pour garantir la pérennité de la ressource ;</a:t>
            </a:r>
          </a:p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dirty="0">
                <a:solidFill>
                  <a:srgbClr val="0077D4"/>
                </a:solidFill>
              </a:rPr>
              <a:t>tout en :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gardant à l'esprit les enjeux sanitaires (qualité) ;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envisageant un fonctionnement en mode "dégradé" en situation exceptionnelle.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000" dirty="0">
              <a:solidFill>
                <a:srgbClr val="0077D4"/>
              </a:solidFill>
            </a:endParaRP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000" dirty="0">
              <a:solidFill>
                <a:srgbClr val="0077D4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3E4B655-1BB0-40A2-8E79-01567CCD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26145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Travail commun DDTM - SMEGREG</a:t>
            </a:r>
          </a:p>
        </p:txBody>
      </p:sp>
    </p:spTree>
    <p:extLst>
      <p:ext uri="{BB962C8B-B14F-4D97-AF65-F5344CB8AC3E}">
        <p14:creationId xmlns:p14="http://schemas.microsoft.com/office/powerpoint/2010/main" val="128919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B47BDC-B30C-42F8-93D4-F3EFA15D5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Détermination du volume autorisé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à l’échelle de la collectivité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AA12F7-9A31-4F3E-AAD0-C0ECFB8B4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E6AD432-C216-4269-86D9-100509C49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50" y="1364752"/>
            <a:ext cx="7740352" cy="517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996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01627"/>
            <a:ext cx="8640960" cy="4259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1</a:t>
            </a:r>
            <a:r>
              <a:rPr lang="fr-FR" altLang="fr-FR" sz="2000" baseline="30000" dirty="0">
                <a:solidFill>
                  <a:srgbClr val="0077D4"/>
                </a:solidFill>
              </a:rPr>
              <a:t>er</a:t>
            </a:r>
            <a:r>
              <a:rPr lang="fr-FR" altLang="fr-FR" sz="2000" dirty="0">
                <a:solidFill>
                  <a:srgbClr val="0077D4"/>
                </a:solidFill>
              </a:rPr>
              <a:t> semestre 2021 :</a:t>
            </a:r>
          </a:p>
          <a:p>
            <a:pPr marL="342900" indent="-342900" algn="just" eaLnBrk="0" hangingPunct="0"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information des collectivités "eau potable" sur la démarche :</a:t>
            </a:r>
          </a:p>
          <a:p>
            <a:pPr marL="342900" indent="-342900" algn="just" eaLnBrk="0" hangingPunct="0"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travail en commun DDTM – EPTB pour :</a:t>
            </a:r>
          </a:p>
          <a:p>
            <a:pPr marL="800100" lvl="1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1600" dirty="0">
                <a:solidFill>
                  <a:srgbClr val="0077D4"/>
                </a:solidFill>
              </a:rPr>
              <a:t>propositions de volumes d'autorisations (par service et par UG)</a:t>
            </a:r>
          </a:p>
          <a:p>
            <a:pPr marL="800100" lvl="1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1600" dirty="0">
                <a:solidFill>
                  <a:srgbClr val="0077D4"/>
                </a:solidFill>
              </a:rPr>
              <a:t>définition conditions d'obtention de volumes supplémentaires</a:t>
            </a:r>
          </a:p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2</a:t>
            </a:r>
            <a:r>
              <a:rPr lang="fr-FR" altLang="fr-FR" sz="2000" baseline="30000" dirty="0">
                <a:solidFill>
                  <a:srgbClr val="0077D4"/>
                </a:solidFill>
              </a:rPr>
              <a:t>ème</a:t>
            </a:r>
            <a:r>
              <a:rPr lang="fr-FR" altLang="fr-FR" sz="2000" dirty="0">
                <a:solidFill>
                  <a:srgbClr val="0077D4"/>
                </a:solidFill>
              </a:rPr>
              <a:t> semestre 2021 :</a:t>
            </a:r>
          </a:p>
          <a:p>
            <a:pPr marL="800100" lvl="1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prise en compte des demandes spécifiques des collectivités du littoral</a:t>
            </a:r>
          </a:p>
          <a:p>
            <a:pPr marL="800100" lvl="1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modification à la hausse de l'autorisation sur certains forages</a:t>
            </a:r>
            <a:endParaRPr lang="fr-FR" altLang="fr-FR" b="1" i="1" dirty="0">
              <a:solidFill>
                <a:schemeClr val="accent6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marL="800100" lvl="1" indent="-342900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mode dégradé formellement prévu pour certains services</a:t>
            </a:r>
          </a:p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1</a:t>
            </a:r>
            <a:r>
              <a:rPr lang="fr-FR" altLang="fr-FR" sz="2000" baseline="30000" dirty="0">
                <a:solidFill>
                  <a:srgbClr val="0077D4"/>
                </a:solidFill>
              </a:rPr>
              <a:t>er</a:t>
            </a:r>
            <a:r>
              <a:rPr lang="fr-FR" altLang="fr-FR" sz="2000" dirty="0">
                <a:solidFill>
                  <a:srgbClr val="0077D4"/>
                </a:solidFill>
              </a:rPr>
              <a:t> semestre 2022 :</a:t>
            </a:r>
          </a:p>
          <a:p>
            <a:pPr marL="342900" indent="-342900" algn="just" eaLnBrk="0" hangingPunct="0"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rédaction des projets d’arrêté</a:t>
            </a:r>
          </a:p>
          <a:p>
            <a:pPr marL="342900" indent="-342900" algn="just" eaLnBrk="0" hangingPunct="0"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examen du dossier de Bordeaux Métropole</a:t>
            </a:r>
          </a:p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2</a:t>
            </a:r>
            <a:r>
              <a:rPr lang="fr-FR" altLang="fr-FR" sz="2000" baseline="30000" dirty="0">
                <a:solidFill>
                  <a:srgbClr val="0077D4"/>
                </a:solidFill>
              </a:rPr>
              <a:t>ème</a:t>
            </a:r>
            <a:r>
              <a:rPr lang="fr-FR" altLang="fr-FR" sz="2000" dirty="0">
                <a:solidFill>
                  <a:srgbClr val="0077D4"/>
                </a:solidFill>
              </a:rPr>
              <a:t> semestre 2022 :</a:t>
            </a:r>
          </a:p>
          <a:p>
            <a:pPr marL="342900" indent="-342900" algn="just" eaLnBrk="0" hangingPunct="0"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phase contradictoire avec les collectivités</a:t>
            </a:r>
          </a:p>
          <a:p>
            <a:pPr marL="342900" indent="-342900" algn="just" eaLnBrk="0" hangingPunct="0"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signature des arrêtés en décembre 2022</a:t>
            </a:r>
          </a:p>
          <a:p>
            <a:pPr lvl="2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1</a:t>
            </a:r>
            <a:r>
              <a:rPr lang="fr-FR" altLang="fr-FR" sz="2000" baseline="30000" dirty="0">
                <a:solidFill>
                  <a:srgbClr val="0077D4"/>
                </a:solidFill>
              </a:rPr>
              <a:t>er</a:t>
            </a:r>
            <a:r>
              <a:rPr lang="fr-FR" altLang="fr-FR" sz="2000" dirty="0">
                <a:solidFill>
                  <a:srgbClr val="0077D4"/>
                </a:solidFill>
              </a:rPr>
              <a:t> semestre 2023 :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signature arrêté Bordeaux Métropole en avril</a:t>
            </a:r>
          </a:p>
          <a:p>
            <a:pPr eaLnBrk="0" hangingPunct="0">
              <a:buClr>
                <a:schemeClr val="accent6">
                  <a:lumMod val="75000"/>
                </a:schemeClr>
              </a:buClr>
              <a:buSzPct val="100000"/>
              <a:defRPr/>
            </a:pPr>
            <a:endParaRPr lang="fr-FR" altLang="fr-FR" sz="2000" dirty="0">
              <a:solidFill>
                <a:srgbClr val="0077D4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3E4B655-1BB0-40A2-8E79-01567CCD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26145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Déroulement</a:t>
            </a:r>
          </a:p>
        </p:txBody>
      </p:sp>
    </p:spTree>
    <p:extLst>
      <p:ext uri="{BB962C8B-B14F-4D97-AF65-F5344CB8AC3E}">
        <p14:creationId xmlns:p14="http://schemas.microsoft.com/office/powerpoint/2010/main" val="1047467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DFC4F2-7626-45BB-B69D-6E79C5393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E37A4E-E236-4D0A-9FCA-C3C28E9E95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93"/>
          <a:stretch/>
        </p:blipFill>
        <p:spPr>
          <a:xfrm>
            <a:off x="223920" y="1773209"/>
            <a:ext cx="3528392" cy="465611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EF4BD67-6404-4D3E-9520-BD161C795234}"/>
              </a:ext>
            </a:extLst>
          </p:cNvPr>
          <p:cNvSpPr txBox="1"/>
          <p:nvPr/>
        </p:nvSpPr>
        <p:spPr>
          <a:xfrm>
            <a:off x="0" y="1457687"/>
            <a:ext cx="4139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Révision non réalisée pour 13 services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C86D2B8-7706-4D35-8792-1936A74472CA}"/>
              </a:ext>
            </a:extLst>
          </p:cNvPr>
          <p:cNvSpPr txBox="1">
            <a:spLocks/>
          </p:cNvSpPr>
          <p:nvPr/>
        </p:nvSpPr>
        <p:spPr>
          <a:xfrm>
            <a:off x="2218296" y="163226"/>
            <a:ext cx="648145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b="1" dirty="0"/>
              <a:t>Situation avant révision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811C90E-A55B-2D9A-AD6B-27FAE2D95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578" y="1865373"/>
            <a:ext cx="3798502" cy="447178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2B2C23A-3B51-9C8A-01CF-A75CE3D91064}"/>
              </a:ext>
            </a:extLst>
          </p:cNvPr>
          <p:cNvSpPr txBox="1"/>
          <p:nvPr/>
        </p:nvSpPr>
        <p:spPr>
          <a:xfrm>
            <a:off x="4950853" y="1440257"/>
            <a:ext cx="41399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Regroupement de collectivités</a:t>
            </a:r>
          </a:p>
        </p:txBody>
      </p:sp>
    </p:spTree>
    <p:extLst>
      <p:ext uri="{BB962C8B-B14F-4D97-AF65-F5344CB8AC3E}">
        <p14:creationId xmlns:p14="http://schemas.microsoft.com/office/powerpoint/2010/main" val="159309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B20FF0-9BD1-44CE-A298-E54EF8FB66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6643728" y="1905652"/>
            <a:ext cx="1145286" cy="46482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4273585-68CD-4CA2-AB07-72E7D7C7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116632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Situation des services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Focus sur l'Eocène Centre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4AF8C6-2CB1-4DAD-84CA-E93678A55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2188"/>
            <a:ext cx="4860032" cy="54858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443945-A79F-4259-BB92-E83E918701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8835"/>
          <a:stretch/>
        </p:blipFill>
        <p:spPr>
          <a:xfrm>
            <a:off x="2228094" y="1443887"/>
            <a:ext cx="3301990" cy="813924"/>
          </a:xfrm>
          <a:prstGeom prst="rect">
            <a:avLst/>
          </a:prstGeom>
        </p:spPr>
      </p:pic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2E759EF4-7714-43B8-B6B2-2A229918E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8965" y="2984284"/>
            <a:ext cx="3301990" cy="9936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dirty="0"/>
              <a:t>Des situations hétérogènes avec :</a:t>
            </a:r>
          </a:p>
          <a:p>
            <a:pPr marL="182563" indent="-182563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600" dirty="0"/>
              <a:t>des marges importantes</a:t>
            </a:r>
          </a:p>
          <a:p>
            <a:pPr marL="182563" indent="-182563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600" dirty="0"/>
              <a:t>et des dépassements notables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8F2A95D7-89FE-43F8-9F3D-39E1BF6BBBE3}"/>
              </a:ext>
            </a:extLst>
          </p:cNvPr>
          <p:cNvSpPr txBox="1">
            <a:spLocks/>
          </p:cNvSpPr>
          <p:nvPr/>
        </p:nvSpPr>
        <p:spPr>
          <a:xfrm>
            <a:off x="4427984" y="5273074"/>
            <a:ext cx="2478238" cy="402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1600" dirty="0"/>
              <a:t>Cumul des dépassements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B2E2B004-F728-4544-9607-350D482F440A}"/>
              </a:ext>
            </a:extLst>
          </p:cNvPr>
          <p:cNvSpPr txBox="1">
            <a:spLocks/>
          </p:cNvSpPr>
          <p:nvPr/>
        </p:nvSpPr>
        <p:spPr>
          <a:xfrm>
            <a:off x="5436461" y="4034183"/>
            <a:ext cx="2478238" cy="402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</a:pPr>
            <a:r>
              <a:rPr lang="fr-FR" sz="1600" dirty="0"/>
              <a:t>Cumul des marges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7E6F4D-786D-4528-A707-A1DFA49AF7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203" r="-1"/>
          <a:stretch/>
        </p:blipFill>
        <p:spPr>
          <a:xfrm>
            <a:off x="7714893" y="1905652"/>
            <a:ext cx="1232276" cy="46482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459D54-8395-422C-9DDA-87559E1B10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611" r="23765" b="-1776"/>
          <a:stretch/>
        </p:blipFill>
        <p:spPr>
          <a:xfrm>
            <a:off x="3036765" y="1832607"/>
            <a:ext cx="2517257" cy="81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08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3E4B655-1BB0-40A2-8E79-01567CCD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26145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Prise en compte des regroupements de certaines collectivités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D5B676-07E5-2A4B-07C4-9984CF330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5" y="1369145"/>
            <a:ext cx="3795201" cy="458112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3C136B-D84C-788E-A192-9950848DB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729" y="1369145"/>
            <a:ext cx="3798502" cy="4471782"/>
          </a:xfrm>
          <a:prstGeom prst="rect">
            <a:avLst/>
          </a:prstGeom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AB490F7A-0D2A-FFAA-D2B6-78E5DBA7EBCB}"/>
              </a:ext>
            </a:extLst>
          </p:cNvPr>
          <p:cNvSpPr/>
          <p:nvPr/>
        </p:nvSpPr>
        <p:spPr>
          <a:xfrm>
            <a:off x="4141627" y="3503317"/>
            <a:ext cx="1008112" cy="64807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3461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1CD41E-5BD1-4391-924F-B24FDAEC1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Cumul par unité de gestion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suite à la nouvelle révision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738B2-8196-4590-97DD-1228CEAB3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67C853C-AE06-4994-96FA-15A3C758FD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513405"/>
              </p:ext>
            </p:extLst>
          </p:nvPr>
        </p:nvGraphicFramePr>
        <p:xfrm>
          <a:off x="611560" y="1556792"/>
          <a:ext cx="7848872" cy="4619694"/>
        </p:xfrm>
        <a:graphic>
          <a:graphicData uri="http://schemas.openxmlformats.org/drawingml/2006/table">
            <a:tbl>
              <a:tblPr firstRow="1" firstCol="1" bandRow="1"/>
              <a:tblGrid>
                <a:gridCol w="749775">
                  <a:extLst>
                    <a:ext uri="{9D8B030D-6E8A-4147-A177-3AD203B41FA5}">
                      <a16:colId xmlns:a16="http://schemas.microsoft.com/office/drawing/2014/main" val="1079723470"/>
                    </a:ext>
                  </a:extLst>
                </a:gridCol>
                <a:gridCol w="1262204">
                  <a:extLst>
                    <a:ext uri="{9D8B030D-6E8A-4147-A177-3AD203B41FA5}">
                      <a16:colId xmlns:a16="http://schemas.microsoft.com/office/drawing/2014/main" val="1178287516"/>
                    </a:ext>
                  </a:extLst>
                </a:gridCol>
                <a:gridCol w="1034986">
                  <a:extLst>
                    <a:ext uri="{9D8B030D-6E8A-4147-A177-3AD203B41FA5}">
                      <a16:colId xmlns:a16="http://schemas.microsoft.com/office/drawing/2014/main" val="1584068613"/>
                    </a:ext>
                  </a:extLst>
                </a:gridCol>
                <a:gridCol w="977397">
                  <a:extLst>
                    <a:ext uri="{9D8B030D-6E8A-4147-A177-3AD203B41FA5}">
                      <a16:colId xmlns:a16="http://schemas.microsoft.com/office/drawing/2014/main" val="3041949131"/>
                    </a:ext>
                  </a:extLst>
                </a:gridCol>
                <a:gridCol w="1552076">
                  <a:extLst>
                    <a:ext uri="{9D8B030D-6E8A-4147-A177-3AD203B41FA5}">
                      <a16:colId xmlns:a16="http://schemas.microsoft.com/office/drawing/2014/main" val="1588790960"/>
                    </a:ext>
                  </a:extLst>
                </a:gridCol>
                <a:gridCol w="661467">
                  <a:extLst>
                    <a:ext uri="{9D8B030D-6E8A-4147-A177-3AD203B41FA5}">
                      <a16:colId xmlns:a16="http://schemas.microsoft.com/office/drawing/2014/main" val="3091092990"/>
                    </a:ext>
                  </a:extLst>
                </a:gridCol>
                <a:gridCol w="746871">
                  <a:extLst>
                    <a:ext uri="{9D8B030D-6E8A-4147-A177-3AD203B41FA5}">
                      <a16:colId xmlns:a16="http://schemas.microsoft.com/office/drawing/2014/main" val="87271292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493832575"/>
                    </a:ext>
                  </a:extLst>
                </a:gridCol>
              </a:tblGrid>
              <a:tr h="498416"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Zone SAGE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Nappe SAGE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Cumul autorisation forage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Autorisation UG suite à révision 2008-2012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Révision autorisation</a:t>
                      </a:r>
                      <a:b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AEP 2022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Rappel VMPO</a:t>
                      </a:r>
                      <a:endParaRPr lang="fr-FR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Prélèvements 2021 (AEP)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Prélèvements 2021 (Tous usages)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300995"/>
                  </a:ext>
                </a:extLst>
              </a:tr>
              <a:tr h="155569">
                <a:tc rowSpan="5"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Miocène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13,9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9,0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12,0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3,9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7,2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22609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Oligocène rive-droite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473962"/>
                  </a:ext>
                </a:extLst>
              </a:tr>
              <a:tr h="27380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Oligocène rive-gauche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85,3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77,8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48,0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50,1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51,2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05055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106,9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60,2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38,3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42,2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45,0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636852"/>
                  </a:ext>
                </a:extLst>
              </a:tr>
              <a:tr h="2298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Campano-Maastrichtien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3,1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2,8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2,5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1,5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1,5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446045"/>
                  </a:ext>
                </a:extLst>
              </a:tr>
              <a:tr h="155569">
                <a:tc rowSpan="4"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1,0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0,8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12,0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2,4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502243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Oligocène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14,5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9,8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22,0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9,1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9,4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136411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8,8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7,1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6,6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6,9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7,6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202493"/>
                  </a:ext>
                </a:extLst>
              </a:tr>
              <a:tr h="17095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Campano-Maastrichtien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1,5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0,8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2,5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0,6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778897"/>
                  </a:ext>
                </a:extLst>
              </a:tr>
              <a:tr h="155569">
                <a:tc rowSpan="3"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Médoc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12,6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5,7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7,5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5,3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5,7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04025"/>
                  </a:ext>
                </a:extLst>
              </a:tr>
              <a:tr h="1461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Campano-Maastrichtien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1,0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373730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Cénomano-turonien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0,5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1,0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0,2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0,2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538945"/>
                  </a:ext>
                </a:extLst>
              </a:tr>
              <a:tr h="155569">
                <a:tc rowSpan="2"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7,8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7,2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7,0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5,1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5,9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349304"/>
                  </a:ext>
                </a:extLst>
              </a:tr>
              <a:tr h="12863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Campano-Maastrichtien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0,6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0,5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2,0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0,6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0,4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260526"/>
                  </a:ext>
                </a:extLst>
              </a:tr>
              <a:tr h="155569">
                <a:tc rowSpan="3"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0,9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0,7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12,0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0,5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4,2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692843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Oligocène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2,0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581868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Cénomano-turonien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12,0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002967"/>
                  </a:ext>
                </a:extLst>
              </a:tr>
              <a:tr h="155569">
                <a:tc>
                  <a:txBody>
                    <a:bodyPr/>
                    <a:lstStyle/>
                    <a:p>
                      <a:endParaRPr lang="fr-FR" sz="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99" marR="3629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Alluvions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1,6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1,6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1,6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sans objet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0,6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69,1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108730"/>
                  </a:ext>
                </a:extLst>
              </a:tr>
              <a:tr h="155569">
                <a:tc>
                  <a:txBody>
                    <a:bodyPr/>
                    <a:lstStyle/>
                    <a:p>
                      <a:endParaRPr lang="fr-FR" sz="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99" marR="3629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Plio-Quaternaire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fr-FR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sans objet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2,8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auto" hangingPunct="1"/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69,1</a:t>
                      </a: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879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939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4864E1AD-53C2-5700-9BF3-4F5FCE5A8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490" y="1456656"/>
            <a:ext cx="4499449" cy="4996680"/>
          </a:xfrm>
          <a:prstGeom prst="rect">
            <a:avLst/>
          </a:prstGeom>
        </p:spPr>
      </p:pic>
      <p:sp>
        <p:nvSpPr>
          <p:cNvPr id="8195" name="Text Box 22"/>
          <p:cNvSpPr txBox="1">
            <a:spLocks noChangeArrowheads="1"/>
          </p:cNvSpPr>
          <p:nvPr/>
        </p:nvSpPr>
        <p:spPr bwMode="auto">
          <a:xfrm>
            <a:off x="2411760" y="404664"/>
            <a:ext cx="60118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7D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Révision des autorisations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7D4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de prélèvements à l'Eocène centre</a:t>
            </a:r>
          </a:p>
        </p:txBody>
      </p:sp>
      <p:sp>
        <p:nvSpPr>
          <p:cNvPr id="4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8BF551-55C1-41BB-A319-BAA5391E3DC0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rgbClr val="E1E805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1E805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1CD4ED84-5269-4AE2-B692-ABA3CEF8A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5797" y="4530785"/>
            <a:ext cx="16223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9138" algn="l"/>
              </a:tabLst>
              <a:defRPr/>
            </a:pPr>
            <a:r>
              <a: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VMPO (38,3)</a:t>
            </a: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FDF35016-D4DE-4AA9-BC9F-34280E2ED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1" y="1716931"/>
            <a:ext cx="39186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9138" algn="l"/>
              </a:tabLst>
              <a:defRPr/>
            </a:pPr>
            <a:r>
              <a: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Cumul autorisations par forage (110)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9D6B0B8D-0B54-4832-92C1-C273CE131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4764" y="3523508"/>
            <a:ext cx="35638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9138" algn="l"/>
              </a:tabLst>
              <a:defRPr/>
            </a:pPr>
            <a:r>
              <a: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Après révision 2008-2012 (63,2)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A7C0AE73-FA88-473C-8E52-D782479AD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7292" y="3835432"/>
            <a:ext cx="35638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9138" algn="l"/>
              </a:tabLst>
              <a:defRPr/>
            </a:pPr>
            <a:r>
              <a: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Après révision 2022 (52,4)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C939E0B-CA2C-4926-8D6A-7C41111C5B0C}"/>
              </a:ext>
            </a:extLst>
          </p:cNvPr>
          <p:cNvCxnSpPr>
            <a:cxnSpLocks/>
          </p:cNvCxnSpPr>
          <p:nvPr/>
        </p:nvCxnSpPr>
        <p:spPr>
          <a:xfrm flipH="1">
            <a:off x="5364088" y="4039880"/>
            <a:ext cx="1233051" cy="0"/>
          </a:xfrm>
          <a:prstGeom prst="straightConnector1">
            <a:avLst/>
          </a:prstGeom>
          <a:ln w="28575">
            <a:solidFill>
              <a:srgbClr val="0077D4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4C7169E-C1ED-490A-A4FF-A51B75E4DAD1}"/>
              </a:ext>
            </a:extLst>
          </p:cNvPr>
          <p:cNvCxnSpPr>
            <a:cxnSpLocks/>
          </p:cNvCxnSpPr>
          <p:nvPr/>
        </p:nvCxnSpPr>
        <p:spPr>
          <a:xfrm flipH="1" flipV="1">
            <a:off x="4572000" y="3692785"/>
            <a:ext cx="1322476" cy="18315"/>
          </a:xfrm>
          <a:prstGeom prst="straightConnector1">
            <a:avLst/>
          </a:prstGeom>
          <a:ln w="28575">
            <a:solidFill>
              <a:srgbClr val="0077D4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E41A489-3F6F-4D77-850A-5B2E8822F09B}"/>
              </a:ext>
            </a:extLst>
          </p:cNvPr>
          <p:cNvCxnSpPr>
            <a:cxnSpLocks/>
          </p:cNvCxnSpPr>
          <p:nvPr/>
        </p:nvCxnSpPr>
        <p:spPr>
          <a:xfrm>
            <a:off x="1726072" y="4328533"/>
            <a:ext cx="497080" cy="0"/>
          </a:xfrm>
          <a:prstGeom prst="straightConnector1">
            <a:avLst/>
          </a:prstGeom>
          <a:ln w="28575">
            <a:solidFill>
              <a:srgbClr val="0077D4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3A1AAB58-342F-430B-9FA7-9B75AF8CC665}"/>
              </a:ext>
            </a:extLst>
          </p:cNvPr>
          <p:cNvSpPr/>
          <p:nvPr/>
        </p:nvSpPr>
        <p:spPr>
          <a:xfrm>
            <a:off x="3570718" y="2038427"/>
            <a:ext cx="644434" cy="1593669"/>
          </a:xfrm>
          <a:custGeom>
            <a:avLst/>
            <a:gdLst>
              <a:gd name="connsiteX0" fmla="*/ 0 w 644434"/>
              <a:gd name="connsiteY0" fmla="*/ 0 h 1593669"/>
              <a:gd name="connsiteX1" fmla="*/ 505097 w 644434"/>
              <a:gd name="connsiteY1" fmla="*/ 418012 h 1593669"/>
              <a:gd name="connsiteX2" fmla="*/ 644434 w 644434"/>
              <a:gd name="connsiteY2" fmla="*/ 1593669 h 159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4434" h="1593669">
                <a:moveTo>
                  <a:pt x="0" y="0"/>
                </a:moveTo>
                <a:cubicBezTo>
                  <a:pt x="198845" y="76200"/>
                  <a:pt x="397691" y="152401"/>
                  <a:pt x="505097" y="418012"/>
                </a:cubicBezTo>
                <a:cubicBezTo>
                  <a:pt x="612503" y="683624"/>
                  <a:pt x="628468" y="1138646"/>
                  <a:pt x="644434" y="1593669"/>
                </a:cubicBezTo>
              </a:path>
            </a:pathLst>
          </a:cu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7" name="Forme libre : forme 36">
            <a:extLst>
              <a:ext uri="{FF2B5EF4-FFF2-40B4-BE49-F238E27FC236}">
                <a16:creationId xmlns:a16="http://schemas.microsoft.com/office/drawing/2014/main" id="{E2F14CCC-6FA7-438B-AAC2-29F5179547C2}"/>
              </a:ext>
            </a:extLst>
          </p:cNvPr>
          <p:cNvSpPr/>
          <p:nvPr/>
        </p:nvSpPr>
        <p:spPr>
          <a:xfrm>
            <a:off x="4380240" y="3735531"/>
            <a:ext cx="588813" cy="331514"/>
          </a:xfrm>
          <a:custGeom>
            <a:avLst/>
            <a:gdLst>
              <a:gd name="connsiteX0" fmla="*/ 0 w 644434"/>
              <a:gd name="connsiteY0" fmla="*/ 0 h 1593669"/>
              <a:gd name="connsiteX1" fmla="*/ 505097 w 644434"/>
              <a:gd name="connsiteY1" fmla="*/ 418012 h 1593669"/>
              <a:gd name="connsiteX2" fmla="*/ 644434 w 644434"/>
              <a:gd name="connsiteY2" fmla="*/ 1593669 h 159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4434" h="1593669">
                <a:moveTo>
                  <a:pt x="0" y="0"/>
                </a:moveTo>
                <a:cubicBezTo>
                  <a:pt x="198845" y="76200"/>
                  <a:pt x="397691" y="152401"/>
                  <a:pt x="505097" y="418012"/>
                </a:cubicBezTo>
                <a:cubicBezTo>
                  <a:pt x="612503" y="683624"/>
                  <a:pt x="628468" y="1138646"/>
                  <a:pt x="644434" y="1593669"/>
                </a:cubicBezTo>
              </a:path>
            </a:pathLst>
          </a:cu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46654E6-77E4-04C0-BF2A-E237EB42057A}"/>
              </a:ext>
            </a:extLst>
          </p:cNvPr>
          <p:cNvSpPr/>
          <p:nvPr/>
        </p:nvSpPr>
        <p:spPr>
          <a:xfrm>
            <a:off x="5179559" y="4060987"/>
            <a:ext cx="588813" cy="331514"/>
          </a:xfrm>
          <a:custGeom>
            <a:avLst/>
            <a:gdLst>
              <a:gd name="connsiteX0" fmla="*/ 0 w 644434"/>
              <a:gd name="connsiteY0" fmla="*/ 0 h 1593669"/>
              <a:gd name="connsiteX1" fmla="*/ 505097 w 644434"/>
              <a:gd name="connsiteY1" fmla="*/ 418012 h 1593669"/>
              <a:gd name="connsiteX2" fmla="*/ 644434 w 644434"/>
              <a:gd name="connsiteY2" fmla="*/ 1593669 h 159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4434" h="1593669">
                <a:moveTo>
                  <a:pt x="0" y="0"/>
                </a:moveTo>
                <a:cubicBezTo>
                  <a:pt x="198845" y="76200"/>
                  <a:pt x="397691" y="152401"/>
                  <a:pt x="505097" y="418012"/>
                </a:cubicBezTo>
                <a:cubicBezTo>
                  <a:pt x="612503" y="683624"/>
                  <a:pt x="628468" y="1138646"/>
                  <a:pt x="644434" y="1593669"/>
                </a:cubicBezTo>
              </a:path>
            </a:pathLst>
          </a:cu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57C14BC6-69F2-DC5B-2008-4E603AF063B5}"/>
              </a:ext>
            </a:extLst>
          </p:cNvPr>
          <p:cNvCxnSpPr/>
          <p:nvPr/>
        </p:nvCxnSpPr>
        <p:spPr>
          <a:xfrm>
            <a:off x="2292383" y="4530785"/>
            <a:ext cx="4175714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9" name="Text Box 3">
            <a:extLst>
              <a:ext uri="{FF2B5EF4-FFF2-40B4-BE49-F238E27FC236}">
                <a16:creationId xmlns:a16="http://schemas.microsoft.com/office/drawing/2014/main" id="{4B580810-892E-9485-A392-A2E484ABA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3552" y="4156525"/>
            <a:ext cx="35638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9138" algn="l"/>
              </a:tabLst>
              <a:defRPr/>
            </a:pPr>
            <a:r>
              <a: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Cumul après CCLM (42,4)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ED21A76-5433-C797-77CA-2944F828EAE0}"/>
              </a:ext>
            </a:extLst>
          </p:cNvPr>
          <p:cNvCxnSpPr>
            <a:cxnSpLocks/>
          </p:cNvCxnSpPr>
          <p:nvPr/>
        </p:nvCxnSpPr>
        <p:spPr>
          <a:xfrm flipH="1">
            <a:off x="5901325" y="4431582"/>
            <a:ext cx="1233051" cy="0"/>
          </a:xfrm>
          <a:prstGeom prst="straightConnector1">
            <a:avLst/>
          </a:prstGeom>
          <a:ln w="28575">
            <a:solidFill>
              <a:srgbClr val="0077D4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" name="Text Box 3">
            <a:extLst>
              <a:ext uri="{FF2B5EF4-FFF2-40B4-BE49-F238E27FC236}">
                <a16:creationId xmlns:a16="http://schemas.microsoft.com/office/drawing/2014/main" id="{E798A6AE-5D25-8B5A-4B14-8EE616BCF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270" y="4060987"/>
            <a:ext cx="14330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9138" algn="l"/>
              </a:tabLst>
              <a:defRPr/>
            </a:pPr>
            <a:r>
              <a: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Prélèvements 2021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5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6" grpId="0"/>
      <p:bldP spid="34" grpId="0" animBg="1"/>
      <p:bldP spid="37" grpId="0" animBg="1"/>
      <p:bldP spid="6" grpId="0" animBg="1"/>
      <p:bldP spid="19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8755D5-656C-16C5-7BEE-E74CAE23A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/>
              <a:t>Rapport</a:t>
            </a:r>
            <a:br>
              <a:rPr lang="fr-FR" dirty="0"/>
            </a:br>
            <a:r>
              <a:rPr lang="fr-FR" dirty="0"/>
              <a:t>volume prélevé 2021 / volume total autorisé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B13E31-1647-47F0-BB8E-984748B06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1DF44D-AE1E-0955-AE44-16E949FA4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385306"/>
            <a:ext cx="4536504" cy="514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23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FD3638-3934-120D-C987-B88C6460B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Evolution de l'autorisation "Eocène Centre"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BC3E90B-C618-C2A3-C7B3-E163F4CD5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1801" y="1417638"/>
            <a:ext cx="4182292" cy="5107706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1B689D-0887-0CE3-5959-C523821AF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51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3F66F1-E1DC-8785-C800-A09475C77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 nouvelles autorisations pour une meilleure gestion de la ressource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496EF3-C881-A177-1F54-26F0653E9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20" y="1556792"/>
            <a:ext cx="8740568" cy="4320480"/>
          </a:xfrm>
        </p:spPr>
        <p:txBody>
          <a:bodyPr/>
          <a:lstStyle/>
          <a:p>
            <a:r>
              <a:rPr lang="fr-FR" dirty="0"/>
              <a:t>Proposition de suivi annuel du respect des autorisations dans une optique d'optimisation de la gestion des ressources</a:t>
            </a:r>
          </a:p>
          <a:p>
            <a:pPr>
              <a:spcBef>
                <a:spcPts val="1200"/>
              </a:spcBef>
            </a:pPr>
            <a:r>
              <a:rPr lang="fr-FR" dirty="0"/>
              <a:t>Point sur les volumes autorisés pour prendre en compte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l'évolution de la population 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l'évolution des pertes dans les réseaux 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les infrastructures de substitution mises en service.</a:t>
            </a:r>
          </a:p>
          <a:p>
            <a:pPr>
              <a:spcBef>
                <a:spcPts val="1200"/>
              </a:spcBef>
            </a:pPr>
            <a:r>
              <a:rPr lang="fr-FR" dirty="0"/>
              <a:t>Révision automatique lors de nouvelles ressources, de substitution ou non, notamment lors de la mise en service du champ captant des Landes du Médoc</a:t>
            </a:r>
          </a:p>
          <a:p>
            <a:endParaRPr lang="fr-FR" dirty="0"/>
          </a:p>
          <a:p>
            <a:pPr lvl="1"/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FDDA5D-28C1-89E5-4229-5AEEB3458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2700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8836</TotalTime>
  <Words>787</Words>
  <Application>Microsoft Office PowerPoint</Application>
  <PresentationFormat>Affichage à l'écran (4:3)</PresentationFormat>
  <Paragraphs>236</Paragraphs>
  <Slides>14</Slides>
  <Notes>1</Notes>
  <HiddenSlides>1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Wingdings</vt:lpstr>
      <vt:lpstr>Office Theme</vt:lpstr>
      <vt:lpstr>Révision des autorisations de prélèvements pour les collectivités AEP Synthèse de l'opération</vt:lpstr>
      <vt:lpstr>2021-2022 :  deuxième campagne de révision des autorisations de prélèvements</vt:lpstr>
      <vt:lpstr>Travail commun DDTM - SMEGREG</vt:lpstr>
      <vt:lpstr>Travail commun DDTM - SMEGREG</vt:lpstr>
      <vt:lpstr>Détermination du volume autorisé à l’échelle de la collectivité</vt:lpstr>
      <vt:lpstr>Déroulement</vt:lpstr>
      <vt:lpstr>Présentation PowerPoint</vt:lpstr>
      <vt:lpstr>Situation des services Focus sur l'Eocène Centre </vt:lpstr>
      <vt:lpstr>Prise en compte des regroupements de certaines collectivités</vt:lpstr>
      <vt:lpstr>Cumul par unité de gestion suite à la nouvelle révision</vt:lpstr>
      <vt:lpstr>Présentation PowerPoint</vt:lpstr>
      <vt:lpstr>Rapport volume prélevé 2021 / volume total autorisé</vt:lpstr>
      <vt:lpstr>Evolution de l'autorisation "Eocène Centre"</vt:lpstr>
      <vt:lpstr>De nouvelles autorisations pour une meilleure gestion de la ressource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506</cp:revision>
  <cp:lastPrinted>2022-01-03T14:29:25Z</cp:lastPrinted>
  <dcterms:created xsi:type="dcterms:W3CDTF">2015-09-15T19:44:09Z</dcterms:created>
  <dcterms:modified xsi:type="dcterms:W3CDTF">2023-04-19T07:47:49Z</dcterms:modified>
</cp:coreProperties>
</file>