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3"/>
  </p:notesMasterIdLst>
  <p:handoutMasterIdLst>
    <p:handoutMasterId r:id="rId24"/>
  </p:handoutMasterIdLst>
  <p:sldIdLst>
    <p:sldId id="448" r:id="rId2"/>
    <p:sldId id="567" r:id="rId3"/>
    <p:sldId id="565" r:id="rId4"/>
    <p:sldId id="571" r:id="rId5"/>
    <p:sldId id="589" r:id="rId6"/>
    <p:sldId id="590" r:id="rId7"/>
    <p:sldId id="591" r:id="rId8"/>
    <p:sldId id="447" r:id="rId9"/>
    <p:sldId id="594" r:id="rId10"/>
    <p:sldId id="468" r:id="rId11"/>
    <p:sldId id="587" r:id="rId12"/>
    <p:sldId id="593" r:id="rId13"/>
    <p:sldId id="474" r:id="rId14"/>
    <p:sldId id="592" r:id="rId15"/>
    <p:sldId id="597" r:id="rId16"/>
    <p:sldId id="595" r:id="rId17"/>
    <p:sldId id="598" r:id="rId18"/>
    <p:sldId id="599" r:id="rId19"/>
    <p:sldId id="600" r:id="rId20"/>
    <p:sldId id="601" r:id="rId21"/>
    <p:sldId id="596" r:id="rId2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3" clrIdx="0">
    <p:extLst>
      <p:ext uri="{19B8F6BF-5375-455C-9EA6-DF929625EA0E}">
        <p15:presenceInfo xmlns:p15="http://schemas.microsoft.com/office/powerpoint/2012/main" userId="Alexis Lafficher" providerId="None"/>
      </p:ext>
    </p:extLst>
  </p:cmAuthor>
  <p:cmAuthor id="2" name="Alexis Lafficher" initials="AL [2]" lastIdx="1" clrIdx="1">
    <p:extLst>
      <p:ext uri="{19B8F6BF-5375-455C-9EA6-DF929625EA0E}">
        <p15:presenceInfo xmlns:p15="http://schemas.microsoft.com/office/powerpoint/2012/main" userId="S-1-5-21-1306998078-1811132326-408313439-16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805"/>
    <a:srgbClr val="DCE6F2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ETUDES\Recurrentes\Dispo98_Tableau_de_bord\R&#233;vision%20du%20tableau%20de%20bord\fichiers_indicateurs_pour_envoi\CG33\CG33-Indicateurs%204-5-6-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ETUDES\Recurrentes\Dispo98_Tableau_de_bord\R&#233;vision%20du%20tableau%20de%20bord\revisions\CG33-Indicateurs%204-5-6-7_modifi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ur\donnees\Projets\Commun\SAGE_CLE\ETUDES\Recurrentes\Dispo98_Tableau_de_bord\R&#233;vision%20du%20tableau%20de%20bord\revisions\CG33-Indicateurs%204-5-6-7_modifi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ETUDES\Recurrentes\Dispo98_Tableau_de_bord\Recueil%20de%20donn&#233;es%20tableau%20de%20bord%202023\SMEGREG-Indicateur%202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ETUDES\Recurrentes\Dispo98_Tableau_de_bord\Recueil%20de%20donn&#233;es%20tableau%20de%20bord%202023\SMEGREG-Indicateur%2022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smegreg-my.sharepoint.com/personal/patrick_eisenbeis_smegreg_org/Documents/Reunions/Brouillon/Collect_okSISPEA_14-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smegreg-my.sharepoint.com/personal/patrick_eisenbeis_smegreg_org/Documents/Reunions/Brouillon/Collect_okSISPEA_14-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14340277777777"/>
          <c:y val="4.6880390095819409E-2"/>
          <c:w val="0.7777501736111111"/>
          <c:h val="0.83133261431568861"/>
        </c:manualLayout>
      </c:layout>
      <c:areaChart>
        <c:grouping val="standard"/>
        <c:varyColors val="0"/>
        <c:ser>
          <c:idx val="4"/>
          <c:order val="6"/>
          <c:tx>
            <c:strRef>
              <c:f>Calculs!$E$27</c:f>
              <c:strCache>
                <c:ptCount val="1"/>
                <c:pt idx="0">
                  <c:v> Total général nappes profondes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Calculs!$F$27:$BJ$27</c:f>
              <c:numCache>
                <c:formatCode>#\ ##0_ ;\-#\ ##0\ </c:formatCode>
                <c:ptCount val="57"/>
                <c:pt idx="0">
                  <c:v>9410459</c:v>
                </c:pt>
                <c:pt idx="1">
                  <c:v>30177789</c:v>
                </c:pt>
                <c:pt idx="2">
                  <c:v>37589423</c:v>
                </c:pt>
                <c:pt idx="3">
                  <c:v>42265221</c:v>
                </c:pt>
                <c:pt idx="4">
                  <c:v>47844911</c:v>
                </c:pt>
                <c:pt idx="5">
                  <c:v>39430393.990000002</c:v>
                </c:pt>
                <c:pt idx="6">
                  <c:v>40399450</c:v>
                </c:pt>
                <c:pt idx="7">
                  <c:v>47700411.989999995</c:v>
                </c:pt>
                <c:pt idx="8">
                  <c:v>74132060.989999995</c:v>
                </c:pt>
                <c:pt idx="9">
                  <c:v>77198891.010000005</c:v>
                </c:pt>
                <c:pt idx="10">
                  <c:v>86399542.010000005</c:v>
                </c:pt>
                <c:pt idx="11">
                  <c:v>89253535.989999995</c:v>
                </c:pt>
                <c:pt idx="12">
                  <c:v>90723522.989999995</c:v>
                </c:pt>
                <c:pt idx="13">
                  <c:v>93856620.989999995</c:v>
                </c:pt>
                <c:pt idx="14">
                  <c:v>95060112.020000011</c:v>
                </c:pt>
                <c:pt idx="15">
                  <c:v>95428938.989999995</c:v>
                </c:pt>
                <c:pt idx="16">
                  <c:v>104107851.03</c:v>
                </c:pt>
                <c:pt idx="17">
                  <c:v>98078635.989999995</c:v>
                </c:pt>
                <c:pt idx="18">
                  <c:v>105700520.00999999</c:v>
                </c:pt>
                <c:pt idx="19">
                  <c:v>106215604.99999999</c:v>
                </c:pt>
                <c:pt idx="20">
                  <c:v>107895069.02000001</c:v>
                </c:pt>
                <c:pt idx="21">
                  <c:v>111637457.98999999</c:v>
                </c:pt>
                <c:pt idx="22">
                  <c:v>113616526.98</c:v>
                </c:pt>
                <c:pt idx="23">
                  <c:v>114137923.02</c:v>
                </c:pt>
                <c:pt idx="24">
                  <c:v>119240713.99999999</c:v>
                </c:pt>
                <c:pt idx="25">
                  <c:v>128457346.97999999</c:v>
                </c:pt>
                <c:pt idx="26">
                  <c:v>128137233.94</c:v>
                </c:pt>
                <c:pt idx="27">
                  <c:v>125818514.03999998</c:v>
                </c:pt>
                <c:pt idx="28">
                  <c:v>128494342.94000001</c:v>
                </c:pt>
                <c:pt idx="29">
                  <c:v>136125034.06999999</c:v>
                </c:pt>
                <c:pt idx="30">
                  <c:v>134904046.63999999</c:v>
                </c:pt>
                <c:pt idx="31">
                  <c:v>136342178.63</c:v>
                </c:pt>
                <c:pt idx="32">
                  <c:v>132316920.62999997</c:v>
                </c:pt>
                <c:pt idx="33">
                  <c:v>137105596.65000001</c:v>
                </c:pt>
                <c:pt idx="34">
                  <c:v>138069463.66</c:v>
                </c:pt>
                <c:pt idx="35">
                  <c:v>146278455.61000001</c:v>
                </c:pt>
                <c:pt idx="36">
                  <c:v>142143964.63999999</c:v>
                </c:pt>
                <c:pt idx="37">
                  <c:v>145287355.90000001</c:v>
                </c:pt>
                <c:pt idx="38">
                  <c:v>143886239.61000001</c:v>
                </c:pt>
                <c:pt idx="39">
                  <c:v>146150663.66</c:v>
                </c:pt>
                <c:pt idx="40">
                  <c:v>149586543.69999999</c:v>
                </c:pt>
                <c:pt idx="41">
                  <c:v>152779875.94999999</c:v>
                </c:pt>
                <c:pt idx="42">
                  <c:v>153457834.61000001</c:v>
                </c:pt>
                <c:pt idx="43">
                  <c:v>158407285.30000001</c:v>
                </c:pt>
                <c:pt idx="44">
                  <c:v>151705073.90999997</c:v>
                </c:pt>
                <c:pt idx="45">
                  <c:v>154536767.76999998</c:v>
                </c:pt>
                <c:pt idx="46">
                  <c:v>150774952.38999999</c:v>
                </c:pt>
                <c:pt idx="47">
                  <c:v>143904223.89000002</c:v>
                </c:pt>
                <c:pt idx="48">
                  <c:v>142728618.04999998</c:v>
                </c:pt>
                <c:pt idx="49">
                  <c:v>142098403.07999995</c:v>
                </c:pt>
                <c:pt idx="50">
                  <c:v>144019295.24000004</c:v>
                </c:pt>
                <c:pt idx="51">
                  <c:v>140458457.20000002</c:v>
                </c:pt>
                <c:pt idx="52">
                  <c:v>142024150.72999999</c:v>
                </c:pt>
                <c:pt idx="53">
                  <c:v>138295110.49000001</c:v>
                </c:pt>
                <c:pt idx="54">
                  <c:v>135850351.74000001</c:v>
                </c:pt>
                <c:pt idx="55">
                  <c:v>147220451.18000004</c:v>
                </c:pt>
                <c:pt idx="56">
                  <c:v>147596945.96000001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C-4F5F-9C0D-ACC71A9E1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813968"/>
        <c:axId val="209813576"/>
      </c:areaChart>
      <c:lineChart>
        <c:grouping val="standard"/>
        <c:varyColors val="0"/>
        <c:ser>
          <c:idx val="0"/>
          <c:order val="0"/>
          <c:tx>
            <c:strRef>
              <c:f>Calculs!$E$21</c:f>
              <c:strCache>
                <c:ptCount val="1"/>
                <c:pt idx="0">
                  <c:v> Miocène </c:v>
                </c:pt>
              </c:strCache>
            </c:strRef>
          </c:tx>
          <c:spPr>
            <a:ln w="5080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Calculs!$F$21:$BJ$21</c:f>
              <c:numCache>
                <c:formatCode>#\ ##0_ ;\-#\ ##0\ </c:formatCode>
                <c:ptCount val="57"/>
                <c:pt idx="0">
                  <c:v>30000</c:v>
                </c:pt>
                <c:pt idx="1">
                  <c:v>939950</c:v>
                </c:pt>
                <c:pt idx="2">
                  <c:v>754620</c:v>
                </c:pt>
                <c:pt idx="3">
                  <c:v>2273000</c:v>
                </c:pt>
                <c:pt idx="4">
                  <c:v>2189260</c:v>
                </c:pt>
                <c:pt idx="5">
                  <c:v>1721292</c:v>
                </c:pt>
                <c:pt idx="6">
                  <c:v>2655240.5</c:v>
                </c:pt>
                <c:pt idx="7">
                  <c:v>2644220.5</c:v>
                </c:pt>
                <c:pt idx="8">
                  <c:v>2194044</c:v>
                </c:pt>
                <c:pt idx="9">
                  <c:v>2284417.5</c:v>
                </c:pt>
                <c:pt idx="10">
                  <c:v>2885012</c:v>
                </c:pt>
                <c:pt idx="11">
                  <c:v>3241728.5</c:v>
                </c:pt>
                <c:pt idx="12">
                  <c:v>3616064.5</c:v>
                </c:pt>
                <c:pt idx="13">
                  <c:v>3126676.5</c:v>
                </c:pt>
                <c:pt idx="14">
                  <c:v>3012804.5</c:v>
                </c:pt>
                <c:pt idx="15">
                  <c:v>3320022</c:v>
                </c:pt>
                <c:pt idx="16">
                  <c:v>3686558.5</c:v>
                </c:pt>
                <c:pt idx="17">
                  <c:v>4671248.5</c:v>
                </c:pt>
                <c:pt idx="18">
                  <c:v>5299673</c:v>
                </c:pt>
                <c:pt idx="19">
                  <c:v>5498425.5</c:v>
                </c:pt>
                <c:pt idx="20">
                  <c:v>5825108.5</c:v>
                </c:pt>
                <c:pt idx="21">
                  <c:v>6592362.5</c:v>
                </c:pt>
                <c:pt idx="22">
                  <c:v>6873754.5</c:v>
                </c:pt>
                <c:pt idx="23">
                  <c:v>7121202.5</c:v>
                </c:pt>
                <c:pt idx="24">
                  <c:v>7358267.5</c:v>
                </c:pt>
                <c:pt idx="25">
                  <c:v>7870380</c:v>
                </c:pt>
                <c:pt idx="26">
                  <c:v>8671234.25</c:v>
                </c:pt>
                <c:pt idx="27">
                  <c:v>8997429.25</c:v>
                </c:pt>
                <c:pt idx="28">
                  <c:v>10404259.75</c:v>
                </c:pt>
                <c:pt idx="29">
                  <c:v>10806109.25</c:v>
                </c:pt>
                <c:pt idx="30">
                  <c:v>11556281.33</c:v>
                </c:pt>
                <c:pt idx="31">
                  <c:v>12086201.33</c:v>
                </c:pt>
                <c:pt idx="32">
                  <c:v>12441631.33</c:v>
                </c:pt>
                <c:pt idx="33">
                  <c:v>14108197.33</c:v>
                </c:pt>
                <c:pt idx="34">
                  <c:v>13655904.08</c:v>
                </c:pt>
                <c:pt idx="35">
                  <c:v>14391634.58</c:v>
                </c:pt>
                <c:pt idx="36">
                  <c:v>14966858.83</c:v>
                </c:pt>
                <c:pt idx="37">
                  <c:v>14860171.25</c:v>
                </c:pt>
                <c:pt idx="38">
                  <c:v>15004623.08</c:v>
                </c:pt>
                <c:pt idx="39">
                  <c:v>15452058.33</c:v>
                </c:pt>
                <c:pt idx="40">
                  <c:v>16340739.08</c:v>
                </c:pt>
                <c:pt idx="41">
                  <c:v>16716444</c:v>
                </c:pt>
                <c:pt idx="42">
                  <c:v>17069718.579999998</c:v>
                </c:pt>
                <c:pt idx="43">
                  <c:v>17223848.920000002</c:v>
                </c:pt>
                <c:pt idx="44">
                  <c:v>16449142.75</c:v>
                </c:pt>
                <c:pt idx="45">
                  <c:v>17912694.41</c:v>
                </c:pt>
                <c:pt idx="46">
                  <c:v>16682999.41</c:v>
                </c:pt>
                <c:pt idx="47">
                  <c:v>16266310.51</c:v>
                </c:pt>
                <c:pt idx="48">
                  <c:v>16623339.340000002</c:v>
                </c:pt>
                <c:pt idx="49">
                  <c:v>14519319.759999994</c:v>
                </c:pt>
                <c:pt idx="50">
                  <c:v>16875983.280000001</c:v>
                </c:pt>
                <c:pt idx="51">
                  <c:v>15394194.159999996</c:v>
                </c:pt>
                <c:pt idx="52">
                  <c:v>14392315.709999999</c:v>
                </c:pt>
                <c:pt idx="53">
                  <c:v>14693577.75</c:v>
                </c:pt>
                <c:pt idx="54">
                  <c:v>13606939.600000003</c:v>
                </c:pt>
                <c:pt idx="55">
                  <c:v>16611727.84</c:v>
                </c:pt>
                <c:pt idx="56">
                  <c:v>18598182.329999998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A48C-4F5F-9C0D-ACC71A9E1FF3}"/>
            </c:ext>
          </c:extLst>
        </c:ser>
        <c:ser>
          <c:idx val="6"/>
          <c:order val="1"/>
          <c:tx>
            <c:strRef>
              <c:f>Calculs!$E$22</c:f>
              <c:strCache>
                <c:ptCount val="1"/>
                <c:pt idx="0">
                  <c:v> Oligocène Rive Gauche </c:v>
                </c:pt>
              </c:strCache>
            </c:strRef>
          </c:tx>
          <c:spPr>
            <a:ln w="50800">
              <a:solidFill>
                <a:srgbClr val="EAB2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Calculs!$F$22:$BJ$22</c:f>
              <c:numCache>
                <c:formatCode>#\ ##0_ ;\-#\ ##0\ </c:formatCode>
                <c:ptCount val="57"/>
                <c:pt idx="0">
                  <c:v>1214215</c:v>
                </c:pt>
                <c:pt idx="1">
                  <c:v>17860234</c:v>
                </c:pt>
                <c:pt idx="2">
                  <c:v>18266256</c:v>
                </c:pt>
                <c:pt idx="3">
                  <c:v>17430114</c:v>
                </c:pt>
                <c:pt idx="4">
                  <c:v>19548874</c:v>
                </c:pt>
                <c:pt idx="5">
                  <c:v>8908982.4000000004</c:v>
                </c:pt>
                <c:pt idx="6">
                  <c:v>8461861.5</c:v>
                </c:pt>
                <c:pt idx="7">
                  <c:v>11236286.5</c:v>
                </c:pt>
                <c:pt idx="8">
                  <c:v>35454669.399999999</c:v>
                </c:pt>
                <c:pt idx="9">
                  <c:v>37542674.399999999</c:v>
                </c:pt>
                <c:pt idx="10">
                  <c:v>39217503.5</c:v>
                </c:pt>
                <c:pt idx="11">
                  <c:v>37651534</c:v>
                </c:pt>
                <c:pt idx="12">
                  <c:v>37511086.5</c:v>
                </c:pt>
                <c:pt idx="13">
                  <c:v>38182825</c:v>
                </c:pt>
                <c:pt idx="14">
                  <c:v>40592295.170000002</c:v>
                </c:pt>
                <c:pt idx="15">
                  <c:v>40623373</c:v>
                </c:pt>
                <c:pt idx="16">
                  <c:v>42757010.75</c:v>
                </c:pt>
                <c:pt idx="17">
                  <c:v>45515253.629999995</c:v>
                </c:pt>
                <c:pt idx="18">
                  <c:v>46397319.469999999</c:v>
                </c:pt>
                <c:pt idx="19">
                  <c:v>46136129.909999996</c:v>
                </c:pt>
                <c:pt idx="20">
                  <c:v>44630178.780000001</c:v>
                </c:pt>
                <c:pt idx="21">
                  <c:v>44212374</c:v>
                </c:pt>
                <c:pt idx="22">
                  <c:v>46785990.590000004</c:v>
                </c:pt>
                <c:pt idx="23">
                  <c:v>48114671.939999998</c:v>
                </c:pt>
                <c:pt idx="24">
                  <c:v>51549793.599999994</c:v>
                </c:pt>
                <c:pt idx="25">
                  <c:v>53185869.729999997</c:v>
                </c:pt>
                <c:pt idx="26">
                  <c:v>52761362.040000007</c:v>
                </c:pt>
                <c:pt idx="27">
                  <c:v>50892551.449999988</c:v>
                </c:pt>
                <c:pt idx="28">
                  <c:v>53165410.010000005</c:v>
                </c:pt>
                <c:pt idx="29">
                  <c:v>50982439.729999997</c:v>
                </c:pt>
                <c:pt idx="30">
                  <c:v>51066460.75999999</c:v>
                </c:pt>
                <c:pt idx="31">
                  <c:v>51210350.289999992</c:v>
                </c:pt>
                <c:pt idx="32">
                  <c:v>51687873.129999988</c:v>
                </c:pt>
                <c:pt idx="33">
                  <c:v>54942098.590000004</c:v>
                </c:pt>
                <c:pt idx="34">
                  <c:v>57982224.669999994</c:v>
                </c:pt>
                <c:pt idx="35">
                  <c:v>59705446.140000001</c:v>
                </c:pt>
                <c:pt idx="36">
                  <c:v>59614822.389999993</c:v>
                </c:pt>
                <c:pt idx="37">
                  <c:v>61778862.530000001</c:v>
                </c:pt>
                <c:pt idx="38">
                  <c:v>62550055.309999995</c:v>
                </c:pt>
                <c:pt idx="39">
                  <c:v>61010251.059999995</c:v>
                </c:pt>
                <c:pt idx="40">
                  <c:v>64011614.069999993</c:v>
                </c:pt>
                <c:pt idx="41">
                  <c:v>66896299.189999998</c:v>
                </c:pt>
                <c:pt idx="42">
                  <c:v>64130751.449999996</c:v>
                </c:pt>
                <c:pt idx="43">
                  <c:v>65952693.850000001</c:v>
                </c:pt>
                <c:pt idx="44">
                  <c:v>65932583.07</c:v>
                </c:pt>
                <c:pt idx="45">
                  <c:v>64547223.539999992</c:v>
                </c:pt>
                <c:pt idx="46">
                  <c:v>65064704.120000005</c:v>
                </c:pt>
                <c:pt idx="47">
                  <c:v>63665071.670000017</c:v>
                </c:pt>
                <c:pt idx="48">
                  <c:v>61563646.709999993</c:v>
                </c:pt>
                <c:pt idx="49">
                  <c:v>60431434.839999989</c:v>
                </c:pt>
                <c:pt idx="50">
                  <c:v>61068739.340000026</c:v>
                </c:pt>
                <c:pt idx="51">
                  <c:v>59727080.700000025</c:v>
                </c:pt>
                <c:pt idx="52">
                  <c:v>57351141.050000004</c:v>
                </c:pt>
                <c:pt idx="53">
                  <c:v>59596445.780000001</c:v>
                </c:pt>
                <c:pt idx="54">
                  <c:v>58723453.320000008</c:v>
                </c:pt>
                <c:pt idx="55">
                  <c:v>59101131.340000004</c:v>
                </c:pt>
                <c:pt idx="56">
                  <c:v>62053401.280000001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A48C-4F5F-9C0D-ACC71A9E1FF3}"/>
            </c:ext>
          </c:extLst>
        </c:ser>
        <c:ser>
          <c:idx val="1"/>
          <c:order val="2"/>
          <c:tx>
            <c:strRef>
              <c:f>Calculs!$E$23</c:f>
              <c:strCache>
                <c:ptCount val="1"/>
                <c:pt idx="0">
                  <c:v> Eocène supérieur 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Calculs!$F$23:$BJ$23</c:f>
              <c:numCache>
                <c:formatCode>#\ ##0_ ;\-#\ ##0\ </c:formatCode>
                <c:ptCount val="57"/>
                <c:pt idx="0">
                  <c:v>153661</c:v>
                </c:pt>
                <c:pt idx="1">
                  <c:v>151836</c:v>
                </c:pt>
                <c:pt idx="2">
                  <c:v>160011</c:v>
                </c:pt>
                <c:pt idx="3">
                  <c:v>150011</c:v>
                </c:pt>
                <c:pt idx="4">
                  <c:v>148186</c:v>
                </c:pt>
                <c:pt idx="5">
                  <c:v>357987.73000000004</c:v>
                </c:pt>
                <c:pt idx="6">
                  <c:v>418231</c:v>
                </c:pt>
                <c:pt idx="7">
                  <c:v>816907.33</c:v>
                </c:pt>
                <c:pt idx="8">
                  <c:v>1200012.23</c:v>
                </c:pt>
                <c:pt idx="9">
                  <c:v>970675.57000000007</c:v>
                </c:pt>
                <c:pt idx="10">
                  <c:v>939366.17</c:v>
                </c:pt>
                <c:pt idx="11">
                  <c:v>930650.33</c:v>
                </c:pt>
                <c:pt idx="12">
                  <c:v>856788.83</c:v>
                </c:pt>
                <c:pt idx="13">
                  <c:v>900175.33</c:v>
                </c:pt>
                <c:pt idx="14">
                  <c:v>714187.17</c:v>
                </c:pt>
                <c:pt idx="15">
                  <c:v>851914.83</c:v>
                </c:pt>
                <c:pt idx="16">
                  <c:v>1124521.75</c:v>
                </c:pt>
                <c:pt idx="17">
                  <c:v>1035910.3000000002</c:v>
                </c:pt>
                <c:pt idx="18">
                  <c:v>854739.97</c:v>
                </c:pt>
                <c:pt idx="19">
                  <c:v>1171351.74</c:v>
                </c:pt>
                <c:pt idx="20">
                  <c:v>1347032.7799999998</c:v>
                </c:pt>
                <c:pt idx="21">
                  <c:v>1529057</c:v>
                </c:pt>
                <c:pt idx="22">
                  <c:v>1596368.59</c:v>
                </c:pt>
                <c:pt idx="23">
                  <c:v>1748587.4400000002</c:v>
                </c:pt>
                <c:pt idx="24">
                  <c:v>1607626.6</c:v>
                </c:pt>
                <c:pt idx="25">
                  <c:v>2235141.23</c:v>
                </c:pt>
                <c:pt idx="26">
                  <c:v>2110535.04</c:v>
                </c:pt>
                <c:pt idx="27">
                  <c:v>1754535.45</c:v>
                </c:pt>
                <c:pt idx="28">
                  <c:v>1853821.01</c:v>
                </c:pt>
                <c:pt idx="29">
                  <c:v>2514310.73</c:v>
                </c:pt>
                <c:pt idx="30">
                  <c:v>2674536.9299999997</c:v>
                </c:pt>
                <c:pt idx="31">
                  <c:v>2594933.13</c:v>
                </c:pt>
                <c:pt idx="32">
                  <c:v>2622110.14</c:v>
                </c:pt>
                <c:pt idx="33">
                  <c:v>2723241.5999999996</c:v>
                </c:pt>
                <c:pt idx="34">
                  <c:v>2433322.84</c:v>
                </c:pt>
                <c:pt idx="35">
                  <c:v>2384042.3099999996</c:v>
                </c:pt>
                <c:pt idx="36">
                  <c:v>2500818.39</c:v>
                </c:pt>
                <c:pt idx="37">
                  <c:v>2592149.0300000003</c:v>
                </c:pt>
                <c:pt idx="38">
                  <c:v>2654566.8199999998</c:v>
                </c:pt>
                <c:pt idx="39">
                  <c:v>2682381.23</c:v>
                </c:pt>
                <c:pt idx="40">
                  <c:v>2814758.42</c:v>
                </c:pt>
                <c:pt idx="41">
                  <c:v>2901728.8600000003</c:v>
                </c:pt>
                <c:pt idx="42">
                  <c:v>2860680.78</c:v>
                </c:pt>
                <c:pt idx="43">
                  <c:v>3002640.18</c:v>
                </c:pt>
                <c:pt idx="44">
                  <c:v>3180854.07</c:v>
                </c:pt>
                <c:pt idx="45">
                  <c:v>2870760.38</c:v>
                </c:pt>
                <c:pt idx="46">
                  <c:v>2567097.9500000002</c:v>
                </c:pt>
                <c:pt idx="47">
                  <c:v>2578007.83</c:v>
                </c:pt>
                <c:pt idx="48">
                  <c:v>2620184.31</c:v>
                </c:pt>
                <c:pt idx="49">
                  <c:v>2790921.2699999996</c:v>
                </c:pt>
                <c:pt idx="50">
                  <c:v>2909117.85</c:v>
                </c:pt>
                <c:pt idx="51">
                  <c:v>3051027.66</c:v>
                </c:pt>
                <c:pt idx="52">
                  <c:v>2577101.75</c:v>
                </c:pt>
                <c:pt idx="53">
                  <c:v>2487748.9400000004</c:v>
                </c:pt>
                <c:pt idx="54">
                  <c:v>2372342.4499999997</c:v>
                </c:pt>
                <c:pt idx="55">
                  <c:v>2872065.17</c:v>
                </c:pt>
                <c:pt idx="56">
                  <c:v>3026640.51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8C-4F5F-9C0D-ACC71A9E1FF3}"/>
            </c:ext>
          </c:extLst>
        </c:ser>
        <c:ser>
          <c:idx val="5"/>
          <c:order val="3"/>
          <c:tx>
            <c:strRef>
              <c:f>Calculs!$E$24</c:f>
              <c:strCache>
                <c:ptCount val="1"/>
                <c:pt idx="0">
                  <c:v> Eocène inférieur à moyen 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Calculs!$F$24:$BJ$24</c:f>
              <c:numCache>
                <c:formatCode>#\ ##0_ ;\-#\ ##0\ </c:formatCode>
                <c:ptCount val="57"/>
                <c:pt idx="0">
                  <c:v>7924985</c:v>
                </c:pt>
                <c:pt idx="1">
                  <c:v>11131250</c:v>
                </c:pt>
                <c:pt idx="2">
                  <c:v>18279285</c:v>
                </c:pt>
                <c:pt idx="3">
                  <c:v>22286915</c:v>
                </c:pt>
                <c:pt idx="4">
                  <c:v>25819072</c:v>
                </c:pt>
                <c:pt idx="5">
                  <c:v>25891903.329999998</c:v>
                </c:pt>
                <c:pt idx="6">
                  <c:v>25609540</c:v>
                </c:pt>
                <c:pt idx="7">
                  <c:v>30157620.329999998</c:v>
                </c:pt>
                <c:pt idx="8">
                  <c:v>31849812.829999998</c:v>
                </c:pt>
                <c:pt idx="9">
                  <c:v>32616273.670000002</c:v>
                </c:pt>
                <c:pt idx="10">
                  <c:v>38783898.670000002</c:v>
                </c:pt>
                <c:pt idx="11">
                  <c:v>43121356.829999998</c:v>
                </c:pt>
                <c:pt idx="12">
                  <c:v>44404144.829999998</c:v>
                </c:pt>
                <c:pt idx="13">
                  <c:v>47873713.829999998</c:v>
                </c:pt>
                <c:pt idx="14">
                  <c:v>47070259.510000005</c:v>
                </c:pt>
                <c:pt idx="15">
                  <c:v>46975757.829999998</c:v>
                </c:pt>
                <c:pt idx="16">
                  <c:v>52552926.840000004</c:v>
                </c:pt>
                <c:pt idx="17">
                  <c:v>42461151.840000004</c:v>
                </c:pt>
                <c:pt idx="18">
                  <c:v>48845267.829999998</c:v>
                </c:pt>
                <c:pt idx="19">
                  <c:v>48894922.829999998</c:v>
                </c:pt>
                <c:pt idx="20">
                  <c:v>51368728.510000005</c:v>
                </c:pt>
                <c:pt idx="21">
                  <c:v>55292344.659999996</c:v>
                </c:pt>
                <c:pt idx="22">
                  <c:v>53812509.659999996</c:v>
                </c:pt>
                <c:pt idx="23">
                  <c:v>51895593.680000007</c:v>
                </c:pt>
                <c:pt idx="24">
                  <c:v>52999232.340000004</c:v>
                </c:pt>
                <c:pt idx="25">
                  <c:v>59646618.670000002</c:v>
                </c:pt>
                <c:pt idx="26">
                  <c:v>59048999.039999999</c:v>
                </c:pt>
                <c:pt idx="27">
                  <c:v>58585648.289999992</c:v>
                </c:pt>
                <c:pt idx="28">
                  <c:v>56524481.530000001</c:v>
                </c:pt>
                <c:pt idx="29">
                  <c:v>65509585.969999999</c:v>
                </c:pt>
                <c:pt idx="30">
                  <c:v>64355057.829999998</c:v>
                </c:pt>
                <c:pt idx="31">
                  <c:v>64194982.5</c:v>
                </c:pt>
                <c:pt idx="32">
                  <c:v>59870451.649999991</c:v>
                </c:pt>
                <c:pt idx="33">
                  <c:v>59046962.829999998</c:v>
                </c:pt>
                <c:pt idx="34">
                  <c:v>58093272.949999996</c:v>
                </c:pt>
                <c:pt idx="35">
                  <c:v>62716881.030000001</c:v>
                </c:pt>
                <c:pt idx="36">
                  <c:v>57591349.659999996</c:v>
                </c:pt>
                <c:pt idx="37">
                  <c:v>58679512.689999998</c:v>
                </c:pt>
                <c:pt idx="38">
                  <c:v>56684968.530000001</c:v>
                </c:pt>
                <c:pt idx="39">
                  <c:v>59753666.329999998</c:v>
                </c:pt>
                <c:pt idx="40">
                  <c:v>59264232.969999999</c:v>
                </c:pt>
                <c:pt idx="41">
                  <c:v>58935577.649999991</c:v>
                </c:pt>
                <c:pt idx="42">
                  <c:v>62156258.689999998</c:v>
                </c:pt>
                <c:pt idx="43">
                  <c:v>65319315.710000008</c:v>
                </c:pt>
                <c:pt idx="44">
                  <c:v>60019537.849999994</c:v>
                </c:pt>
                <c:pt idx="45">
                  <c:v>62913331.030000001</c:v>
                </c:pt>
                <c:pt idx="46">
                  <c:v>60837138.969999999</c:v>
                </c:pt>
                <c:pt idx="47">
                  <c:v>55769332.220000006</c:v>
                </c:pt>
                <c:pt idx="48">
                  <c:v>55812157.469999999</c:v>
                </c:pt>
                <c:pt idx="49">
                  <c:v>58124585.670000002</c:v>
                </c:pt>
                <c:pt idx="50">
                  <c:v>56604775.920000024</c:v>
                </c:pt>
                <c:pt idx="51">
                  <c:v>56621753.219999999</c:v>
                </c:pt>
                <c:pt idx="52">
                  <c:v>62239993.620000005</c:v>
                </c:pt>
                <c:pt idx="53">
                  <c:v>56179191.579999998</c:v>
                </c:pt>
                <c:pt idx="54">
                  <c:v>55666285.370000005</c:v>
                </c:pt>
                <c:pt idx="55">
                  <c:v>62801739.5</c:v>
                </c:pt>
                <c:pt idx="56">
                  <c:v>58994935.510000005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A48C-4F5F-9C0D-ACC71A9E1FF3}"/>
            </c:ext>
          </c:extLst>
        </c:ser>
        <c:ser>
          <c:idx val="2"/>
          <c:order val="4"/>
          <c:tx>
            <c:strRef>
              <c:f>Calculs!$E$25</c:f>
              <c:strCache>
                <c:ptCount val="1"/>
                <c:pt idx="0">
                  <c:v> Campano-Maastrichtien 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Calculs!$F$25:$BJ$25</c:f>
              <c:numCache>
                <c:formatCode>#\ ##0_ ;\-#\ ##0\ </c:formatCode>
                <c:ptCount val="57"/>
                <c:pt idx="0">
                  <c:v>87598</c:v>
                </c:pt>
                <c:pt idx="1">
                  <c:v>94519</c:v>
                </c:pt>
                <c:pt idx="2">
                  <c:v>129251</c:v>
                </c:pt>
                <c:pt idx="3">
                  <c:v>125181</c:v>
                </c:pt>
                <c:pt idx="4">
                  <c:v>139519</c:v>
                </c:pt>
                <c:pt idx="5">
                  <c:v>2406744.5300000003</c:v>
                </c:pt>
                <c:pt idx="6">
                  <c:v>3104577</c:v>
                </c:pt>
                <c:pt idx="7">
                  <c:v>2665377.33</c:v>
                </c:pt>
                <c:pt idx="8">
                  <c:v>3094392.5300000003</c:v>
                </c:pt>
                <c:pt idx="9">
                  <c:v>3397449.87</c:v>
                </c:pt>
                <c:pt idx="10">
                  <c:v>3713925.67</c:v>
                </c:pt>
                <c:pt idx="11">
                  <c:v>3700765.33</c:v>
                </c:pt>
                <c:pt idx="12">
                  <c:v>3312099.33</c:v>
                </c:pt>
                <c:pt idx="13">
                  <c:v>3235455.33</c:v>
                </c:pt>
                <c:pt idx="14">
                  <c:v>3136840.67</c:v>
                </c:pt>
                <c:pt idx="15">
                  <c:v>3028170.33</c:v>
                </c:pt>
                <c:pt idx="16">
                  <c:v>2977629.19</c:v>
                </c:pt>
                <c:pt idx="17">
                  <c:v>3511593.7199999997</c:v>
                </c:pt>
                <c:pt idx="18">
                  <c:v>3398322.74</c:v>
                </c:pt>
                <c:pt idx="19">
                  <c:v>3615198.02</c:v>
                </c:pt>
                <c:pt idx="20">
                  <c:v>3894611.4499999997</c:v>
                </c:pt>
                <c:pt idx="21">
                  <c:v>3024744.83</c:v>
                </c:pt>
                <c:pt idx="22">
                  <c:v>3458404.64</c:v>
                </c:pt>
                <c:pt idx="23">
                  <c:v>3824842.46</c:v>
                </c:pt>
                <c:pt idx="24">
                  <c:v>3805410.96</c:v>
                </c:pt>
                <c:pt idx="25">
                  <c:v>3444474.3499999996</c:v>
                </c:pt>
                <c:pt idx="26">
                  <c:v>3418658.57</c:v>
                </c:pt>
                <c:pt idx="27">
                  <c:v>3643125.6</c:v>
                </c:pt>
                <c:pt idx="28">
                  <c:v>4167276.64</c:v>
                </c:pt>
                <c:pt idx="29">
                  <c:v>3863345.39</c:v>
                </c:pt>
                <c:pt idx="30">
                  <c:v>3259110.79</c:v>
                </c:pt>
                <c:pt idx="31">
                  <c:v>3954317.38</c:v>
                </c:pt>
                <c:pt idx="32">
                  <c:v>3282216.3800000004</c:v>
                </c:pt>
                <c:pt idx="33">
                  <c:v>3739585.3000000003</c:v>
                </c:pt>
                <c:pt idx="34">
                  <c:v>4008102.12</c:v>
                </c:pt>
                <c:pt idx="35">
                  <c:v>4099793.5500000003</c:v>
                </c:pt>
                <c:pt idx="36">
                  <c:v>4643972.37</c:v>
                </c:pt>
                <c:pt idx="37">
                  <c:v>4730758.4000000004</c:v>
                </c:pt>
                <c:pt idx="38">
                  <c:v>4431827.87</c:v>
                </c:pt>
                <c:pt idx="39">
                  <c:v>4672435.71</c:v>
                </c:pt>
                <c:pt idx="40">
                  <c:v>4751095.16</c:v>
                </c:pt>
                <c:pt idx="41">
                  <c:v>4804178.25</c:v>
                </c:pt>
                <c:pt idx="42">
                  <c:v>4684706.1100000003</c:v>
                </c:pt>
                <c:pt idx="43">
                  <c:v>4600622.6399999997</c:v>
                </c:pt>
                <c:pt idx="44">
                  <c:v>4366731.17</c:v>
                </c:pt>
                <c:pt idx="45">
                  <c:v>4392430.41</c:v>
                </c:pt>
                <c:pt idx="46">
                  <c:v>4478652.9399999995</c:v>
                </c:pt>
                <c:pt idx="47">
                  <c:v>3882865.66</c:v>
                </c:pt>
                <c:pt idx="48">
                  <c:v>3856734.2199999997</c:v>
                </c:pt>
                <c:pt idx="49">
                  <c:v>4233890.54</c:v>
                </c:pt>
                <c:pt idx="50">
                  <c:v>4307112.8499999996</c:v>
                </c:pt>
                <c:pt idx="51">
                  <c:v>3737186.46</c:v>
                </c:pt>
                <c:pt idx="52">
                  <c:v>3607445.6</c:v>
                </c:pt>
                <c:pt idx="53">
                  <c:v>3532942.44</c:v>
                </c:pt>
                <c:pt idx="54">
                  <c:v>3556740</c:v>
                </c:pt>
                <c:pt idx="55">
                  <c:v>3897288.33</c:v>
                </c:pt>
                <c:pt idx="56">
                  <c:v>3360177.33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A48C-4F5F-9C0D-ACC71A9E1FF3}"/>
            </c:ext>
          </c:extLst>
        </c:ser>
        <c:ser>
          <c:idx val="3"/>
          <c:order val="5"/>
          <c:tx>
            <c:strRef>
              <c:f>Calculs!$E$26</c:f>
              <c:strCache>
                <c:ptCount val="1"/>
                <c:pt idx="0">
                  <c:v> Cénomano-Turonien 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dPt>
            <c:idx val="52"/>
            <c:bubble3D val="0"/>
            <c:spPr>
              <a:ln w="25400"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48C-4F5F-9C0D-ACC71A9E1FF3}"/>
              </c:ext>
            </c:extLst>
          </c:dPt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Calculs!$F$26:$BJ$26</c:f>
              <c:numCache>
                <c:formatCode>#\ ##0_ ;\-#\ ##0\ 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143484</c:v>
                </c:pt>
                <c:pt idx="6">
                  <c:v>150000</c:v>
                </c:pt>
                <c:pt idx="7">
                  <c:v>180000</c:v>
                </c:pt>
                <c:pt idx="8">
                  <c:v>339130</c:v>
                </c:pt>
                <c:pt idx="9">
                  <c:v>387400</c:v>
                </c:pt>
                <c:pt idx="10">
                  <c:v>859836</c:v>
                </c:pt>
                <c:pt idx="11">
                  <c:v>607501</c:v>
                </c:pt>
                <c:pt idx="12">
                  <c:v>1023339</c:v>
                </c:pt>
                <c:pt idx="13">
                  <c:v>537775</c:v>
                </c:pt>
                <c:pt idx="14">
                  <c:v>533725</c:v>
                </c:pt>
                <c:pt idx="15">
                  <c:v>629701</c:v>
                </c:pt>
                <c:pt idx="16">
                  <c:v>1009204</c:v>
                </c:pt>
                <c:pt idx="17">
                  <c:v>883478</c:v>
                </c:pt>
                <c:pt idx="18">
                  <c:v>905197</c:v>
                </c:pt>
                <c:pt idx="19">
                  <c:v>899577</c:v>
                </c:pt>
                <c:pt idx="20">
                  <c:v>829409</c:v>
                </c:pt>
                <c:pt idx="21">
                  <c:v>986575</c:v>
                </c:pt>
                <c:pt idx="22">
                  <c:v>1089499</c:v>
                </c:pt>
                <c:pt idx="23">
                  <c:v>1433025</c:v>
                </c:pt>
                <c:pt idx="24">
                  <c:v>1920383</c:v>
                </c:pt>
                <c:pt idx="25">
                  <c:v>2074863</c:v>
                </c:pt>
                <c:pt idx="26">
                  <c:v>2126445</c:v>
                </c:pt>
                <c:pt idx="27">
                  <c:v>1945224</c:v>
                </c:pt>
                <c:pt idx="28">
                  <c:v>2379094</c:v>
                </c:pt>
                <c:pt idx="29">
                  <c:v>2449243</c:v>
                </c:pt>
                <c:pt idx="30">
                  <c:v>1992599</c:v>
                </c:pt>
                <c:pt idx="31">
                  <c:v>2301394</c:v>
                </c:pt>
                <c:pt idx="32">
                  <c:v>2412638</c:v>
                </c:pt>
                <c:pt idx="33">
                  <c:v>2545511</c:v>
                </c:pt>
                <c:pt idx="34">
                  <c:v>1896637</c:v>
                </c:pt>
                <c:pt idx="35">
                  <c:v>2980658</c:v>
                </c:pt>
                <c:pt idx="36">
                  <c:v>2826143</c:v>
                </c:pt>
                <c:pt idx="37">
                  <c:v>2645902</c:v>
                </c:pt>
                <c:pt idx="38">
                  <c:v>2560198</c:v>
                </c:pt>
                <c:pt idx="39">
                  <c:v>2579871</c:v>
                </c:pt>
                <c:pt idx="40">
                  <c:v>2404104</c:v>
                </c:pt>
                <c:pt idx="41">
                  <c:v>2525648</c:v>
                </c:pt>
                <c:pt idx="42">
                  <c:v>2555719</c:v>
                </c:pt>
                <c:pt idx="43">
                  <c:v>2308164</c:v>
                </c:pt>
                <c:pt idx="44">
                  <c:v>1756225</c:v>
                </c:pt>
                <c:pt idx="45">
                  <c:v>1900328</c:v>
                </c:pt>
                <c:pt idx="46">
                  <c:v>1144359</c:v>
                </c:pt>
                <c:pt idx="47">
                  <c:v>1742636</c:v>
                </c:pt>
                <c:pt idx="48">
                  <c:v>2252556</c:v>
                </c:pt>
                <c:pt idx="49">
                  <c:v>1998251</c:v>
                </c:pt>
                <c:pt idx="50">
                  <c:v>2253566</c:v>
                </c:pt>
                <c:pt idx="51">
                  <c:v>1927215</c:v>
                </c:pt>
                <c:pt idx="52">
                  <c:v>1856153</c:v>
                </c:pt>
                <c:pt idx="53">
                  <c:v>1805204</c:v>
                </c:pt>
                <c:pt idx="54">
                  <c:v>1924591</c:v>
                </c:pt>
                <c:pt idx="55">
                  <c:v>1936499</c:v>
                </c:pt>
                <c:pt idx="56">
                  <c:v>1563609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A48C-4F5F-9C0D-ACC71A9E1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811616"/>
        <c:axId val="209811224"/>
      </c:lineChart>
      <c:catAx>
        <c:axId val="2098116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 w="28575"/>
        </c:spPr>
        <c:txPr>
          <a:bodyPr rot="-54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22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09811224"/>
        <c:scaling>
          <c:orientation val="minMax"/>
          <c:max val="1000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616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29815800889848215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b="1"/>
                    <a:t>Millions m</a:t>
                  </a:r>
                  <a:r>
                    <a:rPr lang="fr-FR" b="1" baseline="30000"/>
                    <a:t>3</a:t>
                  </a:r>
                  <a:r>
                    <a:rPr lang="fr-FR" b="1"/>
                    <a:t> par nappe</a:t>
                  </a:r>
                </a:p>
              </c:rich>
            </c:tx>
          </c:dispUnitsLbl>
        </c:dispUnits>
      </c:valAx>
      <c:valAx>
        <c:axId val="209813576"/>
        <c:scaling>
          <c:orientation val="minMax"/>
          <c:max val="180000000"/>
          <c:min val="0"/>
        </c:scaling>
        <c:delete val="0"/>
        <c:axPos val="r"/>
        <c:numFmt formatCode="#\ ##0_ ;\-#\ ##0\ 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209813968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5391567832918245"/>
                <c:y val="0.27784280582580773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sz="800" b="1" dirty="0"/>
                    <a:t>Millions m</a:t>
                  </a:r>
                  <a:r>
                    <a:rPr lang="fr-FR" sz="800" b="1" baseline="30000" dirty="0"/>
                    <a:t>3</a:t>
                  </a:r>
                  <a:r>
                    <a:rPr lang="fr-FR" sz="800" b="1" dirty="0"/>
                    <a:t> au total</a:t>
                  </a:r>
                </a:p>
              </c:rich>
            </c:tx>
          </c:dispUnitsLbl>
        </c:dispUnits>
      </c:valAx>
      <c:catAx>
        <c:axId val="209813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9813576"/>
        <c:crosses val="autoZero"/>
        <c:auto val="1"/>
        <c:lblAlgn val="ctr"/>
        <c:lblOffset val="100"/>
        <c:noMultiLvlLbl val="1"/>
      </c:catAx>
      <c:spPr>
        <a:pattFill prst="pct5">
          <a:fgClr>
            <a:srgbClr val="FFFFFF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11661180555555556"/>
          <c:y val="4.6808099398947242E-2"/>
          <c:w val="0.31198940972222222"/>
          <c:h val="0.2527665776518764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500"/>
          </a:pPr>
          <a:endParaRPr lang="fr-F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2980289868589"/>
          <c:y val="0.1451852756941939"/>
          <c:w val="0.72107264037143914"/>
          <c:h val="0.7790120675747122"/>
        </c:manualLayout>
      </c:layout>
      <c:lineChart>
        <c:grouping val="standard"/>
        <c:varyColors val="0"/>
        <c:ser>
          <c:idx val="0"/>
          <c:order val="0"/>
          <c:tx>
            <c:strRef>
              <c:f>Calculs!$E$24</c:f>
              <c:strCache>
                <c:ptCount val="1"/>
                <c:pt idx="0">
                  <c:v> Miocene </c:v>
                </c:pt>
              </c:strCache>
            </c:strRef>
          </c:tx>
          <c:spPr>
            <a:ln w="5080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Calculs!$F$24:$BJ$24</c:f>
              <c:numCache>
                <c:formatCode>#\ ##0_ ;\-#\ ##0\ </c:formatCode>
                <c:ptCount val="57"/>
                <c:pt idx="0">
                  <c:v>30000</c:v>
                </c:pt>
                <c:pt idx="1">
                  <c:v>939950</c:v>
                </c:pt>
                <c:pt idx="2">
                  <c:v>754620</c:v>
                </c:pt>
                <c:pt idx="3">
                  <c:v>2273000</c:v>
                </c:pt>
                <c:pt idx="4">
                  <c:v>2189260</c:v>
                </c:pt>
                <c:pt idx="5">
                  <c:v>1721292</c:v>
                </c:pt>
                <c:pt idx="6">
                  <c:v>2655240.5</c:v>
                </c:pt>
                <c:pt idx="7">
                  <c:v>2644220.5</c:v>
                </c:pt>
                <c:pt idx="8">
                  <c:v>2194044</c:v>
                </c:pt>
                <c:pt idx="9">
                  <c:v>2284417.5</c:v>
                </c:pt>
                <c:pt idx="10">
                  <c:v>2885012</c:v>
                </c:pt>
                <c:pt idx="11">
                  <c:v>3241728.5</c:v>
                </c:pt>
                <c:pt idx="12">
                  <c:v>3616064.5</c:v>
                </c:pt>
                <c:pt idx="13">
                  <c:v>3126676.5</c:v>
                </c:pt>
                <c:pt idx="14">
                  <c:v>3012804.5</c:v>
                </c:pt>
                <c:pt idx="15">
                  <c:v>3320022</c:v>
                </c:pt>
                <c:pt idx="16">
                  <c:v>3686558.5</c:v>
                </c:pt>
                <c:pt idx="17">
                  <c:v>4671248.5</c:v>
                </c:pt>
                <c:pt idx="18">
                  <c:v>5299673</c:v>
                </c:pt>
                <c:pt idx="19">
                  <c:v>5498425.5</c:v>
                </c:pt>
                <c:pt idx="20">
                  <c:v>5825108.5</c:v>
                </c:pt>
                <c:pt idx="21">
                  <c:v>6592362.5</c:v>
                </c:pt>
                <c:pt idx="22">
                  <c:v>6873754.5</c:v>
                </c:pt>
                <c:pt idx="23">
                  <c:v>7121202.5</c:v>
                </c:pt>
                <c:pt idx="24">
                  <c:v>7358267.5</c:v>
                </c:pt>
                <c:pt idx="25">
                  <c:v>7870380</c:v>
                </c:pt>
                <c:pt idx="26">
                  <c:v>8671234.25</c:v>
                </c:pt>
                <c:pt idx="27">
                  <c:v>8997429.25</c:v>
                </c:pt>
                <c:pt idx="28">
                  <c:v>10404259.75</c:v>
                </c:pt>
                <c:pt idx="29">
                  <c:v>10806109.25</c:v>
                </c:pt>
                <c:pt idx="30">
                  <c:v>11556281.33</c:v>
                </c:pt>
                <c:pt idx="31">
                  <c:v>12086201.33</c:v>
                </c:pt>
                <c:pt idx="32">
                  <c:v>12441631.33</c:v>
                </c:pt>
                <c:pt idx="33">
                  <c:v>14108197.33</c:v>
                </c:pt>
                <c:pt idx="34">
                  <c:v>13655904.08</c:v>
                </c:pt>
                <c:pt idx="35">
                  <c:v>14391634.58</c:v>
                </c:pt>
                <c:pt idx="36">
                  <c:v>14966858.83</c:v>
                </c:pt>
                <c:pt idx="37">
                  <c:v>14860171.25</c:v>
                </c:pt>
                <c:pt idx="38">
                  <c:v>15004623.08</c:v>
                </c:pt>
                <c:pt idx="39">
                  <c:v>15452058.33</c:v>
                </c:pt>
                <c:pt idx="40">
                  <c:v>16340739.08</c:v>
                </c:pt>
                <c:pt idx="41">
                  <c:v>16716444</c:v>
                </c:pt>
                <c:pt idx="42">
                  <c:v>17069718.579999998</c:v>
                </c:pt>
                <c:pt idx="43">
                  <c:v>17223848.920000002</c:v>
                </c:pt>
                <c:pt idx="44">
                  <c:v>16449142.75</c:v>
                </c:pt>
                <c:pt idx="45">
                  <c:v>17912694.409999996</c:v>
                </c:pt>
                <c:pt idx="46">
                  <c:v>16682999.41</c:v>
                </c:pt>
                <c:pt idx="47">
                  <c:v>16266310.51</c:v>
                </c:pt>
                <c:pt idx="48">
                  <c:v>16623339.339999991</c:v>
                </c:pt>
                <c:pt idx="49">
                  <c:v>14519319.760000004</c:v>
                </c:pt>
                <c:pt idx="50">
                  <c:v>16875983.280000001</c:v>
                </c:pt>
                <c:pt idx="51">
                  <c:v>15394194.159999998</c:v>
                </c:pt>
                <c:pt idx="52">
                  <c:v>14392315.710000001</c:v>
                </c:pt>
                <c:pt idx="53">
                  <c:v>14693577.75</c:v>
                </c:pt>
                <c:pt idx="54">
                  <c:v>13606939.600000001</c:v>
                </c:pt>
                <c:pt idx="55">
                  <c:v>16611727.84</c:v>
                </c:pt>
                <c:pt idx="56">
                  <c:v>18598182.329999998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01A-4CC1-80F0-C25E8D31F476}"/>
            </c:ext>
          </c:extLst>
        </c:ser>
        <c:ser>
          <c:idx val="6"/>
          <c:order val="1"/>
          <c:tx>
            <c:strRef>
              <c:f>Calculs!$E$25</c:f>
              <c:strCache>
                <c:ptCount val="1"/>
                <c:pt idx="0">
                  <c:v> Oligocene Rive Gauche </c:v>
                </c:pt>
              </c:strCache>
            </c:strRef>
          </c:tx>
          <c:spPr>
            <a:ln w="50800">
              <a:solidFill>
                <a:srgbClr val="EAB2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Calculs!$F$25:$BJ$25</c:f>
              <c:numCache>
                <c:formatCode>#\ ##0_ ;\-#\ ##0\ </c:formatCode>
                <c:ptCount val="57"/>
                <c:pt idx="0">
                  <c:v>1214215</c:v>
                </c:pt>
                <c:pt idx="1">
                  <c:v>17860234</c:v>
                </c:pt>
                <c:pt idx="2">
                  <c:v>18266256</c:v>
                </c:pt>
                <c:pt idx="3">
                  <c:v>17430114</c:v>
                </c:pt>
                <c:pt idx="4">
                  <c:v>19548874</c:v>
                </c:pt>
                <c:pt idx="5">
                  <c:v>8908982.4000000004</c:v>
                </c:pt>
                <c:pt idx="6">
                  <c:v>8461861.5</c:v>
                </c:pt>
                <c:pt idx="7">
                  <c:v>11236286.5</c:v>
                </c:pt>
                <c:pt idx="8">
                  <c:v>35454669.399999999</c:v>
                </c:pt>
                <c:pt idx="9">
                  <c:v>37542674.399999999</c:v>
                </c:pt>
                <c:pt idx="10">
                  <c:v>39217503.5</c:v>
                </c:pt>
                <c:pt idx="11">
                  <c:v>37651534</c:v>
                </c:pt>
                <c:pt idx="12">
                  <c:v>37511086.5</c:v>
                </c:pt>
                <c:pt idx="13">
                  <c:v>38182825</c:v>
                </c:pt>
                <c:pt idx="14">
                  <c:v>40592295.170000002</c:v>
                </c:pt>
                <c:pt idx="15">
                  <c:v>40623373</c:v>
                </c:pt>
                <c:pt idx="16">
                  <c:v>42757010.75</c:v>
                </c:pt>
                <c:pt idx="17">
                  <c:v>45515253.629999995</c:v>
                </c:pt>
                <c:pt idx="18">
                  <c:v>46397319.469999999</c:v>
                </c:pt>
                <c:pt idx="19">
                  <c:v>46136129.909999996</c:v>
                </c:pt>
                <c:pt idx="20">
                  <c:v>44630178.780000001</c:v>
                </c:pt>
                <c:pt idx="21">
                  <c:v>44212374</c:v>
                </c:pt>
                <c:pt idx="22">
                  <c:v>46785990.590000004</c:v>
                </c:pt>
                <c:pt idx="23">
                  <c:v>48114671.940000005</c:v>
                </c:pt>
                <c:pt idx="24">
                  <c:v>51549793.600000001</c:v>
                </c:pt>
                <c:pt idx="25">
                  <c:v>53185869.729999997</c:v>
                </c:pt>
                <c:pt idx="26">
                  <c:v>52761362.039999999</c:v>
                </c:pt>
                <c:pt idx="27">
                  <c:v>50892551.449999996</c:v>
                </c:pt>
                <c:pt idx="28">
                  <c:v>53165410.010000005</c:v>
                </c:pt>
                <c:pt idx="29">
                  <c:v>50982439.730000004</c:v>
                </c:pt>
                <c:pt idx="30">
                  <c:v>51066460.760000005</c:v>
                </c:pt>
                <c:pt idx="31">
                  <c:v>51210350.289999999</c:v>
                </c:pt>
                <c:pt idx="32">
                  <c:v>51687873.129999995</c:v>
                </c:pt>
                <c:pt idx="33">
                  <c:v>54942098.590000004</c:v>
                </c:pt>
                <c:pt idx="34">
                  <c:v>57982224.669999987</c:v>
                </c:pt>
                <c:pt idx="35">
                  <c:v>59705446.140000001</c:v>
                </c:pt>
                <c:pt idx="36">
                  <c:v>59614822.390000001</c:v>
                </c:pt>
                <c:pt idx="37">
                  <c:v>61778862.529999994</c:v>
                </c:pt>
                <c:pt idx="38">
                  <c:v>62550055.310000002</c:v>
                </c:pt>
                <c:pt idx="39">
                  <c:v>61010251.060000002</c:v>
                </c:pt>
                <c:pt idx="40">
                  <c:v>64011614.069999993</c:v>
                </c:pt>
                <c:pt idx="41">
                  <c:v>66896299.189999998</c:v>
                </c:pt>
                <c:pt idx="42">
                  <c:v>64130751.450000003</c:v>
                </c:pt>
                <c:pt idx="43">
                  <c:v>65952693.849999994</c:v>
                </c:pt>
                <c:pt idx="44">
                  <c:v>65932583.07</c:v>
                </c:pt>
                <c:pt idx="45">
                  <c:v>64547223.539999992</c:v>
                </c:pt>
                <c:pt idx="46">
                  <c:v>65064704.119999997</c:v>
                </c:pt>
                <c:pt idx="47">
                  <c:v>63665071.670000002</c:v>
                </c:pt>
                <c:pt idx="48">
                  <c:v>61563646.709999993</c:v>
                </c:pt>
                <c:pt idx="49">
                  <c:v>60431434.840000004</c:v>
                </c:pt>
                <c:pt idx="50">
                  <c:v>61068739.340000011</c:v>
                </c:pt>
                <c:pt idx="51">
                  <c:v>59727080.700000003</c:v>
                </c:pt>
                <c:pt idx="52">
                  <c:v>57351141.049999997</c:v>
                </c:pt>
                <c:pt idx="53">
                  <c:v>59596445.779999994</c:v>
                </c:pt>
                <c:pt idx="54">
                  <c:v>58723453.320000008</c:v>
                </c:pt>
                <c:pt idx="55">
                  <c:v>59101131.340000004</c:v>
                </c:pt>
                <c:pt idx="56">
                  <c:v>62053401.280000001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701A-4CC1-80F0-C25E8D31F476}"/>
            </c:ext>
          </c:extLst>
        </c:ser>
        <c:ser>
          <c:idx val="5"/>
          <c:order val="2"/>
          <c:tx>
            <c:strRef>
              <c:f>Calculs!$E$23</c:f>
              <c:strCache>
                <c:ptCount val="1"/>
                <c:pt idx="0">
                  <c:v> Eocene 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Calculs!$F$23:$BJ$23</c:f>
              <c:numCache>
                <c:formatCode>#\ ##0_ ;\-#\ ##0\ </c:formatCode>
                <c:ptCount val="57"/>
                <c:pt idx="0">
                  <c:v>8078646</c:v>
                </c:pt>
                <c:pt idx="1">
                  <c:v>11283086</c:v>
                </c:pt>
                <c:pt idx="2">
                  <c:v>18439296</c:v>
                </c:pt>
                <c:pt idx="3">
                  <c:v>22436926</c:v>
                </c:pt>
                <c:pt idx="4">
                  <c:v>25967258</c:v>
                </c:pt>
                <c:pt idx="5">
                  <c:v>26249891.060000002</c:v>
                </c:pt>
                <c:pt idx="6">
                  <c:v>26027771</c:v>
                </c:pt>
                <c:pt idx="7">
                  <c:v>30974527.66</c:v>
                </c:pt>
                <c:pt idx="8">
                  <c:v>33049825.060000002</c:v>
                </c:pt>
                <c:pt idx="9">
                  <c:v>33586949.240000002</c:v>
                </c:pt>
                <c:pt idx="10">
                  <c:v>39723264.840000004</c:v>
                </c:pt>
                <c:pt idx="11">
                  <c:v>44052007.159999996</c:v>
                </c:pt>
                <c:pt idx="12">
                  <c:v>45260933.659999996</c:v>
                </c:pt>
                <c:pt idx="13">
                  <c:v>48773889.159999996</c:v>
                </c:pt>
                <c:pt idx="14">
                  <c:v>47784446.680000007</c:v>
                </c:pt>
                <c:pt idx="15">
                  <c:v>47827672.659999996</c:v>
                </c:pt>
                <c:pt idx="16">
                  <c:v>53677448.590000004</c:v>
                </c:pt>
                <c:pt idx="17">
                  <c:v>43497062.140000001</c:v>
                </c:pt>
                <c:pt idx="18">
                  <c:v>49700007.800000004</c:v>
                </c:pt>
                <c:pt idx="19">
                  <c:v>50066274.57</c:v>
                </c:pt>
                <c:pt idx="20">
                  <c:v>52715761.290000007</c:v>
                </c:pt>
                <c:pt idx="21">
                  <c:v>56821401.659999996</c:v>
                </c:pt>
                <c:pt idx="22">
                  <c:v>55408878.25</c:v>
                </c:pt>
                <c:pt idx="23">
                  <c:v>53644181.120000005</c:v>
                </c:pt>
                <c:pt idx="24">
                  <c:v>54606858.939999998</c:v>
                </c:pt>
                <c:pt idx="25">
                  <c:v>61881759.899999999</c:v>
                </c:pt>
                <c:pt idx="26">
                  <c:v>61159534.079999998</c:v>
                </c:pt>
                <c:pt idx="27">
                  <c:v>60340183.739999995</c:v>
                </c:pt>
                <c:pt idx="28">
                  <c:v>58378302.540000007</c:v>
                </c:pt>
                <c:pt idx="29">
                  <c:v>68023896.700000018</c:v>
                </c:pt>
                <c:pt idx="30">
                  <c:v>67029594.760000005</c:v>
                </c:pt>
                <c:pt idx="31">
                  <c:v>66789915.629999995</c:v>
                </c:pt>
                <c:pt idx="32">
                  <c:v>62492561.789999992</c:v>
                </c:pt>
                <c:pt idx="33">
                  <c:v>61770204.430000007</c:v>
                </c:pt>
                <c:pt idx="34">
                  <c:v>60526595.789999992</c:v>
                </c:pt>
                <c:pt idx="35">
                  <c:v>65100923.340000004</c:v>
                </c:pt>
                <c:pt idx="36">
                  <c:v>60092168.049999997</c:v>
                </c:pt>
                <c:pt idx="37">
                  <c:v>61271661.719999991</c:v>
                </c:pt>
                <c:pt idx="38">
                  <c:v>59339535.349999994</c:v>
                </c:pt>
                <c:pt idx="39">
                  <c:v>62436047.560000002</c:v>
                </c:pt>
                <c:pt idx="40">
                  <c:v>62078991.389999993</c:v>
                </c:pt>
                <c:pt idx="41">
                  <c:v>61837306.509999998</c:v>
                </c:pt>
                <c:pt idx="42">
                  <c:v>65016939.469999999</c:v>
                </c:pt>
                <c:pt idx="43">
                  <c:v>68321955.889999986</c:v>
                </c:pt>
                <c:pt idx="44">
                  <c:v>63200391.920000002</c:v>
                </c:pt>
                <c:pt idx="45">
                  <c:v>65784091.409999996</c:v>
                </c:pt>
                <c:pt idx="46">
                  <c:v>63404236.920000002</c:v>
                </c:pt>
                <c:pt idx="47">
                  <c:v>58347340.049999982</c:v>
                </c:pt>
                <c:pt idx="48">
                  <c:v>58432341.779999994</c:v>
                </c:pt>
                <c:pt idx="49">
                  <c:v>60915506.939999998</c:v>
                </c:pt>
                <c:pt idx="50">
                  <c:v>59513893.770000011</c:v>
                </c:pt>
                <c:pt idx="51">
                  <c:v>59672780.880000018</c:v>
                </c:pt>
                <c:pt idx="52">
                  <c:v>64817095.369999997</c:v>
                </c:pt>
                <c:pt idx="53">
                  <c:v>58666940.519999996</c:v>
                </c:pt>
                <c:pt idx="54">
                  <c:v>58038627.819999985</c:v>
                </c:pt>
                <c:pt idx="55">
                  <c:v>65673804.670000002</c:v>
                </c:pt>
                <c:pt idx="56">
                  <c:v>62021576.020000003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701A-4CC1-80F0-C25E8D31F476}"/>
            </c:ext>
          </c:extLst>
        </c:ser>
        <c:ser>
          <c:idx val="2"/>
          <c:order val="3"/>
          <c:tx>
            <c:strRef>
              <c:f>Calculs!$E$21</c:f>
              <c:strCache>
                <c:ptCount val="1"/>
                <c:pt idx="0">
                  <c:v> Campano-Maastrichtien 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Calculs!$F$21:$BJ$21</c:f>
              <c:numCache>
                <c:formatCode>#\ ##0_ ;\-#\ ##0\ </c:formatCode>
                <c:ptCount val="57"/>
                <c:pt idx="0">
                  <c:v>87598</c:v>
                </c:pt>
                <c:pt idx="1">
                  <c:v>94519</c:v>
                </c:pt>
                <c:pt idx="2">
                  <c:v>129251</c:v>
                </c:pt>
                <c:pt idx="3">
                  <c:v>125181</c:v>
                </c:pt>
                <c:pt idx="4">
                  <c:v>139519</c:v>
                </c:pt>
                <c:pt idx="5">
                  <c:v>2406744.5300000003</c:v>
                </c:pt>
                <c:pt idx="6">
                  <c:v>3104577</c:v>
                </c:pt>
                <c:pt idx="7">
                  <c:v>2665377.33</c:v>
                </c:pt>
                <c:pt idx="8">
                  <c:v>3094392.5300000003</c:v>
                </c:pt>
                <c:pt idx="9">
                  <c:v>3397449.87</c:v>
                </c:pt>
                <c:pt idx="10">
                  <c:v>3713925.67</c:v>
                </c:pt>
                <c:pt idx="11">
                  <c:v>3700765.33</c:v>
                </c:pt>
                <c:pt idx="12">
                  <c:v>3312099.33</c:v>
                </c:pt>
                <c:pt idx="13">
                  <c:v>3235455.33</c:v>
                </c:pt>
                <c:pt idx="14">
                  <c:v>3136840.67</c:v>
                </c:pt>
                <c:pt idx="15">
                  <c:v>3028170.33</c:v>
                </c:pt>
                <c:pt idx="16">
                  <c:v>2977629.19</c:v>
                </c:pt>
                <c:pt idx="17">
                  <c:v>3511593.7199999997</c:v>
                </c:pt>
                <c:pt idx="18">
                  <c:v>3398322.74</c:v>
                </c:pt>
                <c:pt idx="19">
                  <c:v>3615198.02</c:v>
                </c:pt>
                <c:pt idx="20">
                  <c:v>3894611.45</c:v>
                </c:pt>
                <c:pt idx="21">
                  <c:v>3024744.83</c:v>
                </c:pt>
                <c:pt idx="22">
                  <c:v>3458404.64</c:v>
                </c:pt>
                <c:pt idx="23">
                  <c:v>3824842.46</c:v>
                </c:pt>
                <c:pt idx="24">
                  <c:v>3805410.96</c:v>
                </c:pt>
                <c:pt idx="25">
                  <c:v>3444474.35</c:v>
                </c:pt>
                <c:pt idx="26">
                  <c:v>3418658.57</c:v>
                </c:pt>
                <c:pt idx="27">
                  <c:v>3643125.6</c:v>
                </c:pt>
                <c:pt idx="28">
                  <c:v>4167276.64</c:v>
                </c:pt>
                <c:pt idx="29">
                  <c:v>3863345.3899999997</c:v>
                </c:pt>
                <c:pt idx="30">
                  <c:v>3259110.79</c:v>
                </c:pt>
                <c:pt idx="31">
                  <c:v>3954317.38</c:v>
                </c:pt>
                <c:pt idx="32">
                  <c:v>3282216.38</c:v>
                </c:pt>
                <c:pt idx="33">
                  <c:v>3739585.3</c:v>
                </c:pt>
                <c:pt idx="34">
                  <c:v>4008102.12</c:v>
                </c:pt>
                <c:pt idx="35">
                  <c:v>4099793.55</c:v>
                </c:pt>
                <c:pt idx="36">
                  <c:v>4643972.37</c:v>
                </c:pt>
                <c:pt idx="37">
                  <c:v>4730758.4000000004</c:v>
                </c:pt>
                <c:pt idx="38">
                  <c:v>4431827.87</c:v>
                </c:pt>
                <c:pt idx="39">
                  <c:v>4672435.71</c:v>
                </c:pt>
                <c:pt idx="40">
                  <c:v>4751095.16</c:v>
                </c:pt>
                <c:pt idx="41">
                  <c:v>4804178.25</c:v>
                </c:pt>
                <c:pt idx="42">
                  <c:v>4684706.1099999994</c:v>
                </c:pt>
                <c:pt idx="43">
                  <c:v>4600622.6400000006</c:v>
                </c:pt>
                <c:pt idx="44">
                  <c:v>4366731.17</c:v>
                </c:pt>
                <c:pt idx="45">
                  <c:v>4392430.41</c:v>
                </c:pt>
                <c:pt idx="46">
                  <c:v>4478652.9399999995</c:v>
                </c:pt>
                <c:pt idx="47">
                  <c:v>3882865.66</c:v>
                </c:pt>
                <c:pt idx="48">
                  <c:v>3856734.2199999997</c:v>
                </c:pt>
                <c:pt idx="49">
                  <c:v>4233890.54</c:v>
                </c:pt>
                <c:pt idx="50">
                  <c:v>4307112.8499999996</c:v>
                </c:pt>
                <c:pt idx="51">
                  <c:v>3737186.46</c:v>
                </c:pt>
                <c:pt idx="52">
                  <c:v>3607445.6</c:v>
                </c:pt>
                <c:pt idx="53">
                  <c:v>3532942.44</c:v>
                </c:pt>
                <c:pt idx="54">
                  <c:v>3556740</c:v>
                </c:pt>
                <c:pt idx="55">
                  <c:v>3897288.33</c:v>
                </c:pt>
                <c:pt idx="56">
                  <c:v>3360177.33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01A-4CC1-80F0-C25E8D31F476}"/>
            </c:ext>
          </c:extLst>
        </c:ser>
        <c:ser>
          <c:idx val="1"/>
          <c:order val="4"/>
          <c:tx>
            <c:strRef>
              <c:f>Calculs!$E$22</c:f>
              <c:strCache>
                <c:ptCount val="1"/>
                <c:pt idx="0">
                  <c:v> Cenomano-Turonien </c:v>
                </c:pt>
              </c:strCache>
            </c:strRef>
          </c:tx>
          <c:spPr>
            <a:ln w="508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Calculs!$F$22:$BJ$22</c:f>
              <c:numCache>
                <c:formatCode>#\ ##0_ ;\-#\ ##0\ 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143484</c:v>
                </c:pt>
                <c:pt idx="6">
                  <c:v>150000</c:v>
                </c:pt>
                <c:pt idx="7">
                  <c:v>180000</c:v>
                </c:pt>
                <c:pt idx="8">
                  <c:v>339130</c:v>
                </c:pt>
                <c:pt idx="9">
                  <c:v>387400</c:v>
                </c:pt>
                <c:pt idx="10">
                  <c:v>859836</c:v>
                </c:pt>
                <c:pt idx="11">
                  <c:v>607501</c:v>
                </c:pt>
                <c:pt idx="12">
                  <c:v>1023339</c:v>
                </c:pt>
                <c:pt idx="13">
                  <c:v>537775</c:v>
                </c:pt>
                <c:pt idx="14">
                  <c:v>533725</c:v>
                </c:pt>
                <c:pt idx="15">
                  <c:v>629701</c:v>
                </c:pt>
                <c:pt idx="16">
                  <c:v>1009204</c:v>
                </c:pt>
                <c:pt idx="17">
                  <c:v>883478</c:v>
                </c:pt>
                <c:pt idx="18">
                  <c:v>905197</c:v>
                </c:pt>
                <c:pt idx="19">
                  <c:v>899577</c:v>
                </c:pt>
                <c:pt idx="20">
                  <c:v>829409</c:v>
                </c:pt>
                <c:pt idx="21">
                  <c:v>986575</c:v>
                </c:pt>
                <c:pt idx="22">
                  <c:v>1089499</c:v>
                </c:pt>
                <c:pt idx="23">
                  <c:v>1433025</c:v>
                </c:pt>
                <c:pt idx="24">
                  <c:v>1920383</c:v>
                </c:pt>
                <c:pt idx="25">
                  <c:v>2074863</c:v>
                </c:pt>
                <c:pt idx="26">
                  <c:v>2126445</c:v>
                </c:pt>
                <c:pt idx="27">
                  <c:v>1945224</c:v>
                </c:pt>
                <c:pt idx="28">
                  <c:v>2379094</c:v>
                </c:pt>
                <c:pt idx="29">
                  <c:v>2449243</c:v>
                </c:pt>
                <c:pt idx="30">
                  <c:v>1992599</c:v>
                </c:pt>
                <c:pt idx="31">
                  <c:v>2301394</c:v>
                </c:pt>
                <c:pt idx="32">
                  <c:v>2412638</c:v>
                </c:pt>
                <c:pt idx="33">
                  <c:v>2545511</c:v>
                </c:pt>
                <c:pt idx="34">
                  <c:v>1896637</c:v>
                </c:pt>
                <c:pt idx="35">
                  <c:v>2980658</c:v>
                </c:pt>
                <c:pt idx="36">
                  <c:v>2826143</c:v>
                </c:pt>
                <c:pt idx="37">
                  <c:v>2645902</c:v>
                </c:pt>
                <c:pt idx="38">
                  <c:v>2560198</c:v>
                </c:pt>
                <c:pt idx="39">
                  <c:v>2579871</c:v>
                </c:pt>
                <c:pt idx="40">
                  <c:v>2404104</c:v>
                </c:pt>
                <c:pt idx="41">
                  <c:v>2525648</c:v>
                </c:pt>
                <c:pt idx="42">
                  <c:v>2555719</c:v>
                </c:pt>
                <c:pt idx="43">
                  <c:v>2308164</c:v>
                </c:pt>
                <c:pt idx="44">
                  <c:v>1756225</c:v>
                </c:pt>
                <c:pt idx="45">
                  <c:v>1900328</c:v>
                </c:pt>
                <c:pt idx="46">
                  <c:v>1144359</c:v>
                </c:pt>
                <c:pt idx="47">
                  <c:v>1742636</c:v>
                </c:pt>
                <c:pt idx="48">
                  <c:v>2252556</c:v>
                </c:pt>
                <c:pt idx="49">
                  <c:v>1998251</c:v>
                </c:pt>
                <c:pt idx="50">
                  <c:v>2253566</c:v>
                </c:pt>
                <c:pt idx="51">
                  <c:v>1927215</c:v>
                </c:pt>
                <c:pt idx="52">
                  <c:v>1856153</c:v>
                </c:pt>
                <c:pt idx="53">
                  <c:v>1805204</c:v>
                </c:pt>
                <c:pt idx="54">
                  <c:v>1924591</c:v>
                </c:pt>
                <c:pt idx="55">
                  <c:v>1936499</c:v>
                </c:pt>
                <c:pt idx="56">
                  <c:v>1563609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01A-4CC1-80F0-C25E8D31F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811616"/>
        <c:axId val="209811224"/>
      </c:lineChart>
      <c:catAx>
        <c:axId val="2098116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high"/>
        <c:spPr>
          <a:ln w="28575"/>
        </c:spPr>
        <c:txPr>
          <a:bodyPr rot="-5400000" vert="horz"/>
          <a:lstStyle/>
          <a:p>
            <a:pPr>
              <a:defRPr sz="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224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209811224"/>
        <c:scaling>
          <c:orientation val="minMax"/>
          <c:max val="1000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616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3.5070749920097628E-2"/>
                <c:y val="8.0253035521195046E-2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b="1" dirty="0"/>
                    <a:t>Millions m</a:t>
                  </a:r>
                  <a:r>
                    <a:rPr lang="fr-FR" b="1" baseline="30000" dirty="0"/>
                    <a:t>3</a:t>
                  </a:r>
                </a:p>
              </c:rich>
            </c:tx>
          </c:dispUnitsLbl>
        </c:dispUnits>
      </c:valAx>
      <c:spPr>
        <a:pattFill prst="pct5">
          <a:fgClr>
            <a:srgbClr val="FFFFFF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13805605122983358"/>
          <c:y val="0.11610907433670033"/>
          <c:w val="0.27535850482676322"/>
          <c:h val="0.3249631266941887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700"/>
          </a:pPr>
          <a:endParaRPr lang="fr-F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92980289868589"/>
          <c:y val="0.1451852756941939"/>
          <c:w val="0.72107264037143914"/>
          <c:h val="0.7790120675747122"/>
        </c:manualLayout>
      </c:layout>
      <c:areaChart>
        <c:grouping val="standard"/>
        <c:varyColors val="0"/>
        <c:ser>
          <c:idx val="4"/>
          <c:order val="0"/>
          <c:tx>
            <c:strRef>
              <c:f>Calculs!$E$26</c:f>
              <c:strCache>
                <c:ptCount val="1"/>
                <c:pt idx="0">
                  <c:v> Total général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numRef>
              <c:f>Calculs!$F$20:$BJ$20</c:f>
              <c:numCache>
                <c:formatCode>General</c:formatCode>
                <c:ptCount val="57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</c:numCache>
            </c:numRef>
          </c:cat>
          <c:val>
            <c:numRef>
              <c:f>Calculs!$F$26:$BJ$26</c:f>
              <c:numCache>
                <c:formatCode>#\ ##0_ ;\-#\ ##0\ </c:formatCode>
                <c:ptCount val="57"/>
                <c:pt idx="0">
                  <c:v>9410459</c:v>
                </c:pt>
                <c:pt idx="1">
                  <c:v>30177789</c:v>
                </c:pt>
                <c:pt idx="2">
                  <c:v>37589423</c:v>
                </c:pt>
                <c:pt idx="3">
                  <c:v>42265221</c:v>
                </c:pt>
                <c:pt idx="4">
                  <c:v>47844911</c:v>
                </c:pt>
                <c:pt idx="5">
                  <c:v>39430393.990000002</c:v>
                </c:pt>
                <c:pt idx="6">
                  <c:v>40399450</c:v>
                </c:pt>
                <c:pt idx="7">
                  <c:v>47700411.990000002</c:v>
                </c:pt>
                <c:pt idx="8">
                  <c:v>74132060.99000001</c:v>
                </c:pt>
                <c:pt idx="9">
                  <c:v>77198891.00999999</c:v>
                </c:pt>
                <c:pt idx="10">
                  <c:v>86399542.010000005</c:v>
                </c:pt>
                <c:pt idx="11">
                  <c:v>89253535.989999995</c:v>
                </c:pt>
                <c:pt idx="12">
                  <c:v>90723522.989999995</c:v>
                </c:pt>
                <c:pt idx="13">
                  <c:v>93856620.989999995</c:v>
                </c:pt>
                <c:pt idx="14">
                  <c:v>95060112.020000011</c:v>
                </c:pt>
                <c:pt idx="15">
                  <c:v>95428938.989999995</c:v>
                </c:pt>
                <c:pt idx="16">
                  <c:v>104107851.03</c:v>
                </c:pt>
                <c:pt idx="17">
                  <c:v>98078635.989999995</c:v>
                </c:pt>
                <c:pt idx="18">
                  <c:v>105700520.01000001</c:v>
                </c:pt>
                <c:pt idx="19">
                  <c:v>106215605</c:v>
                </c:pt>
                <c:pt idx="20">
                  <c:v>107895069.02000001</c:v>
                </c:pt>
                <c:pt idx="21">
                  <c:v>111637457.98999999</c:v>
                </c:pt>
                <c:pt idx="22">
                  <c:v>113616526.98</c:v>
                </c:pt>
                <c:pt idx="23">
                  <c:v>114137923.02000001</c:v>
                </c:pt>
                <c:pt idx="24">
                  <c:v>119240714</c:v>
                </c:pt>
                <c:pt idx="25">
                  <c:v>128457346.97999999</c:v>
                </c:pt>
                <c:pt idx="26">
                  <c:v>128137233.94</c:v>
                </c:pt>
                <c:pt idx="27">
                  <c:v>125818514.03999999</c:v>
                </c:pt>
                <c:pt idx="28">
                  <c:v>128494342.94000001</c:v>
                </c:pt>
                <c:pt idx="29">
                  <c:v>136125034.07000002</c:v>
                </c:pt>
                <c:pt idx="30">
                  <c:v>134904046.64000002</c:v>
                </c:pt>
                <c:pt idx="31">
                  <c:v>136342178.63</c:v>
                </c:pt>
                <c:pt idx="32">
                  <c:v>132316920.62999998</c:v>
                </c:pt>
                <c:pt idx="33">
                  <c:v>137105596.65000001</c:v>
                </c:pt>
                <c:pt idx="34">
                  <c:v>138069463.65999997</c:v>
                </c:pt>
                <c:pt idx="35">
                  <c:v>146278455.61000001</c:v>
                </c:pt>
                <c:pt idx="36">
                  <c:v>142143964.63999999</c:v>
                </c:pt>
                <c:pt idx="37">
                  <c:v>145287355.89999998</c:v>
                </c:pt>
                <c:pt idx="38">
                  <c:v>143886239.61000001</c:v>
                </c:pt>
                <c:pt idx="39">
                  <c:v>146150663.66</c:v>
                </c:pt>
                <c:pt idx="40">
                  <c:v>149586543.69999999</c:v>
                </c:pt>
                <c:pt idx="41">
                  <c:v>152779875.94999999</c:v>
                </c:pt>
                <c:pt idx="42">
                  <c:v>153457834.61000001</c:v>
                </c:pt>
                <c:pt idx="43">
                  <c:v>158407285.29999998</c:v>
                </c:pt>
                <c:pt idx="44">
                  <c:v>151705073.91</c:v>
                </c:pt>
                <c:pt idx="45">
                  <c:v>154536767.76999998</c:v>
                </c:pt>
                <c:pt idx="46">
                  <c:v>150774952.38999999</c:v>
                </c:pt>
                <c:pt idx="47">
                  <c:v>143904223.88999999</c:v>
                </c:pt>
                <c:pt idx="48">
                  <c:v>142728618.04999998</c:v>
                </c:pt>
                <c:pt idx="49">
                  <c:v>142098403.08000001</c:v>
                </c:pt>
                <c:pt idx="50">
                  <c:v>144019295.24000001</c:v>
                </c:pt>
                <c:pt idx="51">
                  <c:v>140458457.20000002</c:v>
                </c:pt>
                <c:pt idx="52">
                  <c:v>142024150.73000002</c:v>
                </c:pt>
                <c:pt idx="53">
                  <c:v>138295110.48999998</c:v>
                </c:pt>
                <c:pt idx="54">
                  <c:v>135850351.74000001</c:v>
                </c:pt>
                <c:pt idx="55">
                  <c:v>147220451.18000001</c:v>
                </c:pt>
                <c:pt idx="56">
                  <c:v>147596945.96000001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4-40BF-8FE6-82E865D6E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811616"/>
        <c:axId val="209811224"/>
      </c:areaChart>
      <c:catAx>
        <c:axId val="2098116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high"/>
        <c:spPr>
          <a:ln w="28575"/>
        </c:spPr>
        <c:txPr>
          <a:bodyPr rot="-5400000" vert="horz"/>
          <a:lstStyle/>
          <a:p>
            <a:pPr>
              <a:defRPr sz="7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224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20981122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190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209811616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3.5070749920097628E-2"/>
                <c:y val="8.0253035521195046E-2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fr-FR" b="1" dirty="0"/>
                    <a:t>Millions m</a:t>
                  </a:r>
                  <a:r>
                    <a:rPr lang="fr-FR" b="1" baseline="30000" dirty="0"/>
                    <a:t>3</a:t>
                  </a:r>
                </a:p>
              </c:rich>
            </c:tx>
          </c:dispUnitsLbl>
        </c:dispUnits>
      </c:valAx>
      <c:spPr>
        <a:pattFill prst="pct5">
          <a:fgClr>
            <a:srgbClr val="FFFFFF"/>
          </a:fgClr>
          <a:bgClr>
            <a:schemeClr val="bg1"/>
          </a:bgClr>
        </a:pattFill>
      </c:spPr>
    </c:plotArea>
    <c:legend>
      <c:legendPos val="r"/>
      <c:layout>
        <c:manualLayout>
          <c:xMode val="edge"/>
          <c:yMode val="edge"/>
          <c:x val="0.13805605122983358"/>
          <c:y val="0.11610907433670033"/>
          <c:w val="0.20484752787774549"/>
          <c:h val="0.1071722221346753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700"/>
          </a:pPr>
          <a:endParaRPr lang="fr-F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Production en m</a:t>
            </a:r>
            <a:r>
              <a:rPr lang="en-US" baseline="30000"/>
              <a:t>3</a:t>
            </a:r>
            <a:r>
              <a:rPr lang="en-US"/>
              <a:t>/an </a:t>
            </a:r>
          </a:p>
        </c:rich>
      </c:tx>
      <c:layout>
        <c:manualLayout>
          <c:xMode val="edge"/>
          <c:yMode val="edge"/>
          <c:x val="0.11329481676359682"/>
          <c:y val="4.4528271805203664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018334259482708E-2"/>
          <c:y val="0.13169811795050868"/>
          <c:w val="0.85586629900290356"/>
          <c:h val="0.76664035423450905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'VAR 35'!$A$8</c:f>
              <c:strCache>
                <c:ptCount val="1"/>
                <c:pt idx="0">
                  <c:v>Eocène Nord à Bayas : 07806X0068/F</c:v>
                </c:pt>
              </c:strCache>
            </c:strRef>
          </c:tx>
          <c:spPr>
            <a:ln w="38100"/>
          </c:spP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35'!$C$8:$T$8</c:f>
              <c:numCache>
                <c:formatCode>General</c:formatCode>
                <c:ptCount val="18"/>
                <c:pt idx="5" formatCode="#,##0">
                  <c:v>106181</c:v>
                </c:pt>
                <c:pt idx="6" formatCode="#,##0">
                  <c:v>179812</c:v>
                </c:pt>
                <c:pt idx="7" formatCode="#,##0">
                  <c:v>276302</c:v>
                </c:pt>
                <c:pt idx="8" formatCode="#,##0">
                  <c:v>467995</c:v>
                </c:pt>
                <c:pt idx="9" formatCode="#,##0">
                  <c:v>330636</c:v>
                </c:pt>
                <c:pt idx="10" formatCode="#,##0">
                  <c:v>306583</c:v>
                </c:pt>
                <c:pt idx="11" formatCode="#,##0">
                  <c:v>514941</c:v>
                </c:pt>
                <c:pt idx="12" formatCode="#,##0">
                  <c:v>502149</c:v>
                </c:pt>
                <c:pt idx="13" formatCode="#,##0">
                  <c:v>262091</c:v>
                </c:pt>
                <c:pt idx="14" formatCode="#,##0">
                  <c:v>537002</c:v>
                </c:pt>
                <c:pt idx="15" formatCode="#,##0">
                  <c:v>645553</c:v>
                </c:pt>
                <c:pt idx="16" formatCode="#,##0">
                  <c:v>645458</c:v>
                </c:pt>
                <c:pt idx="17" formatCode="#,##0">
                  <c:v>760742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254-42FD-8D38-CC12BC4C935F}"/>
            </c:ext>
          </c:extLst>
        </c:ser>
        <c:ser>
          <c:idx val="1"/>
          <c:order val="1"/>
          <c:tx>
            <c:strRef>
              <c:f>'VAR 35'!$A$10</c:f>
              <c:strCache>
                <c:ptCount val="1"/>
                <c:pt idx="0">
                  <c:v>Eocène Nord à Salignac : 07805X0016/F</c:v>
                </c:pt>
              </c:strCache>
            </c:strRef>
          </c:tx>
          <c:spPr>
            <a:ln w="38100"/>
          </c:spP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35'!$C$10:$T$10</c:f>
              <c:numCache>
                <c:formatCode>General</c:formatCode>
                <c:ptCount val="18"/>
                <c:pt idx="6" formatCode="#,##0">
                  <c:v>15694</c:v>
                </c:pt>
                <c:pt idx="7" formatCode="#,##0">
                  <c:v>763189</c:v>
                </c:pt>
                <c:pt idx="8" formatCode="#,##0">
                  <c:v>867619</c:v>
                </c:pt>
                <c:pt idx="9" formatCode="#,##0">
                  <c:v>882268</c:v>
                </c:pt>
                <c:pt idx="10" formatCode="#,##0">
                  <c:v>867740</c:v>
                </c:pt>
                <c:pt idx="11" formatCode="#,##0">
                  <c:v>962867</c:v>
                </c:pt>
                <c:pt idx="12" formatCode="#,##0">
                  <c:v>1049471</c:v>
                </c:pt>
                <c:pt idx="13" formatCode="#,##0">
                  <c:v>1043922</c:v>
                </c:pt>
                <c:pt idx="14" formatCode="#,##0">
                  <c:v>1017001</c:v>
                </c:pt>
                <c:pt idx="15" formatCode="#,##0">
                  <c:v>1073531</c:v>
                </c:pt>
                <c:pt idx="16" formatCode="#,##0">
                  <c:v>1037801</c:v>
                </c:pt>
                <c:pt idx="17" formatCode="#,##0">
                  <c:v>1053097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254-42FD-8D38-CC12BC4C935F}"/>
            </c:ext>
          </c:extLst>
        </c:ser>
        <c:ser>
          <c:idx val="2"/>
          <c:order val="2"/>
          <c:tx>
            <c:strRef>
              <c:f>'VAR 35'!$A$12</c:f>
              <c:strCache>
                <c:ptCount val="1"/>
                <c:pt idx="0">
                  <c:v>Eau industrielle de Bordeaux M.</c:v>
                </c:pt>
              </c:strCache>
            </c:strRef>
          </c:tx>
          <c:spPr>
            <a:ln w="38100"/>
          </c:spP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35'!$C$12:$T$12</c:f>
              <c:numCache>
                <c:formatCode>#,##0</c:formatCode>
                <c:ptCount val="18"/>
                <c:pt idx="0">
                  <c:v>229380</c:v>
                </c:pt>
                <c:pt idx="1">
                  <c:v>869558</c:v>
                </c:pt>
                <c:pt idx="2">
                  <c:v>979464</c:v>
                </c:pt>
                <c:pt idx="3">
                  <c:v>878465</c:v>
                </c:pt>
                <c:pt idx="4">
                  <c:v>959910</c:v>
                </c:pt>
                <c:pt idx="5">
                  <c:v>948452</c:v>
                </c:pt>
                <c:pt idx="6">
                  <c:v>1484234</c:v>
                </c:pt>
                <c:pt idx="7">
                  <c:v>1025423</c:v>
                </c:pt>
                <c:pt idx="8">
                  <c:v>1009858</c:v>
                </c:pt>
                <c:pt idx="9">
                  <c:v>836868</c:v>
                </c:pt>
                <c:pt idx="10">
                  <c:v>747590</c:v>
                </c:pt>
                <c:pt idx="11">
                  <c:v>759966</c:v>
                </c:pt>
                <c:pt idx="12">
                  <c:v>708063</c:v>
                </c:pt>
                <c:pt idx="13">
                  <c:v>914649</c:v>
                </c:pt>
                <c:pt idx="14">
                  <c:v>953505</c:v>
                </c:pt>
                <c:pt idx="15">
                  <c:v>968440</c:v>
                </c:pt>
                <c:pt idx="16">
                  <c:v>679467</c:v>
                </c:pt>
                <c:pt idx="17">
                  <c:v>870875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254-42FD-8D38-CC12BC4C935F}"/>
            </c:ext>
          </c:extLst>
        </c:ser>
        <c:ser>
          <c:idx val="3"/>
          <c:order val="3"/>
          <c:tx>
            <c:strRef>
              <c:f>'VAR 35'!$A$16</c:f>
              <c:strCache>
                <c:ptCount val="1"/>
                <c:pt idx="0">
                  <c:v>Oligocène Centre à Macavin</c:v>
                </c:pt>
              </c:strCache>
            </c:strRef>
          </c:tx>
          <c:marker>
            <c:symbol val="circle"/>
            <c:size val="7"/>
          </c:marke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35'!$C$16:$T$16</c:f>
              <c:numCache>
                <c:formatCode>General</c:formatCode>
                <c:ptCount val="18"/>
                <c:pt idx="13" formatCode="#,##0">
                  <c:v>307132</c:v>
                </c:pt>
                <c:pt idx="14" formatCode="#,##0">
                  <c:v>383653</c:v>
                </c:pt>
                <c:pt idx="15" formatCode="#,##0">
                  <c:v>432721</c:v>
                </c:pt>
                <c:pt idx="16" formatCode="#,##0">
                  <c:v>419440</c:v>
                </c:pt>
                <c:pt idx="17" formatCode="#,##0">
                  <c:v>353114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254-42FD-8D38-CC12BC4C9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3261104"/>
        <c:axId val="233261496"/>
      </c:scatterChart>
      <c:valAx>
        <c:axId val="233261104"/>
        <c:scaling>
          <c:orientation val="minMax"/>
          <c:min val="2004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1860000" vert="horz"/>
          <a:lstStyle/>
          <a:p>
            <a:pPr>
              <a:defRPr sz="900"/>
            </a:pPr>
            <a:endParaRPr lang="fr-FR"/>
          </a:p>
        </c:txPr>
        <c:crossAx val="233261496"/>
        <c:crosses val="autoZero"/>
        <c:crossBetween val="midCat"/>
        <c:majorUnit val="1"/>
      </c:valAx>
      <c:valAx>
        <c:axId val="23326149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3326110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3468558275813671"/>
          <c:y val="5.0664915918199145E-3"/>
          <c:w val="0.45357758584745828"/>
          <c:h val="0.2932466081128540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Taux d'utilisation des infrastructures</a:t>
            </a:r>
          </a:p>
        </c:rich>
      </c:tx>
      <c:layout>
        <c:manualLayout>
          <c:xMode val="edge"/>
          <c:yMode val="edge"/>
          <c:x val="0.4505216567817251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4018334259482708E-2"/>
          <c:y val="0.13169811795050868"/>
          <c:w val="0.85586629900290356"/>
          <c:h val="0.76664035423450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'VAR 35'!$A$8</c:f>
              <c:strCache>
                <c:ptCount val="1"/>
                <c:pt idx="0">
                  <c:v>Eocène Nord à Bayas : 07806X0068/F</c:v>
                </c:pt>
              </c:strCache>
            </c:strRef>
          </c:tx>
          <c:spPr>
            <a:ln w="38100"/>
          </c:spP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35'!$C$9:$T$9</c:f>
              <c:numCache>
                <c:formatCode>General</c:formatCode>
                <c:ptCount val="18"/>
                <c:pt idx="5" formatCode="0%">
                  <c:v>0.106181</c:v>
                </c:pt>
                <c:pt idx="6" formatCode="0%">
                  <c:v>0.179812</c:v>
                </c:pt>
                <c:pt idx="7" formatCode="0%">
                  <c:v>0.27630199999999999</c:v>
                </c:pt>
                <c:pt idx="8" formatCode="0%">
                  <c:v>0.46799499999999999</c:v>
                </c:pt>
                <c:pt idx="9" formatCode="0%">
                  <c:v>0.33063599999999999</c:v>
                </c:pt>
                <c:pt idx="10" formatCode="0%">
                  <c:v>0.30658299999999999</c:v>
                </c:pt>
                <c:pt idx="11" formatCode="0%">
                  <c:v>0.51494099999999998</c:v>
                </c:pt>
                <c:pt idx="12" formatCode="0%">
                  <c:v>0.50214899999999996</c:v>
                </c:pt>
                <c:pt idx="13" formatCode="0%">
                  <c:v>0.26209100000000002</c:v>
                </c:pt>
                <c:pt idx="14" formatCode="0%">
                  <c:v>0.53700199999999998</c:v>
                </c:pt>
                <c:pt idx="15" formatCode="0%">
                  <c:v>0.64555300000000004</c:v>
                </c:pt>
                <c:pt idx="16" formatCode="0%">
                  <c:v>0.64545799999999998</c:v>
                </c:pt>
                <c:pt idx="17" formatCode="0%">
                  <c:v>0.76074200000000003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C18-4CDC-ABB7-09C5AF918AAE}"/>
            </c:ext>
          </c:extLst>
        </c:ser>
        <c:ser>
          <c:idx val="1"/>
          <c:order val="1"/>
          <c:tx>
            <c:strRef>
              <c:f>'VAR 35'!$A$10</c:f>
              <c:strCache>
                <c:ptCount val="1"/>
                <c:pt idx="0">
                  <c:v>Eocène Nord à Salignac : 07805X0016/F</c:v>
                </c:pt>
              </c:strCache>
            </c:strRef>
          </c:tx>
          <c:spPr>
            <a:ln w="38100"/>
          </c:spP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35'!$C$11:$T$11</c:f>
              <c:numCache>
                <c:formatCode>General</c:formatCode>
                <c:ptCount val="18"/>
                <c:pt idx="5" formatCode="0%">
                  <c:v>0</c:v>
                </c:pt>
                <c:pt idx="6" formatCode="0%">
                  <c:v>1.5694E-2</c:v>
                </c:pt>
                <c:pt idx="7" formatCode="0%">
                  <c:v>0.76318900000000001</c:v>
                </c:pt>
                <c:pt idx="8" formatCode="0%">
                  <c:v>0.86761900000000003</c:v>
                </c:pt>
                <c:pt idx="9" formatCode="0%">
                  <c:v>0.88226800000000005</c:v>
                </c:pt>
                <c:pt idx="10" formatCode="0%">
                  <c:v>0.86773999999999996</c:v>
                </c:pt>
                <c:pt idx="11" formatCode="0%">
                  <c:v>0.96286700000000003</c:v>
                </c:pt>
                <c:pt idx="12" formatCode="0%">
                  <c:v>1.049471</c:v>
                </c:pt>
                <c:pt idx="13" formatCode="0%">
                  <c:v>1.043922</c:v>
                </c:pt>
                <c:pt idx="14" formatCode="0%">
                  <c:v>1.017001</c:v>
                </c:pt>
                <c:pt idx="15" formatCode="0%">
                  <c:v>1.073531</c:v>
                </c:pt>
                <c:pt idx="16" formatCode="0%">
                  <c:v>1.037801</c:v>
                </c:pt>
                <c:pt idx="17" formatCode="0%">
                  <c:v>1.0530969999999999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C18-4CDC-ABB7-09C5AF918AAE}"/>
            </c:ext>
          </c:extLst>
        </c:ser>
        <c:ser>
          <c:idx val="2"/>
          <c:order val="2"/>
          <c:tx>
            <c:strRef>
              <c:f>'VAR 35'!$A$12</c:f>
              <c:strCache>
                <c:ptCount val="1"/>
                <c:pt idx="0">
                  <c:v>Eau industrielle de Bordeaux M.</c:v>
                </c:pt>
              </c:strCache>
            </c:strRef>
          </c:tx>
          <c:spPr>
            <a:ln w="38100"/>
          </c:spP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35'!$C$13:$T$13</c:f>
              <c:numCache>
                <c:formatCode>0%</c:formatCode>
                <c:ptCount val="18"/>
                <c:pt idx="0">
                  <c:v>7.1681250000000002E-2</c:v>
                </c:pt>
                <c:pt idx="1">
                  <c:v>0.27173687499999999</c:v>
                </c:pt>
                <c:pt idx="2">
                  <c:v>0.30608249999999998</c:v>
                </c:pt>
                <c:pt idx="3">
                  <c:v>0.27452031249999997</c:v>
                </c:pt>
                <c:pt idx="4">
                  <c:v>0.299971875</c:v>
                </c:pt>
                <c:pt idx="5">
                  <c:v>0.29639124999999999</c:v>
                </c:pt>
                <c:pt idx="6">
                  <c:v>0.463823125</c:v>
                </c:pt>
                <c:pt idx="7">
                  <c:v>0.32044468749999999</c:v>
                </c:pt>
                <c:pt idx="8">
                  <c:v>0.315580625</c:v>
                </c:pt>
                <c:pt idx="9">
                  <c:v>0.26152124999999998</c:v>
                </c:pt>
                <c:pt idx="10">
                  <c:v>0.23362187500000001</c:v>
                </c:pt>
                <c:pt idx="11">
                  <c:v>0.237489375</c:v>
                </c:pt>
                <c:pt idx="12">
                  <c:v>0.22126968750000001</c:v>
                </c:pt>
                <c:pt idx="13">
                  <c:v>0.2858278125</c:v>
                </c:pt>
                <c:pt idx="14">
                  <c:v>0.2979703125</c:v>
                </c:pt>
                <c:pt idx="15">
                  <c:v>0.3026375</c:v>
                </c:pt>
                <c:pt idx="16">
                  <c:v>0.2123334375</c:v>
                </c:pt>
                <c:pt idx="17">
                  <c:v>0.27214843750000001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C18-4CDC-ABB7-09C5AF918AAE}"/>
            </c:ext>
          </c:extLst>
        </c:ser>
        <c:ser>
          <c:idx val="3"/>
          <c:order val="3"/>
          <c:tx>
            <c:strRef>
              <c:f>'VAR 35'!$A$16</c:f>
              <c:strCache>
                <c:ptCount val="1"/>
                <c:pt idx="0">
                  <c:v>Oligocène Centre à Macavin</c:v>
                </c:pt>
              </c:strCache>
            </c:strRef>
          </c:tx>
          <c:marker>
            <c:symbol val="circle"/>
            <c:size val="7"/>
          </c:marker>
          <c:xVal>
            <c:numRef>
              <c:f>'VAR 35'!$C$7:$T$7</c:f>
              <c:numCache>
                <c:formatCode>General</c:formatCod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numCache>
            </c:numRef>
          </c:xVal>
          <c:yVal>
            <c:numRef>
              <c:f>'VAR 35'!$C$17:$T$17</c:f>
              <c:numCache>
                <c:formatCode>General</c:formatCode>
                <c:ptCount val="18"/>
                <c:pt idx="13" formatCode="0%">
                  <c:v>0.52591095890410955</c:v>
                </c:pt>
                <c:pt idx="14" formatCode="0%">
                  <c:v>0.65694006849315068</c:v>
                </c:pt>
                <c:pt idx="15" formatCode="0%">
                  <c:v>0.7409606164383562</c:v>
                </c:pt>
                <c:pt idx="16" formatCode="0%">
                  <c:v>0.71821917808219182</c:v>
                </c:pt>
                <c:pt idx="17" formatCode="0%">
                  <c:v>0.60464726027397264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C18-4CDC-ABB7-09C5AF918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3262280"/>
        <c:axId val="233262672"/>
      </c:scatterChart>
      <c:valAx>
        <c:axId val="233262280"/>
        <c:scaling>
          <c:orientation val="minMax"/>
          <c:min val="2004"/>
        </c:scaling>
        <c:delete val="0"/>
        <c:axPos val="b"/>
        <c:numFmt formatCode="General" sourceLinked="1"/>
        <c:majorTickMark val="out"/>
        <c:minorTickMark val="none"/>
        <c:tickLblPos val="nextTo"/>
        <c:crossAx val="233262672"/>
        <c:crosses val="autoZero"/>
        <c:crossBetween val="midCat"/>
        <c:majorUnit val="1"/>
      </c:valAx>
      <c:valAx>
        <c:axId val="2332626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32622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9707057256990667E-2"/>
          <c:y val="0.11015979442293092"/>
          <c:w val="0.33865956502441191"/>
          <c:h val="0.22639009614183181"/>
        </c:manualLayout>
      </c:layout>
      <c:overlay val="0"/>
      <c:spPr>
        <a:solidFill>
          <a:sysClr val="window" lastClr="FFFFFF"/>
        </a:solidFill>
      </c:spPr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A61-4CE7-ACD2-5526C421ED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A61-4CE7-ACD2-5526C421ED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A61-4CE7-ACD2-5526C421ED5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Feuil3!$B$23:$D$23</c:f>
              <c:strCache>
                <c:ptCount val="3"/>
                <c:pt idx="0">
                  <c:v>Volume consommé compté</c:v>
                </c:pt>
                <c:pt idx="1">
                  <c:v>Volume consommé non compté</c:v>
                </c:pt>
                <c:pt idx="2">
                  <c:v>Volume de pertes</c:v>
                </c:pt>
              </c:strCache>
            </c:strRef>
          </c:cat>
          <c:val>
            <c:numRef>
              <c:f>Feuil3!$B$31:$D$31</c:f>
              <c:numCache>
                <c:formatCode>0.0%</c:formatCode>
                <c:ptCount val="3"/>
                <c:pt idx="0">
                  <c:v>0.80960810394477201</c:v>
                </c:pt>
                <c:pt idx="1">
                  <c:v>1.4015553824166265E-2</c:v>
                </c:pt>
                <c:pt idx="2">
                  <c:v>0.17637634223106166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61-4CE7-ACD2-5526C421ED5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Feuil3!$C$2</c:f>
              <c:strCache>
                <c:ptCount val="1"/>
                <c:pt idx="0">
                  <c:v>Volumes mis en distribution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Feuil3!$A$3:$A$10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xVal>
          <c:yVal>
            <c:numRef>
              <c:f>Feuil3!$C$3:$C$10</c:f>
              <c:numCache>
                <c:formatCode>#,##0</c:formatCode>
                <c:ptCount val="8"/>
                <c:pt idx="0">
                  <c:v>101882429</c:v>
                </c:pt>
                <c:pt idx="1">
                  <c:v>105276129</c:v>
                </c:pt>
                <c:pt idx="2">
                  <c:v>106017197</c:v>
                </c:pt>
                <c:pt idx="3">
                  <c:v>106303751</c:v>
                </c:pt>
                <c:pt idx="4">
                  <c:v>110734171</c:v>
                </c:pt>
                <c:pt idx="5">
                  <c:v>112245669</c:v>
                </c:pt>
                <c:pt idx="6">
                  <c:v>116007594</c:v>
                </c:pt>
                <c:pt idx="7">
                  <c:v>115064950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40E-4BAB-9657-751C9378C452}"/>
            </c:ext>
          </c:extLst>
        </c:ser>
        <c:ser>
          <c:idx val="1"/>
          <c:order val="1"/>
          <c:tx>
            <c:strRef>
              <c:f>Feuil3!$D$2</c:f>
              <c:strCache>
                <c:ptCount val="1"/>
                <c:pt idx="0">
                  <c:v>Volumes consommés comptabilisés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Feuil3!$A$3:$A$10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xVal>
          <c:yVal>
            <c:numRef>
              <c:f>Feuil3!$D$3:$D$10</c:f>
              <c:numCache>
                <c:formatCode>#,##0</c:formatCode>
                <c:ptCount val="8"/>
                <c:pt idx="0">
                  <c:v>80816382</c:v>
                </c:pt>
                <c:pt idx="1">
                  <c:v>83543724</c:v>
                </c:pt>
                <c:pt idx="2">
                  <c:v>83827090</c:v>
                </c:pt>
                <c:pt idx="3">
                  <c:v>85596636</c:v>
                </c:pt>
                <c:pt idx="4">
                  <c:v>88120273</c:v>
                </c:pt>
                <c:pt idx="5">
                  <c:v>89913009</c:v>
                </c:pt>
                <c:pt idx="6">
                  <c:v>91170247</c:v>
                </c:pt>
                <c:pt idx="7">
                  <c:v>93157516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40E-4BAB-9657-751C9378C452}"/>
            </c:ext>
          </c:extLst>
        </c:ser>
        <c:ser>
          <c:idx val="2"/>
          <c:order val="2"/>
          <c:tx>
            <c:strRef>
              <c:f>Feuil3!$E$2</c:f>
              <c:strCache>
                <c:ptCount val="1"/>
                <c:pt idx="0">
                  <c:v>Volumes consommés autorisés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Feuil3!$A$3:$A$10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xVal>
          <c:yVal>
            <c:numRef>
              <c:f>Feuil3!$E$3:$E$10</c:f>
              <c:numCache>
                <c:formatCode>#,##0</c:formatCode>
                <c:ptCount val="8"/>
                <c:pt idx="0">
                  <c:v>82228253</c:v>
                </c:pt>
                <c:pt idx="1">
                  <c:v>84987468</c:v>
                </c:pt>
                <c:pt idx="2">
                  <c:v>85263987</c:v>
                </c:pt>
                <c:pt idx="3">
                  <c:v>86941111</c:v>
                </c:pt>
                <c:pt idx="4">
                  <c:v>89815296</c:v>
                </c:pt>
                <c:pt idx="5">
                  <c:v>91530189</c:v>
                </c:pt>
                <c:pt idx="6">
                  <c:v>92915043</c:v>
                </c:pt>
                <c:pt idx="7">
                  <c:v>94770215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40E-4BAB-9657-751C9378C452}"/>
            </c:ext>
          </c:extLst>
        </c:ser>
        <c:ser>
          <c:idx val="3"/>
          <c:order val="3"/>
          <c:tx>
            <c:strRef>
              <c:f>Feuil3!$G$2</c:f>
              <c:strCache>
                <c:ptCount val="1"/>
                <c:pt idx="0">
                  <c:v>Volumes de pertes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Feuil3!$A$3:$A$10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xVal>
          <c:yVal>
            <c:numRef>
              <c:f>Feuil3!$G$3:$G$10</c:f>
              <c:numCache>
                <c:formatCode>#,##0</c:formatCode>
                <c:ptCount val="8"/>
                <c:pt idx="0">
                  <c:v>19654176</c:v>
                </c:pt>
                <c:pt idx="1">
                  <c:v>20288661</c:v>
                </c:pt>
                <c:pt idx="2">
                  <c:v>20753210</c:v>
                </c:pt>
                <c:pt idx="3">
                  <c:v>19362640</c:v>
                </c:pt>
                <c:pt idx="4">
                  <c:v>20918875</c:v>
                </c:pt>
                <c:pt idx="5">
                  <c:v>20715480</c:v>
                </c:pt>
                <c:pt idx="6">
                  <c:v>23092551</c:v>
                </c:pt>
                <c:pt idx="7">
                  <c:v>20294735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40E-4BAB-9657-751C9378C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4531976"/>
        <c:axId val="734532632"/>
      </c:scatterChart>
      <c:valAx>
        <c:axId val="734531976"/>
        <c:scaling>
          <c:orientation val="minMax"/>
          <c:max val="2021"/>
          <c:min val="201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4532632"/>
        <c:crosses val="autoZero"/>
        <c:crossBetween val="midCat"/>
        <c:majorUnit val="1"/>
        <c:minorUnit val="1"/>
      </c:valAx>
      <c:valAx>
        <c:axId val="734532632"/>
        <c:scaling>
          <c:orientation val="minMax"/>
          <c:max val="12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Volumes </a:t>
                </a:r>
                <a:r>
                  <a:rPr lang="en-US" dirty="0" err="1"/>
                  <a:t>issus</a:t>
                </a:r>
                <a:r>
                  <a:rPr lang="en-US" dirty="0"/>
                  <a:t> de SISPEA (millions de m</a:t>
                </a:r>
                <a:r>
                  <a:rPr lang="en-US" baseline="30000" dirty="0"/>
                  <a:t>3</a:t>
                </a:r>
                <a:r>
                  <a:rPr lang="en-US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4531976"/>
        <c:crosses val="autoZero"/>
        <c:crossBetween val="midCat"/>
        <c:majorUnit val="10000000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5799282261617774E-2"/>
          <c:y val="0.90731284244819377"/>
          <c:w val="0.90213637803382496"/>
          <c:h val="9.26871575518062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20/04/2023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20/04/2023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70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2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07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1817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258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20/04/2023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emf"/><Relationship Id="rId7" Type="http://schemas.openxmlformats.org/officeDocument/2006/relationships/image" Target="../media/image18.png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Tableau de bord du SAGE</a:t>
            </a:r>
            <a:br>
              <a:rPr lang="fr-FR" dirty="0"/>
            </a:br>
            <a:r>
              <a:rPr lang="fr-FR" dirty="0"/>
              <a:t>Indicateurs actualisés à début 2023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24 avril 2023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Tableau de bord du SAGE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Pour mémoire, évolution en cours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805478"/>
            <a:ext cx="8640959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Travail de réflexion sur l'évolution du tableau de bord :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confié au groupe de travail "</a:t>
            </a: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Ressources, usages, règles de gestion, tableau de bord, communication"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présidé par Maxime Ghesquière ;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 donné lieu à 3 réunions du groupe de travail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26 octobre 2021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6 décembre 2021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27 juin 2022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aboutit aux évolutions suivantes (validées le 1</a:t>
            </a:r>
            <a:r>
              <a:rPr 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er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juillet 2022).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Tableau de bord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Evolutions sur la forme</a:t>
            </a:r>
            <a:endParaRPr lang="fr-FR" altLang="fr-FR" sz="2400" b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Propositions, sur la forme :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l'abandon de l'édition papier au profit d'une version numérique publiée sur le 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site internet du SMEGREG/SAGE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mise à jour au fil de l'eau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selon la disponibilité des données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formatage d'une 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version numérique éditable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(format 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pdf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à fréquence régulière (annuel ou bisannuel)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deux contenus : "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grand public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" et "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expert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" avec la déclinaison de certains indicateurs dans ces deux versions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contenu 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allégé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au profit de renvois vers des documents existants</a:t>
            </a:r>
          </a:p>
          <a:p>
            <a:pPr marL="342900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recours à des </a:t>
            </a: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présentations plus pédagogiques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(vidéo par exemple) pour rendre l'information plus accessible</a:t>
            </a:r>
          </a:p>
        </p:txBody>
      </p:sp>
    </p:spTree>
    <p:extLst>
      <p:ext uri="{BB962C8B-B14F-4D97-AF65-F5344CB8AC3E}">
        <p14:creationId xmlns:p14="http://schemas.microsoft.com/office/powerpoint/2010/main" val="3516819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Tableau de bord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Evolution de l'organisation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700808"/>
            <a:ext cx="864096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nouvelle organisation en 4 chapitres en lieu et place des 9 thèmes 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sz="1200" dirty="0">
                <a:solidFill>
                  <a:srgbClr val="333399"/>
                </a:solidFill>
                <a:latin typeface="Trebuchet MS" panose="020B0603020202020204" pitchFamily="34" charset="0"/>
              </a:rPr>
              <a:t>Approche globale en bilan, en pression, qualitative, Optimisation des usages, Substitutions, Analyse économique et coût de mise en œuvre du SAGE, Encadrement réglementaire, Actions de la CLE, Eléments conjoncturels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)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mises en œuvre et résultats obtenus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Moyens mobilisés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Eléments contextuels</a:t>
            </a:r>
          </a:p>
        </p:txBody>
      </p:sp>
    </p:spTree>
    <p:extLst>
      <p:ext uri="{BB962C8B-B14F-4D97-AF65-F5344CB8AC3E}">
        <p14:creationId xmlns:p14="http://schemas.microsoft.com/office/powerpoint/2010/main" val="2991505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340768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état des lieux : historique des prélèvements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68394422-E78D-F44D-CF45-EDE890B36B22}"/>
              </a:ext>
            </a:extLst>
          </p:cNvPr>
          <p:cNvGraphicFramePr/>
          <p:nvPr/>
        </p:nvGraphicFramePr>
        <p:xfrm>
          <a:off x="0" y="2348880"/>
          <a:ext cx="399593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72815CB6-B234-9027-452C-A2505619C875}"/>
              </a:ext>
            </a:extLst>
          </p:cNvPr>
          <p:cNvGraphicFramePr>
            <a:graphicFrameLocks noGrp="1"/>
          </p:cNvGraphicFramePr>
          <p:nvPr/>
        </p:nvGraphicFramePr>
        <p:xfrm>
          <a:off x="4283968" y="1847490"/>
          <a:ext cx="5403414" cy="2157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CC88E0EF-0E27-DC58-F30C-7B8D3E4B75AD}"/>
              </a:ext>
            </a:extLst>
          </p:cNvPr>
          <p:cNvGraphicFramePr>
            <a:graphicFrameLocks noGrp="1"/>
          </p:cNvGraphicFramePr>
          <p:nvPr/>
        </p:nvGraphicFramePr>
        <p:xfrm>
          <a:off x="4283968" y="3903784"/>
          <a:ext cx="5403414" cy="254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53A76735-2ACD-37F4-29AD-5591ACB55A8B}"/>
              </a:ext>
            </a:extLst>
          </p:cNvPr>
          <p:cNvCxnSpPr/>
          <p:nvPr/>
        </p:nvCxnSpPr>
        <p:spPr>
          <a:xfrm flipV="1">
            <a:off x="4014882" y="3798265"/>
            <a:ext cx="360040" cy="2160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AC4972C-E7BE-3AB9-52D4-F78D165364B7}"/>
              </a:ext>
            </a:extLst>
          </p:cNvPr>
          <p:cNvCxnSpPr>
            <a:cxnSpLocks/>
          </p:cNvCxnSpPr>
          <p:nvPr/>
        </p:nvCxnSpPr>
        <p:spPr>
          <a:xfrm>
            <a:off x="4023686" y="4013196"/>
            <a:ext cx="351656" cy="229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56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412776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2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et résultats : </a:t>
            </a:r>
            <a:r>
              <a:rPr 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Sectorisation des réseaux AEP - Source Département de la Gironde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56DF524-B5E2-A243-B9A0-5BB89F6FBBB7}"/>
              </a:ext>
            </a:extLst>
          </p:cNvPr>
          <p:cNvGraphicFramePr>
            <a:graphicFrameLocks noGrp="1"/>
          </p:cNvGraphicFramePr>
          <p:nvPr/>
        </p:nvGraphicFramePr>
        <p:xfrm>
          <a:off x="362664" y="1988840"/>
          <a:ext cx="4961809" cy="720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5481">
                  <a:extLst>
                    <a:ext uri="{9D8B030D-6E8A-4147-A177-3AD203B41FA5}">
                      <a16:colId xmlns:a16="http://schemas.microsoft.com/office/drawing/2014/main" val="411767544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2416336458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2020005353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875537796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1088878772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1974510533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432271022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876768313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4127188885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2765395092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856442924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1594659139"/>
                    </a:ext>
                  </a:extLst>
                </a:gridCol>
                <a:gridCol w="342194">
                  <a:extLst>
                    <a:ext uri="{9D8B030D-6E8A-4147-A177-3AD203B41FA5}">
                      <a16:colId xmlns:a16="http://schemas.microsoft.com/office/drawing/2014/main" val="3478030337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2007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7414041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Nombre de sectorisations réceptionnées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30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56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30178060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39755E1-328E-FB8F-97EC-E5EADB2D1DBD}"/>
              </a:ext>
            </a:extLst>
          </p:cNvPr>
          <p:cNvGraphicFramePr>
            <a:graphicFrameLocks noGrp="1"/>
          </p:cNvGraphicFramePr>
          <p:nvPr/>
        </p:nvGraphicFramePr>
        <p:xfrm>
          <a:off x="356309" y="2884884"/>
          <a:ext cx="4968166" cy="720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082">
                  <a:extLst>
                    <a:ext uri="{9D8B030D-6E8A-4147-A177-3AD203B41FA5}">
                      <a16:colId xmlns:a16="http://schemas.microsoft.com/office/drawing/2014/main" val="1834883059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708107358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4028299889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339443186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329225191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690132348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294612834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3767956914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3225614068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2219977854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594518809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289917281"/>
                    </a:ext>
                  </a:extLst>
                </a:gridCol>
                <a:gridCol w="343507">
                  <a:extLst>
                    <a:ext uri="{9D8B030D-6E8A-4147-A177-3AD203B41FA5}">
                      <a16:colId xmlns:a16="http://schemas.microsoft.com/office/drawing/2014/main" val="1248941405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 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2007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865258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Nombre de sectorisations opérationnelles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2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54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24691833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3082AF2-64C9-5A9F-6CE4-8B83FAC6169F}"/>
              </a:ext>
            </a:extLst>
          </p:cNvPr>
          <p:cNvGraphicFramePr>
            <a:graphicFrameLocks noGrp="1"/>
          </p:cNvGraphicFramePr>
          <p:nvPr/>
        </p:nvGraphicFramePr>
        <p:xfrm>
          <a:off x="364184" y="3780928"/>
          <a:ext cx="4960288" cy="111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509">
                  <a:extLst>
                    <a:ext uri="{9D8B030D-6E8A-4147-A177-3AD203B41FA5}">
                      <a16:colId xmlns:a16="http://schemas.microsoft.com/office/drawing/2014/main" val="371338216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407546773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251245201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1987736741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973121111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3575041011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243472148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306903717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234522538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3899319038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3837535935"/>
                    </a:ext>
                  </a:extLst>
                </a:gridCol>
                <a:gridCol w="329337">
                  <a:extLst>
                    <a:ext uri="{9D8B030D-6E8A-4147-A177-3AD203B41FA5}">
                      <a16:colId xmlns:a16="http://schemas.microsoft.com/office/drawing/2014/main" val="1912546211"/>
                    </a:ext>
                  </a:extLst>
                </a:gridCol>
                <a:gridCol w="329884">
                  <a:extLst>
                    <a:ext uri="{9D8B030D-6E8A-4147-A177-3AD203B41FA5}">
                      <a16:colId xmlns:a16="http://schemas.microsoft.com/office/drawing/2014/main" val="3068382885"/>
                    </a:ext>
                  </a:extLst>
                </a:gridCol>
              </a:tblGrid>
              <a:tr h="37526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Fonctionnalité des sectorisations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2007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2009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2012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28650570"/>
                  </a:ext>
                </a:extLst>
              </a:tr>
              <a:tr h="246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Bon fonctionnement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3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33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24378238"/>
                  </a:ext>
                </a:extLst>
              </a:tr>
              <a:tr h="246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Fonctionnement partiel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5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8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23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14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56499695"/>
                  </a:ext>
                </a:extLst>
              </a:tr>
              <a:tr h="24691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Fonctionnement insatisfaisant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1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0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2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6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>
                          <a:effectLst/>
                        </a:rPr>
                        <a:t>9</a:t>
                      </a:r>
                      <a:endParaRPr lang="fr-FR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800" dirty="0">
                          <a:effectLst/>
                        </a:rPr>
                        <a:t>7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30603334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60E51F5A-DF03-3009-BA04-710735224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675" y="5049987"/>
            <a:ext cx="1017901" cy="143886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F1B5229-E431-CE9B-8FFA-08E2296E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2276872"/>
            <a:ext cx="2428917" cy="3433422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088DBBB-1C3C-E28D-CA89-BD6FB7505E6B}"/>
              </a:ext>
            </a:extLst>
          </p:cNvPr>
          <p:cNvCxnSpPr>
            <a:cxnSpLocks/>
          </p:cNvCxnSpPr>
          <p:nvPr/>
        </p:nvCxnSpPr>
        <p:spPr>
          <a:xfrm>
            <a:off x="5508104" y="2348885"/>
            <a:ext cx="916297" cy="4320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21CE23FB-30C6-05C3-CE6A-0077736E92BA}"/>
              </a:ext>
            </a:extLst>
          </p:cNvPr>
          <p:cNvCxnSpPr>
            <a:cxnSpLocks/>
          </p:cNvCxnSpPr>
          <p:nvPr/>
        </p:nvCxnSpPr>
        <p:spPr>
          <a:xfrm>
            <a:off x="5488296" y="3356992"/>
            <a:ext cx="936105" cy="72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1937761-9F09-D936-B011-F3DA6421FBC8}"/>
              </a:ext>
            </a:extLst>
          </p:cNvPr>
          <p:cNvCxnSpPr>
            <a:cxnSpLocks/>
          </p:cNvCxnSpPr>
          <p:nvPr/>
        </p:nvCxnSpPr>
        <p:spPr>
          <a:xfrm flipV="1">
            <a:off x="5488294" y="4221088"/>
            <a:ext cx="936107" cy="117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4D73FA5-DD67-73E1-2F6E-FD5F5AED51E3}"/>
              </a:ext>
            </a:extLst>
          </p:cNvPr>
          <p:cNvCxnSpPr>
            <a:cxnSpLocks/>
          </p:cNvCxnSpPr>
          <p:nvPr/>
        </p:nvCxnSpPr>
        <p:spPr>
          <a:xfrm flipV="1">
            <a:off x="3851920" y="5045115"/>
            <a:ext cx="2572481" cy="6651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393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720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Evolutions proposées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Exemples de contenus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365141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 startAt="4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Conjoncturel : bilan pluie été / pluie efficace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E4ECBB-7BAB-CAE5-DDF3-E988977D62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5237" r="1980" b="1785"/>
          <a:stretch/>
        </p:blipFill>
        <p:spPr>
          <a:xfrm>
            <a:off x="2125272" y="1717615"/>
            <a:ext cx="684076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71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Tableau de bord du SAGE</a:t>
            </a:r>
            <a:br>
              <a:rPr lang="fr-FR" sz="2800" b="1" dirty="0"/>
            </a:br>
            <a:r>
              <a:rPr lang="fr-FR" sz="2800" b="1" dirty="0"/>
              <a:t>Indicateurs actualisés à début 2023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C9A91B-6F07-478D-83EA-F0EDD487FEB2}"/>
              </a:ext>
            </a:extLst>
          </p:cNvPr>
          <p:cNvSpPr/>
          <p:nvPr/>
        </p:nvSpPr>
        <p:spPr>
          <a:xfrm>
            <a:off x="6660232" y="6010300"/>
            <a:ext cx="72008" cy="144016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9D1F4D8-A81C-FE08-10DE-770A52788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6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 défaut d'une version complète de la nouvelle version du Tableau de bord, suivent les principaux indicateurs actualisés à début 2023.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actualisations ont été faites sur les dernières données disponibles.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37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1- Etat des lieux</a:t>
            </a:r>
            <a:br>
              <a:rPr lang="fr-FR" sz="2800" b="1" dirty="0"/>
            </a:br>
            <a:r>
              <a:rPr lang="fr-FR" sz="1800" b="1" i="1" dirty="0"/>
              <a:t>Volumes prélevés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03D98F-191C-CBC5-5E5B-27761C2B4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1" y="1628800"/>
            <a:ext cx="9144000" cy="464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2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1- Etat des lieux</a:t>
            </a:r>
            <a:br>
              <a:rPr lang="fr-FR" sz="2800" b="1" dirty="0"/>
            </a:br>
            <a:r>
              <a:rPr lang="fr-FR" sz="1800" b="1" i="1" dirty="0"/>
              <a:t>Volumes prélevés en 2021 et comparaison aux objectifs</a:t>
            </a:r>
          </a:p>
        </p:txBody>
      </p:sp>
      <p:graphicFrame>
        <p:nvGraphicFramePr>
          <p:cNvPr id="16" name="Objet 15">
            <a:extLst>
              <a:ext uri="{FF2B5EF4-FFF2-40B4-BE49-F238E27FC236}">
                <a16:creationId xmlns:a16="http://schemas.microsoft.com/office/drawing/2014/main" id="{15B731BE-CBB9-441A-A374-81EA8C333F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189188"/>
              </p:ext>
            </p:extLst>
          </p:nvPr>
        </p:nvGraphicFramePr>
        <p:xfrm>
          <a:off x="4233317" y="3527690"/>
          <a:ext cx="2592288" cy="559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95380" imgH="495217" progId="Excel.Sheet.12">
                  <p:embed/>
                </p:oleObj>
              </mc:Choice>
              <mc:Fallback>
                <p:oleObj name="Worksheet" r:id="rId2" imgW="2295380" imgH="495217" progId="Excel.Sheet.12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15B731BE-CBB9-441A-A374-81EA8C333F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33317" y="3527690"/>
                        <a:ext cx="2592288" cy="5593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8F5FEDD0-964A-58C4-D815-883D2C686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3" y="3527690"/>
            <a:ext cx="2148183" cy="477374"/>
          </a:xfrm>
          <a:prstGeom prst="rect">
            <a:avLst/>
          </a:prstGeom>
        </p:spPr>
      </p:pic>
      <p:pic>
        <p:nvPicPr>
          <p:cNvPr id="7" name="Image 6" descr="Une image contenant carte&#10;&#10;Description générée automatiquement">
            <a:extLst>
              <a:ext uri="{FF2B5EF4-FFF2-40B4-BE49-F238E27FC236}">
                <a16:creationId xmlns:a16="http://schemas.microsoft.com/office/drawing/2014/main" id="{E2F0CC8C-F958-7346-0F94-657D9A5A129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672" y="4221088"/>
            <a:ext cx="1547694" cy="2196000"/>
          </a:xfrm>
          <a:prstGeom prst="rect">
            <a:avLst/>
          </a:prstGeom>
        </p:spPr>
      </p:pic>
      <p:pic>
        <p:nvPicPr>
          <p:cNvPr id="8" name="Image 7" descr="Une image contenant carte&#10;&#10;Description générée automatiquement">
            <a:extLst>
              <a:ext uri="{FF2B5EF4-FFF2-40B4-BE49-F238E27FC236}">
                <a16:creationId xmlns:a16="http://schemas.microsoft.com/office/drawing/2014/main" id="{D6AD1141-C604-D08E-B289-28A1DC935E0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778" y="4221088"/>
            <a:ext cx="1547694" cy="2196000"/>
          </a:xfrm>
          <a:prstGeom prst="rect">
            <a:avLst/>
          </a:prstGeom>
        </p:spPr>
      </p:pic>
      <p:pic>
        <p:nvPicPr>
          <p:cNvPr id="10" name="Image 9" descr="Une image contenant carte&#10;&#10;Description générée automatiquement">
            <a:extLst>
              <a:ext uri="{FF2B5EF4-FFF2-40B4-BE49-F238E27FC236}">
                <a16:creationId xmlns:a16="http://schemas.microsoft.com/office/drawing/2014/main" id="{A625F622-9E31-8ED5-88DB-230DEE273B7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566" y="4221088"/>
            <a:ext cx="1547694" cy="2196000"/>
          </a:xfrm>
          <a:prstGeom prst="rect">
            <a:avLst/>
          </a:prstGeom>
        </p:spPr>
      </p:pic>
      <p:pic>
        <p:nvPicPr>
          <p:cNvPr id="11" name="Image 10" descr="Une image contenant carte&#10;&#10;Description générée automatiquement">
            <a:extLst>
              <a:ext uri="{FF2B5EF4-FFF2-40B4-BE49-F238E27FC236}">
                <a16:creationId xmlns:a16="http://schemas.microsoft.com/office/drawing/2014/main" id="{A372C604-71C2-95B8-B5F7-98FC29C7BE8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56" y="4221088"/>
            <a:ext cx="1547694" cy="2196000"/>
          </a:xfrm>
          <a:prstGeom prst="rect">
            <a:avLst/>
          </a:prstGeom>
        </p:spPr>
      </p:pic>
      <p:pic>
        <p:nvPicPr>
          <p:cNvPr id="13" name="Image 12" descr="Une image contenant carte&#10;&#10;Description générée automatiquement">
            <a:extLst>
              <a:ext uri="{FF2B5EF4-FFF2-40B4-BE49-F238E27FC236}">
                <a16:creationId xmlns:a16="http://schemas.microsoft.com/office/drawing/2014/main" id="{D322E87E-910C-5D23-1F8F-1715DA6CACD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461" y="4221088"/>
            <a:ext cx="1547694" cy="2196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646CD9B-FBAF-3633-2B26-8186B6E884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87" y="1440999"/>
            <a:ext cx="896302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47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1- Etat des lieux</a:t>
            </a:r>
            <a:br>
              <a:rPr lang="fr-FR" sz="2800" b="1" dirty="0"/>
            </a:br>
            <a:r>
              <a:rPr lang="fr-FR" sz="1800" b="1" i="1" dirty="0"/>
              <a:t>Volumes prélevés et comparaison à l’objectif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DFFFA25-5E32-7E74-5079-B2F296FD0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0" y="4005065"/>
            <a:ext cx="7560000" cy="228417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4E2DA0C-FF80-B7F9-2840-49A541764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00" y="1484784"/>
            <a:ext cx="7560000" cy="229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132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1- Etat des lieux</a:t>
            </a:r>
            <a:br>
              <a:rPr lang="fr-FR" sz="2800" b="1" dirty="0"/>
            </a:br>
            <a:r>
              <a:rPr lang="fr-FR" sz="1800" b="1" i="1" dirty="0"/>
              <a:t>Volumes prélevés et comparaison à l’objectif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038ED9-4B94-C200-EEC4-8FF29006E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0" y="4005064"/>
            <a:ext cx="7560000" cy="242729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001D1A-4066-4E93-D653-BF99CDD12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00" y="1469344"/>
            <a:ext cx="7560000" cy="228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33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2- Action et résultats</a:t>
            </a:r>
            <a:br>
              <a:rPr lang="fr-FR" sz="2800" b="1" dirty="0"/>
            </a:br>
            <a:r>
              <a:rPr lang="fr-FR" sz="1800" b="1" i="1" dirty="0"/>
              <a:t>Substitution de ressources - bilan des projets de substitution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177968" y="1816395"/>
            <a:ext cx="3525653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Une efficacité des projets :</a:t>
            </a:r>
          </a:p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stable pour l'eau industrielle</a:t>
            </a:r>
          </a:p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en hausse pour le forage de Bayas</a:t>
            </a:r>
          </a:p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très bonne pour le forage de Salignac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176213" indent="-176213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bonne pour Macavin (2 forages)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1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310274"/>
              </p:ext>
            </p:extLst>
          </p:nvPr>
        </p:nvGraphicFramePr>
        <p:xfrm>
          <a:off x="3563888" y="1417639"/>
          <a:ext cx="5636189" cy="265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00000000-0008-0000-01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1297919"/>
              </p:ext>
            </p:extLst>
          </p:nvPr>
        </p:nvGraphicFramePr>
        <p:xfrm>
          <a:off x="827584" y="4087497"/>
          <a:ext cx="7488832" cy="236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945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83766D0-FE52-6704-5DC1-F6EEFB1B2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484784"/>
            <a:ext cx="4206885" cy="503218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7408187-A84F-D3E4-6ABE-9E503DF5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188640"/>
            <a:ext cx="6758409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</a:t>
            </a:r>
            <a:b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E</a:t>
            </a:r>
            <a:r>
              <a:rPr lang="fr-FR" sz="2400" b="1" dirty="0" err="1"/>
              <a:t>conomies</a:t>
            </a:r>
            <a:r>
              <a:rPr lang="fr-FR" sz="2400" b="1" dirty="0"/>
              <a:t> d’eau</a:t>
            </a:r>
            <a:b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lang="fr-FR" sz="1800" b="1" i="1" dirty="0">
                <a:latin typeface="Trebuchet MS"/>
              </a:rPr>
              <a:t>Télédéclaration des données sur l'eau potable - SISPEA 2021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C2C961-C314-0E52-9BD2-5C61D652B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920" y="1916832"/>
            <a:ext cx="4492096" cy="432048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Sur 78 collectivités, </a:t>
            </a:r>
            <a:br>
              <a:rPr lang="fr-FR" dirty="0"/>
            </a:br>
            <a:r>
              <a:rPr lang="fr-FR" dirty="0"/>
              <a:t>74 ont rempli SISPEA en 2021,</a:t>
            </a:r>
            <a:br>
              <a:rPr lang="fr-FR" dirty="0"/>
            </a:br>
            <a:r>
              <a:rPr lang="fr-FR" dirty="0"/>
              <a:t>soit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u="sng" dirty="0"/>
              <a:t>95 % des services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u="sng" dirty="0"/>
              <a:t>99,6 % de la population</a:t>
            </a:r>
            <a:r>
              <a:rPr lang="fr-FR" dirty="0"/>
              <a:t>.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94B79F-8149-C405-6A76-BC0ED98F6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709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27BA6F-511F-5251-4C3B-6931DE320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188640"/>
            <a:ext cx="6481451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 </a:t>
            </a:r>
            <a:b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lang="fr-FR" sz="2400" b="1" dirty="0"/>
              <a:t>Actions consommations d'eau/sensibilisation </a:t>
            </a:r>
            <a:br>
              <a:rPr lang="fr-FR" sz="2400" b="1" dirty="0"/>
            </a:br>
            <a:r>
              <a:rPr lang="fr-FR" i="1" dirty="0"/>
              <a:t>Répartition des services par classification ILP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0DC972-978E-2779-F44B-25C151B0A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6B8B42-E2A1-F160-14F8-8BC95027F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44673"/>
            <a:ext cx="7571942" cy="51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27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DE25C-60BD-31AE-F0AB-8EA778835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188640"/>
            <a:ext cx="6481451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 </a:t>
            </a:r>
            <a:b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Actions consommations d'eau/sensibilisation </a:t>
            </a:r>
            <a:b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lang="fr-FR" i="1" dirty="0"/>
              <a:t>Empreinte 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FA44E3-4B22-8A74-A9A7-D0072442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AF069E8-7632-BFCD-596C-A02BB35ED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28" y="1344558"/>
            <a:ext cx="7668344" cy="501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5A9C70-24CA-110A-32A6-C6322C88C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116632"/>
            <a:ext cx="6481451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</a:t>
            </a:r>
            <a:b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Economies d’eau</a:t>
            </a:r>
            <a:br>
              <a:rPr lang="fr-FR" sz="2000" dirty="0"/>
            </a:br>
            <a:r>
              <a:rPr lang="fr-FR" sz="2000" dirty="0"/>
              <a:t>Évolution globale du rendement 2011 – 2021- Gironde</a:t>
            </a:r>
            <a:br>
              <a:rPr lang="fr-FR" sz="2000" dirty="0"/>
            </a:br>
            <a:r>
              <a:rPr lang="fr-FR" sz="1800" dirty="0"/>
              <a:t>(SISPEA : Volumes consommés autorisés / Volumes distribués)</a:t>
            </a:r>
            <a:endParaRPr lang="fr-FR" sz="2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387E04-3BC7-1E7D-066F-53264EFA7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F43555-F744-103D-34B1-A816AE9E7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662" y="1556792"/>
            <a:ext cx="7729982" cy="479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48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FBAFBF-3A38-F480-2601-3CCF12419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116632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</a:t>
            </a:r>
            <a:b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lang="fr-FR" sz="2000" b="1" dirty="0"/>
              <a:t>Actions consommations d'eau/sensibilisation</a:t>
            </a:r>
            <a:br>
              <a:rPr lang="fr-FR" sz="2000" b="1" dirty="0"/>
            </a:br>
            <a:r>
              <a:rPr lang="fr-FR" sz="2000" i="1" dirty="0"/>
              <a:t>Répartition des volumes 2021 (SISPEA 2021)</a:t>
            </a:r>
            <a:endParaRPr lang="fr-FR" i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B68737-D958-99E3-6E88-8D3BEB5AB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18</a:t>
            </a:fld>
            <a:endParaRPr lang="fr-FR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38E8F60D-FF01-C8D8-8B98-EA8DA3446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791679"/>
              </p:ext>
            </p:extLst>
          </p:nvPr>
        </p:nvGraphicFramePr>
        <p:xfrm>
          <a:off x="527310" y="1484784"/>
          <a:ext cx="8392770" cy="4985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525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E0105-C0CA-C4E8-9FBC-E3D0568B7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125760"/>
            <a:ext cx="6481451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31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</a:t>
            </a:r>
            <a:b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Actions consommations d'eau/sensibilisation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Evolution des volumes de collectivités ayant renseigné la base SISPEA de 2014 à 2020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8E04EA-A10D-2E13-3845-C5222F58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19</a:t>
            </a:fld>
            <a:endParaRPr lang="fr-FR" dirty="0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FA8194A0-A454-49AB-B1D2-745C9C826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851199"/>
              </p:ext>
            </p:extLst>
          </p:nvPr>
        </p:nvGraphicFramePr>
        <p:xfrm>
          <a:off x="223920" y="1417638"/>
          <a:ext cx="8827149" cy="5046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936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32E0CC-6F2D-E757-2B27-745EA317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20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9A3A71-911C-9236-05AA-9132A110D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07" y="1340768"/>
            <a:ext cx="8038941" cy="525764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DAF49FC-4BA5-1AD0-6707-4CDB6263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397" y="79354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2- Action et résultats</a:t>
            </a:r>
            <a:b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Actions consommations d'eau/sensibilisation</a:t>
            </a:r>
            <a:b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Volume par habitant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6741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07758-0562-2D08-FD94-621175B11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4- Eléments contextuels</a:t>
            </a:r>
            <a:b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lang="fr-FR" sz="2300" i="1" dirty="0"/>
              <a:t>Population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ADE074-0E51-7C25-BF38-F6FA170B4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21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82D3B6-BA40-0FD5-7791-B608633A2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700808"/>
            <a:ext cx="9144000" cy="391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1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4680</TotalTime>
  <Words>781</Words>
  <Application>Microsoft Office PowerPoint</Application>
  <PresentationFormat>Affichage à l'écran (4:3)</PresentationFormat>
  <Paragraphs>190</Paragraphs>
  <Slides>21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Trebuchet MS</vt:lpstr>
      <vt:lpstr>Wingdings</vt:lpstr>
      <vt:lpstr>Office Theme</vt:lpstr>
      <vt:lpstr>Worksheet</vt:lpstr>
      <vt:lpstr>Tableau de bord du SAGE Indicateurs actualisés à début 2023</vt:lpstr>
      <vt:lpstr>Tableau de bord du SAGE Pour mémoire, évolution en cours</vt:lpstr>
      <vt:lpstr>Tableau de bord Evolutions sur la forme</vt:lpstr>
      <vt:lpstr>Tableau de bord Evolution de l'organisation</vt:lpstr>
      <vt:lpstr>Evolutions proposées Exemples de contenus</vt:lpstr>
      <vt:lpstr>Evolutions proposées Exemples de contenus</vt:lpstr>
      <vt:lpstr>Evolutions proposées Exemples de contenus</vt:lpstr>
      <vt:lpstr>Tableau de bord du SAGE Indicateurs actualisés à début 2023</vt:lpstr>
      <vt:lpstr>1- Etat des lieux Volumes prélevés</vt:lpstr>
      <vt:lpstr>1- Etat des lieux Volumes prélevés en 2021 et comparaison aux objectifs</vt:lpstr>
      <vt:lpstr>1- Etat des lieux Volumes prélevés et comparaison à l’objectif</vt:lpstr>
      <vt:lpstr>1- Etat des lieux Volumes prélevés et comparaison à l’objectif</vt:lpstr>
      <vt:lpstr>2- Action et résultats Substitution de ressources - bilan des projets de substitution</vt:lpstr>
      <vt:lpstr>2- Action et résultats Economies d’eau Télédéclaration des données sur l'eau potable - SISPEA 2021</vt:lpstr>
      <vt:lpstr>2- Action et résultats  Actions consommations d'eau/sensibilisation  Répartition des services par classification ILP</vt:lpstr>
      <vt:lpstr>2- Action et résultats  Actions consommations d'eau/sensibilisation  Empreinte Eau</vt:lpstr>
      <vt:lpstr>2- Action et résultats Economies d’eau Évolution globale du rendement 2011 – 2021- Gironde (SISPEA : Volumes consommés autorisés / Volumes distribués)</vt:lpstr>
      <vt:lpstr>2- Action et résultats Actions consommations d'eau/sensibilisation Répartition des volumes 2021 (SISPEA 2021)</vt:lpstr>
      <vt:lpstr>2- Action et résultats Actions consommations d'eau/sensibilisation Evolution des volumes de collectivités ayant renseigné la base SISPEA de 2014 à 2020</vt:lpstr>
      <vt:lpstr>2- Action et résultats Actions consommations d'eau/sensibilisation Volume par habitant</vt:lpstr>
      <vt:lpstr>4- Eléments contextuels Population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249</cp:revision>
  <cp:lastPrinted>2016-03-17T10:18:27Z</cp:lastPrinted>
  <dcterms:created xsi:type="dcterms:W3CDTF">2015-09-15T19:44:09Z</dcterms:created>
  <dcterms:modified xsi:type="dcterms:W3CDTF">2023-04-20T14:00:18Z</dcterms:modified>
</cp:coreProperties>
</file>