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2" r:id="rId3"/>
    <p:sldId id="270" r:id="rId4"/>
    <p:sldId id="272" r:id="rId5"/>
    <p:sldId id="264" r:id="rId6"/>
    <p:sldId id="273" r:id="rId7"/>
    <p:sldId id="275" r:id="rId8"/>
    <p:sldId id="276" r:id="rId9"/>
    <p:sldId id="274" r:id="rId10"/>
    <p:sldId id="268" r:id="rId11"/>
    <p:sldId id="277" r:id="rId12"/>
    <p:sldId id="269"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3399"/>
    <a:srgbClr val="1341A1"/>
    <a:srgbClr val="D9D9D9"/>
    <a:srgbClr val="FFCC00"/>
    <a:srgbClr val="006600"/>
    <a:srgbClr val="006C31"/>
    <a:srgbClr val="00642D"/>
    <a:srgbClr val="0000FF"/>
    <a:srgbClr val="9606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0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09/11/2022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38494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12</a:t>
            </a:fld>
            <a:endParaRPr lang="fr-FR"/>
          </a:p>
        </p:txBody>
      </p:sp>
    </p:spTree>
    <p:extLst>
      <p:ext uri="{BB962C8B-B14F-4D97-AF65-F5344CB8AC3E}">
        <p14:creationId xmlns:p14="http://schemas.microsoft.com/office/powerpoint/2010/main" val="29730159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09/11/2022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5.tmp"/><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712247"/>
            <a:ext cx="3054555" cy="3594131"/>
          </a:xfrm>
          <a:prstGeom prst="rect">
            <a:avLst/>
          </a:prstGeom>
          <a:ln w="76200">
            <a:noFill/>
          </a:ln>
        </p:spPr>
      </p:pic>
      <p:sp>
        <p:nvSpPr>
          <p:cNvPr id="5" name="Espace réservé du contenu 4"/>
          <p:cNvSpPr>
            <a:spLocks noGrp="1"/>
          </p:cNvSpPr>
          <p:nvPr>
            <p:ph idx="1"/>
          </p:nvPr>
        </p:nvSpPr>
        <p:spPr>
          <a:xfrm>
            <a:off x="262787" y="1406148"/>
            <a:ext cx="8881213" cy="5047188"/>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Pure Salmon France </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initial : f</a:t>
            </a:r>
            <a:r>
              <a:rPr lang="fr-FR" altLang="fr-FR" sz="1800" dirty="0">
                <a:solidFill>
                  <a:srgbClr val="333399"/>
                </a:solidFill>
                <a:latin typeface="Trebuchet MS" panose="020B0603020202020204" pitchFamily="34" charset="0"/>
              </a:rPr>
              <a:t>orage d’exploitation à l'Eocène</a:t>
            </a:r>
            <a:endParaRPr lang="fr-FR" altLang="fr-FR" sz="1800" i="1" dirty="0">
              <a:solidFill>
                <a:srgbClr val="333399"/>
              </a:solidFill>
              <a:latin typeface="Trebuchet MS" panose="020B0603020202020204" pitchFamily="34" charset="0"/>
            </a:endParaRP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modifié (version juillet 2022) :</a:t>
            </a:r>
            <a:r>
              <a:rPr lang="fr-FR" altLang="fr-FR" sz="1800" dirty="0">
                <a:solidFill>
                  <a:srgbClr val="333399"/>
                </a:solidFill>
                <a:latin typeface="Trebuchet MS" panose="020B0603020202020204" pitchFamily="34" charset="0"/>
              </a:rPr>
              <a:t> </a:t>
            </a: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reconnaissance au Plio-Quaternaire</a:t>
            </a:r>
          </a:p>
          <a:p>
            <a:pPr marL="35560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examiné :</a:t>
            </a:r>
            <a:r>
              <a:rPr lang="fr-FR" altLang="fr-FR" sz="1800" dirty="0">
                <a:solidFill>
                  <a:srgbClr val="333399"/>
                </a:solidFill>
                <a:latin typeface="Trebuchet MS" panose="020B0603020202020204" pitchFamily="34" charset="0"/>
              </a:rPr>
              <a:t> reconnaissance au Plio-Quaternaire</a:t>
            </a:r>
          </a:p>
          <a:p>
            <a:pPr marL="355600" indent="-355600" algn="just" defTabSz="914400">
              <a:spcBef>
                <a:spcPts val="1107"/>
              </a:spcBef>
              <a:buClr>
                <a:srgbClr val="C0504D"/>
              </a:buClr>
              <a:buSzPct val="100000"/>
              <a:buNone/>
            </a:pPr>
            <a:r>
              <a:rPr lang="fr-FR" altLang="fr-FR" sz="1800" dirty="0">
                <a:solidFill>
                  <a:srgbClr val="333399"/>
                </a:solidFill>
                <a:latin typeface="Trebuchet MS" panose="020B0603020202020204" pitchFamily="34" charset="0"/>
              </a:rPr>
              <a:t>Projet à terme : exploitation de la nappe Plio-Quaternaire</a:t>
            </a:r>
          </a:p>
          <a:p>
            <a:pPr marL="35560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pour alimenter une ferme aquacole</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DDTM (21/09/2022)</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dossiers de déclaration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a:t>
            </a:r>
            <a:r>
              <a:rPr lang="fr-FR" altLang="fr-FR" sz="1800" dirty="0">
                <a:solidFill>
                  <a:srgbClr val="333399"/>
                </a:solidFill>
                <a:latin typeface="Trebuchet MS" panose="020B0603020202020204" pitchFamily="34" charset="0"/>
              </a:rPr>
              <a:t> Pli-Quaternaire (Hors SAGE) et </a:t>
            </a: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Contexte :</a:t>
            </a:r>
          </a:p>
          <a:p>
            <a:pPr marL="720725" algn="just" defTabSz="914400">
              <a:spcBef>
                <a:spcPts val="600"/>
              </a:spcBef>
              <a:buClr>
                <a:schemeClr val="accent6">
                  <a:lumMod val="75000"/>
                </a:schemeClr>
              </a:buClr>
              <a:buSzPct val="100000"/>
            </a:pPr>
            <a:r>
              <a:rPr lang="fr-FR" altLang="fr-FR" sz="1800" dirty="0">
                <a:solidFill>
                  <a:srgbClr val="333399"/>
                </a:solidFill>
                <a:latin typeface="Trebuchet MS" panose="020B0603020202020204" pitchFamily="34" charset="0"/>
              </a:rPr>
              <a:t>Avis de non compatibilité du projet de forage à l’Eocène (2022-019)</a:t>
            </a:r>
          </a:p>
          <a:p>
            <a:pPr marL="720725" algn="just" defTabSz="914400">
              <a:spcBef>
                <a:spcPts val="600"/>
              </a:spcBef>
              <a:buClr>
                <a:schemeClr val="accent6">
                  <a:lumMod val="75000"/>
                </a:schemeClr>
              </a:buClr>
              <a:buSzPct val="100000"/>
            </a:pPr>
            <a:r>
              <a:rPr lang="fr-FR" altLang="fr-FR" sz="1800" dirty="0">
                <a:solidFill>
                  <a:srgbClr val="333399"/>
                </a:solidFill>
                <a:latin typeface="Trebuchet MS" panose="020B0603020202020204" pitchFamily="34" charset="0"/>
              </a:rPr>
              <a:t>Avis de non compatibilité du projet de forage au Plio-Quaternaire (2022-041)</a:t>
            </a:r>
            <a:endParaRPr lang="fr-FR" altLang="fr-FR" sz="17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064000" y="1749117"/>
            <a:ext cx="2698939" cy="11589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7" name="Rectangle 5"/>
          <p:cNvSpPr>
            <a:spLocks noChangeArrowheads="1"/>
          </p:cNvSpPr>
          <p:nvPr/>
        </p:nvSpPr>
        <p:spPr bwMode="auto">
          <a:xfrm>
            <a:off x="227427" y="1535863"/>
            <a:ext cx="868914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(immédiat) :</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forages de reconnaissance</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profondeur 49,9 m</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tests hydrauliques (jusqu’à 30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/h)</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cible : réservoir du Plio-Quaternaire</a:t>
            </a:r>
          </a:p>
          <a:p>
            <a:pPr algn="just">
              <a:spcBef>
                <a:spcPts val="1200"/>
              </a:spcBef>
              <a:buClr>
                <a:schemeClr val="accent2"/>
              </a:buClr>
              <a:buSzPct val="100000"/>
            </a:pPr>
            <a:endParaRPr lang="fr-FR" altLang="fr-FR" u="sng" dirty="0">
              <a:solidFill>
                <a:srgbClr val="333399"/>
              </a:solidFill>
              <a:latin typeface="Trebuchet MS" panose="020B0603020202020204" pitchFamily="34" charset="0"/>
            </a:endParaRPr>
          </a:p>
          <a:p>
            <a:pPr algn="just">
              <a:spcBef>
                <a:spcPts val="1200"/>
              </a:spcBef>
              <a:buClr>
                <a:schemeClr val="accent2"/>
              </a:buClr>
              <a:buSzPct val="100000"/>
            </a:pPr>
            <a:r>
              <a:rPr lang="fr-FR" altLang="fr-FR" u="sng" dirty="0">
                <a:solidFill>
                  <a:srgbClr val="333399"/>
                </a:solidFill>
                <a:latin typeface="Trebuchet MS" panose="020B0603020202020204" pitchFamily="34" charset="0"/>
              </a:rPr>
              <a:t>Analyse du contexte :</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contexte géologique : cible Plio-Quaternaire sous recouvrement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unité de gestion concernée : </a:t>
            </a:r>
            <a:r>
              <a:rPr lang="fr-FR" altLang="fr-FR" b="1" dirty="0">
                <a:solidFill>
                  <a:schemeClr val="accent6">
                    <a:lumMod val="75000"/>
                  </a:schemeClr>
                </a:solidFill>
                <a:latin typeface="Trebuchet MS" panose="020B0603020202020204" pitchFamily="34" charset="0"/>
              </a:rPr>
              <a:t>hors périmètre du SAGE pour le réservoir ciblé mais Eocène Médoc-Estuaire à l’équilibre directement sous-jacent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zone à risque : </a:t>
            </a:r>
            <a:r>
              <a:rPr lang="fr-FR" altLang="fr-FR" b="1" dirty="0">
                <a:solidFill>
                  <a:schemeClr val="accent6">
                    <a:lumMod val="75000"/>
                  </a:schemeClr>
                </a:solidFill>
                <a:latin typeface="Trebuchet MS" panose="020B0603020202020204" pitchFamily="34" charset="0"/>
              </a:rPr>
              <a:t>zone à risque de salinisation de l'Eocène</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niveau de risque : </a:t>
            </a:r>
            <a:r>
              <a:rPr lang="fr-FR" altLang="fr-FR" b="1" dirty="0">
                <a:solidFill>
                  <a:schemeClr val="accent6">
                    <a:lumMod val="75000"/>
                  </a:schemeClr>
                </a:solidFill>
                <a:latin typeface="Trebuchet MS" panose="020B0603020202020204" pitchFamily="34" charset="0"/>
              </a:rPr>
              <a:t>zone à risque fort</a:t>
            </a:r>
          </a:p>
        </p:txBody>
      </p:sp>
      <p:sp>
        <p:nvSpPr>
          <p:cNvPr id="8" name="Rectangle 5">
            <a:extLst>
              <a:ext uri="{FF2B5EF4-FFF2-40B4-BE49-F238E27FC236}">
                <a16:creationId xmlns:a16="http://schemas.microsoft.com/office/drawing/2014/main" id="{1F5A68F0-6B14-44FB-AF4C-267A1F0D5B72}"/>
              </a:ext>
            </a:extLst>
          </p:cNvPr>
          <p:cNvSpPr>
            <a:spLocks noChangeArrowheads="1"/>
          </p:cNvSpPr>
          <p:nvPr/>
        </p:nvSpPr>
        <p:spPr bwMode="auto">
          <a:xfrm>
            <a:off x="4814653" y="1367209"/>
            <a:ext cx="432934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(futur) :</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remplissage initial 200 000 m</a:t>
            </a:r>
            <a:r>
              <a:rPr lang="fr-FR" altLang="fr-FR" baseline="30000" dirty="0">
                <a:solidFill>
                  <a:srgbClr val="333399"/>
                </a:solidFill>
                <a:latin typeface="Trebuchet MS" panose="020B0603020202020204" pitchFamily="34" charset="0"/>
              </a:rPr>
              <a:t>3</a:t>
            </a:r>
            <a:endParaRPr lang="fr-FR" altLang="fr-FR" dirty="0">
              <a:solidFill>
                <a:srgbClr val="333399"/>
              </a:solidFill>
              <a:latin typeface="Trebuchet MS" panose="020B0603020202020204" pitchFamily="34" charset="0"/>
            </a:endParaRP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en exploitation :</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eau brute</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osmosés</a:t>
            </a:r>
          </a:p>
        </p:txBody>
      </p:sp>
      <p:sp>
        <p:nvSpPr>
          <p:cNvPr id="2" name="Rectangle 2">
            <a:extLst>
              <a:ext uri="{FF2B5EF4-FFF2-40B4-BE49-F238E27FC236}">
                <a16:creationId xmlns:a16="http://schemas.microsoft.com/office/drawing/2014/main" id="{F9E19BD4-844F-85FF-8613-9A38CF63B6F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166931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0D9EAA-1FAF-C809-B0B7-B866426BB3EE}"/>
              </a:ext>
            </a:extLst>
          </p:cNvPr>
          <p:cNvSpPr/>
          <p:nvPr/>
        </p:nvSpPr>
        <p:spPr>
          <a:xfrm>
            <a:off x="4308901" y="1985361"/>
            <a:ext cx="1520982"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E83A3B1-5D25-829D-16C2-09C47E70EFE1}"/>
              </a:ext>
            </a:extLst>
          </p:cNvPr>
          <p:cNvSpPr/>
          <p:nvPr/>
        </p:nvSpPr>
        <p:spPr>
          <a:xfrm>
            <a:off x="6761245" y="3771677"/>
            <a:ext cx="1259942"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FD88CD5-5C20-3875-630F-AD68C2232DA5}"/>
              </a:ext>
            </a:extLst>
          </p:cNvPr>
          <p:cNvSpPr/>
          <p:nvPr/>
        </p:nvSpPr>
        <p:spPr>
          <a:xfrm>
            <a:off x="329716" y="5549591"/>
            <a:ext cx="5255539"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BB63287-D690-279B-84D1-8F797089C866}"/>
              </a:ext>
            </a:extLst>
          </p:cNvPr>
          <p:cNvSpPr/>
          <p:nvPr/>
        </p:nvSpPr>
        <p:spPr>
          <a:xfrm>
            <a:off x="5953612" y="5335199"/>
            <a:ext cx="2565150"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81481" y="1386999"/>
            <a:ext cx="8981038" cy="5040961"/>
          </a:xfrm>
          <a:effectLst/>
        </p:spPr>
        <p:txBody>
          <a:bodyPr>
            <a:noAutofit/>
          </a:bodyPr>
          <a:lstStyle/>
          <a:p>
            <a:pPr marL="0" indent="0">
              <a:buNone/>
            </a:pPr>
            <a:r>
              <a:rPr lang="fr-FR" sz="1600" u="sng" dirty="0"/>
              <a:t>Rappel</a:t>
            </a:r>
            <a:r>
              <a:rPr lang="fr-FR" sz="1600" dirty="0"/>
              <a:t> : </a:t>
            </a:r>
            <a:r>
              <a:rPr lang="fr-FR" sz="1600" b="1" dirty="0"/>
              <a:t>Avis 2022-019 du bureau de la CLE en date du 20 avril 2022</a:t>
            </a:r>
          </a:p>
          <a:p>
            <a:pPr marL="0" indent="0">
              <a:buNone/>
            </a:pPr>
            <a:r>
              <a:rPr lang="fr-FR" sz="1600" dirty="0"/>
              <a:t>Considérant :</a:t>
            </a:r>
          </a:p>
          <a:p>
            <a:pPr>
              <a:buClr>
                <a:srgbClr val="C00000"/>
              </a:buClr>
              <a:buFont typeface="Arial" panose="020B0604020202020204" pitchFamily="34" charset="0"/>
              <a:buChar char="•"/>
            </a:pPr>
            <a:r>
              <a:rPr lang="fr-FR" sz="1600" dirty="0"/>
              <a:t>le réservoir cible de la recherche, à savoir l'Eocène moyen :</a:t>
            </a:r>
          </a:p>
          <a:p>
            <a:pPr>
              <a:buClr>
                <a:srgbClr val="C00000"/>
              </a:buClr>
              <a:buFont typeface="Arial" panose="020B0604020202020204" pitchFamily="34" charset="0"/>
              <a:buChar char="•"/>
            </a:pPr>
            <a:r>
              <a:rPr lang="fr-FR" sz="1600" dirty="0"/>
              <a:t>l'unité de gestion concernée, à savoir l'Eocène Médoc Estuaire à l'équilibre ;</a:t>
            </a:r>
          </a:p>
          <a:p>
            <a:pPr>
              <a:buClr>
                <a:srgbClr val="C00000"/>
              </a:buClr>
              <a:buFont typeface="Arial" panose="020B0604020202020204" pitchFamily="34" charset="0"/>
              <a:buChar char="•"/>
            </a:pPr>
            <a:r>
              <a:rPr lang="fr-FR" sz="1600" dirty="0"/>
              <a:t>la localisation du projet dans une zone à risque fort de salinisation de la nappe de l'Eocène moyen ;</a:t>
            </a:r>
          </a:p>
          <a:p>
            <a:pPr>
              <a:buClr>
                <a:srgbClr val="C00000"/>
              </a:buClr>
              <a:buFont typeface="Arial" panose="020B0604020202020204" pitchFamily="34" charset="0"/>
              <a:buChar char="•"/>
            </a:pPr>
            <a:r>
              <a:rPr lang="fr-FR" sz="1600" dirty="0"/>
              <a:t>les prescriptions du Schéma d'approvisionnement en eau du Nord Médoc de 2009 ;</a:t>
            </a:r>
          </a:p>
          <a:p>
            <a:pPr>
              <a:buClr>
                <a:srgbClr val="C00000"/>
              </a:buClr>
              <a:buFont typeface="Arial" panose="020B0604020202020204" pitchFamily="34" charset="0"/>
              <a:buChar char="•"/>
            </a:pPr>
            <a:r>
              <a:rPr lang="fr-FR" sz="1600" dirty="0"/>
              <a:t>la destination des eaux, à savoir l'alimentation des bassins d'une ferme aquacole ;</a:t>
            </a:r>
          </a:p>
          <a:p>
            <a:pPr marL="0" indent="0">
              <a:buNone/>
            </a:pPr>
            <a:r>
              <a:rPr lang="fr-FR" sz="1600" dirty="0"/>
              <a:t>un nouveau prélèvement à l'Eocène moyen sur le site du projet est jugé incompatible avec une gestion équilibrée et durable des nappes profondes de Gironde,</a:t>
            </a:r>
          </a:p>
          <a:p>
            <a:pPr marL="0" indent="0">
              <a:buNone/>
            </a:pPr>
            <a:r>
              <a:rPr lang="fr-FR" sz="1600" dirty="0"/>
              <a:t>Le bureau de la CLE :</a:t>
            </a:r>
          </a:p>
          <a:p>
            <a:pPr>
              <a:buClr>
                <a:srgbClr val="C00000"/>
              </a:buClr>
            </a:pPr>
            <a:r>
              <a:rPr lang="fr-FR" sz="1600" dirty="0"/>
              <a:t>note que la réalisation d'un tel projet remettrait en cause les efforts consentis par les services d'eau potable pour organiser un transfert d'eau du sud vers le nord et supprimer ainsi des prélèvements à l'Eocène moyen ;</a:t>
            </a:r>
          </a:p>
          <a:p>
            <a:pPr>
              <a:buClr>
                <a:srgbClr val="C00000"/>
              </a:buClr>
            </a:pPr>
            <a:r>
              <a:rPr lang="fr-FR" sz="1600" dirty="0"/>
              <a:t>considère que le contexte géologique de la pointe du Médoc permet d'envisager d'autres sources pérennes d'approvisionnement en eau saumâtre.</a:t>
            </a:r>
          </a:p>
        </p:txBody>
      </p:sp>
      <p:sp>
        <p:nvSpPr>
          <p:cNvPr id="8" name="Rectangle 2">
            <a:extLst>
              <a:ext uri="{FF2B5EF4-FFF2-40B4-BE49-F238E27FC236}">
                <a16:creationId xmlns:a16="http://schemas.microsoft.com/office/drawing/2014/main" id="{D2854B11-349E-272B-DE31-E79C4EB83C4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377856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0D9EAA-1FAF-C809-B0B7-B866426BB3EE}"/>
              </a:ext>
            </a:extLst>
          </p:cNvPr>
          <p:cNvSpPr/>
          <p:nvPr/>
        </p:nvSpPr>
        <p:spPr>
          <a:xfrm>
            <a:off x="4889419" y="2013620"/>
            <a:ext cx="1520982"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6E83A3B1-5D25-829D-16C2-09C47E70EFE1}"/>
              </a:ext>
            </a:extLst>
          </p:cNvPr>
          <p:cNvSpPr/>
          <p:nvPr/>
        </p:nvSpPr>
        <p:spPr>
          <a:xfrm>
            <a:off x="394371" y="3639625"/>
            <a:ext cx="5463770"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BB63287-D690-279B-84D1-8F797089C866}"/>
              </a:ext>
            </a:extLst>
          </p:cNvPr>
          <p:cNvSpPr/>
          <p:nvPr/>
        </p:nvSpPr>
        <p:spPr>
          <a:xfrm>
            <a:off x="4599709" y="4166835"/>
            <a:ext cx="1258432"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BB58C095-40B2-44C1-E4B7-3FF950805545}"/>
              </a:ext>
            </a:extLst>
          </p:cNvPr>
          <p:cNvSpPr/>
          <p:nvPr/>
        </p:nvSpPr>
        <p:spPr>
          <a:xfrm>
            <a:off x="394371" y="2555019"/>
            <a:ext cx="2639088" cy="271604"/>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81481" y="1386999"/>
            <a:ext cx="8981038" cy="5040961"/>
          </a:xfrm>
        </p:spPr>
        <p:txBody>
          <a:bodyPr>
            <a:noAutofit/>
          </a:bodyPr>
          <a:lstStyle/>
          <a:p>
            <a:pPr marL="0" indent="0">
              <a:buNone/>
            </a:pPr>
            <a:r>
              <a:rPr lang="fr-FR" sz="1600" u="sng" dirty="0"/>
              <a:t>Rappel</a:t>
            </a:r>
            <a:r>
              <a:rPr lang="fr-FR" sz="1600" dirty="0"/>
              <a:t> </a:t>
            </a:r>
            <a:r>
              <a:rPr lang="fr-FR" sz="1600" b="1" dirty="0"/>
              <a:t>Avis 2022-041 de la CLE du 1</a:t>
            </a:r>
            <a:r>
              <a:rPr lang="fr-FR" sz="1600" b="1" baseline="30000" dirty="0"/>
              <a:t>er</a:t>
            </a:r>
            <a:r>
              <a:rPr lang="fr-FR" sz="1600" b="1" dirty="0"/>
              <a:t> juillet 2022</a:t>
            </a:r>
          </a:p>
          <a:p>
            <a:pPr marL="0" indent="0">
              <a:buNone/>
            </a:pPr>
            <a:r>
              <a:rPr lang="fr-FR" sz="1600" dirty="0"/>
              <a:t>Considérant :</a:t>
            </a:r>
          </a:p>
          <a:p>
            <a:pPr>
              <a:buClr>
                <a:srgbClr val="C00000"/>
              </a:buClr>
            </a:pPr>
            <a:r>
              <a:rPr lang="fr-FR" sz="1600" dirty="0"/>
              <a:t>la cible de la recherche, à savoir le réservoir du Plio-Quaternaire, qui est hors périmètre du SAGE Nappes profondes de Gironde ;</a:t>
            </a:r>
          </a:p>
          <a:p>
            <a:pPr>
              <a:buClr>
                <a:srgbClr val="C00000"/>
              </a:buClr>
            </a:pPr>
            <a:r>
              <a:rPr lang="fr-FR" sz="1600" dirty="0"/>
              <a:t>la faible épaisseur d’éponte entre ce réservoir et celui sous-jacent de l'Eocène, rattaché ici à l'unité de gestion Eocène Médoc Estuaire à l'équilibre ;</a:t>
            </a:r>
          </a:p>
          <a:p>
            <a:pPr>
              <a:buClr>
                <a:srgbClr val="C00000"/>
              </a:buClr>
            </a:pPr>
            <a:r>
              <a:rPr lang="fr-FR" sz="1600" dirty="0"/>
              <a:t>la localisation du projet dans une zone à risque de fort de salinisation de la nappe de l'Eocène moyen ;</a:t>
            </a:r>
          </a:p>
          <a:p>
            <a:pPr>
              <a:buClr>
                <a:srgbClr val="C00000"/>
              </a:buClr>
            </a:pPr>
            <a:r>
              <a:rPr lang="fr-FR" sz="1600" dirty="0"/>
              <a:t>l'absence de dispositif permettant de quantifier l'incidence des pompages sur la nappe de l'Eocène ;</a:t>
            </a:r>
          </a:p>
          <a:p>
            <a:pPr marL="0" indent="0">
              <a:buNone/>
            </a:pPr>
            <a:r>
              <a:rPr lang="fr-FR" sz="1600" dirty="0"/>
              <a:t>le projet de forage au Plio-Quaternaire est jugé incompatible avec le SAGE Nappes profondes de Gironde.</a:t>
            </a:r>
          </a:p>
          <a:p>
            <a:pPr marL="0" indent="0">
              <a:buNone/>
            </a:pPr>
            <a:r>
              <a:rPr lang="fr-FR" sz="1600" dirty="0"/>
              <a:t>Par ailleurs, l'attention du pétitionnaire et des services instructeurs est appelée par la CLE sur le fait que, sur la base des données mises en avant dans le dossier :</a:t>
            </a:r>
          </a:p>
          <a:p>
            <a:pPr>
              <a:buClr>
                <a:srgbClr val="C00000"/>
              </a:buClr>
              <a:buFont typeface="Arial" panose="020B0604020202020204" pitchFamily="34" charset="0"/>
              <a:buChar char="•"/>
            </a:pPr>
            <a:r>
              <a:rPr lang="fr-FR" sz="1600" dirty="0"/>
              <a:t>une exploitation au débit de 50 m</a:t>
            </a:r>
            <a:r>
              <a:rPr lang="fr-FR" sz="1600" baseline="30000" dirty="0"/>
              <a:t>3</a:t>
            </a:r>
            <a:r>
              <a:rPr lang="fr-FR" sz="1600" dirty="0"/>
              <a:t>/h apparaît impossible ;</a:t>
            </a:r>
          </a:p>
          <a:p>
            <a:pPr>
              <a:buClr>
                <a:srgbClr val="C00000"/>
              </a:buClr>
              <a:buFont typeface="Arial" panose="020B0604020202020204" pitchFamily="34" charset="0"/>
              <a:buChar char="•"/>
            </a:pPr>
            <a:r>
              <a:rPr lang="fr-FR" sz="1600" dirty="0"/>
              <a:t>un débit d'exploitation supérieur à 10 m</a:t>
            </a:r>
            <a:r>
              <a:rPr lang="fr-FR" sz="1600" baseline="30000" dirty="0"/>
              <a:t>3</a:t>
            </a:r>
            <a:r>
              <a:rPr lang="fr-FR" sz="1600" dirty="0"/>
              <a:t>/h apparaît impossible sans dénoyer la nappe du Plio-Quaternaire localement captive.</a:t>
            </a:r>
          </a:p>
        </p:txBody>
      </p:sp>
      <p:sp>
        <p:nvSpPr>
          <p:cNvPr id="8" name="Rectangle 2">
            <a:extLst>
              <a:ext uri="{FF2B5EF4-FFF2-40B4-BE49-F238E27FC236}">
                <a16:creationId xmlns:a16="http://schemas.microsoft.com/office/drawing/2014/main" id="{FD8F3879-2A1A-BF5D-566D-8DF84120170D}"/>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26878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Nouvelles modifications :</a:t>
            </a:r>
          </a:p>
          <a:p>
            <a:pPr>
              <a:spcBef>
                <a:spcPts val="1200"/>
              </a:spcBef>
              <a:buClr>
                <a:srgbClr val="C00000"/>
              </a:buClr>
            </a:pPr>
            <a:r>
              <a:rPr lang="fr-FR" dirty="0"/>
              <a:t>réalisation de forages de reconnaissance sur 2 sites plus proches du littoral, l'un côté estuaire à proximité de la ferme projetée, l'autre côté estuaire vers le nord de la commune ;</a:t>
            </a:r>
          </a:p>
          <a:p>
            <a:pPr>
              <a:spcBef>
                <a:spcPts val="1200"/>
              </a:spcBef>
              <a:buClr>
                <a:srgbClr val="C00000"/>
              </a:buClr>
            </a:pPr>
            <a:r>
              <a:rPr lang="fr-FR" dirty="0"/>
              <a:t>réduction des débits des essais (30 m</a:t>
            </a:r>
            <a:r>
              <a:rPr lang="fr-FR" baseline="30000" dirty="0"/>
              <a:t>3</a:t>
            </a:r>
            <a:r>
              <a:rPr lang="fr-FR" dirty="0"/>
              <a:t>/h au maximum contre 50 m</a:t>
            </a:r>
            <a:r>
              <a:rPr lang="fr-FR" baseline="30000" dirty="0"/>
              <a:t>3</a:t>
            </a:r>
            <a:r>
              <a:rPr lang="fr-FR" dirty="0"/>
              <a:t>/h initialement).</a:t>
            </a:r>
          </a:p>
          <a:p>
            <a:pPr marL="0" indent="0">
              <a:buClr>
                <a:srgbClr val="C00000"/>
              </a:buClr>
              <a:buNone/>
            </a:pPr>
            <a:endParaRPr lang="fr-FR" dirty="0"/>
          </a:p>
          <a:p>
            <a:pPr marL="0" indent="0">
              <a:buClr>
                <a:srgbClr val="C00000"/>
              </a:buClr>
              <a:buNone/>
            </a:pPr>
            <a:r>
              <a:rPr lang="fr-FR" dirty="0"/>
              <a:t>Ainsi, le nouveau dossier de déclaration porte sur la réalisation de 3 forages de reconnaissances :</a:t>
            </a:r>
          </a:p>
          <a:p>
            <a:pPr>
              <a:spcBef>
                <a:spcPts val="1200"/>
              </a:spcBef>
              <a:buClr>
                <a:srgbClr val="C00000"/>
              </a:buClr>
            </a:pPr>
            <a:r>
              <a:rPr lang="fr-FR" dirty="0"/>
              <a:t>2 sur le site Gare à Terre à proximité immédiate du site d'implantation de la ferme ;</a:t>
            </a:r>
          </a:p>
          <a:p>
            <a:pPr>
              <a:spcBef>
                <a:spcPts val="1200"/>
              </a:spcBef>
              <a:buClr>
                <a:srgbClr val="C00000"/>
              </a:buClr>
            </a:pPr>
            <a:r>
              <a:rPr lang="fr-FR" dirty="0"/>
              <a:t>1 sur le site Pointe de Grave.</a:t>
            </a:r>
          </a:p>
        </p:txBody>
      </p:sp>
      <p:sp>
        <p:nvSpPr>
          <p:cNvPr id="5" name="Rectangle 2">
            <a:extLst>
              <a:ext uri="{FF2B5EF4-FFF2-40B4-BE49-F238E27FC236}">
                <a16:creationId xmlns:a16="http://schemas.microsoft.com/office/drawing/2014/main" id="{FF124307-AE26-9925-B9A0-DBEF0524E8E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83728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Site Gare à Terre</a:t>
            </a:r>
          </a:p>
          <a:p>
            <a:pPr>
              <a:buClr>
                <a:srgbClr val="C00000"/>
              </a:buClr>
            </a:pPr>
            <a:r>
              <a:rPr lang="fr-FR" dirty="0"/>
              <a:t>2 forages de 49,9 m</a:t>
            </a:r>
          </a:p>
          <a:p>
            <a:pPr>
              <a:buClr>
                <a:srgbClr val="C00000"/>
              </a:buClr>
            </a:pPr>
            <a:r>
              <a:rPr lang="fr-FR" dirty="0"/>
              <a:t>d’après la BSS : pas de réelle éponte entre PQ et Eocène</a:t>
            </a:r>
          </a:p>
        </p:txBody>
      </p:sp>
      <p:grpSp>
        <p:nvGrpSpPr>
          <p:cNvPr id="2" name="Groupe 1">
            <a:extLst>
              <a:ext uri="{FF2B5EF4-FFF2-40B4-BE49-F238E27FC236}">
                <a16:creationId xmlns:a16="http://schemas.microsoft.com/office/drawing/2014/main" id="{FD85B2D7-6BD1-A016-37A5-F406C01E1878}"/>
              </a:ext>
            </a:extLst>
          </p:cNvPr>
          <p:cNvGrpSpPr/>
          <p:nvPr/>
        </p:nvGrpSpPr>
        <p:grpSpPr>
          <a:xfrm>
            <a:off x="1264168" y="2355274"/>
            <a:ext cx="7099325" cy="4136062"/>
            <a:chOff x="1593409" y="2647545"/>
            <a:chExt cx="6271320" cy="3653667"/>
          </a:xfrm>
        </p:grpSpPr>
        <p:pic>
          <p:nvPicPr>
            <p:cNvPr id="3" name="Image 2">
              <a:extLst>
                <a:ext uri="{FF2B5EF4-FFF2-40B4-BE49-F238E27FC236}">
                  <a16:creationId xmlns:a16="http://schemas.microsoft.com/office/drawing/2014/main" id="{4CCB528D-22CF-07C5-FAAD-D2E24FEA5F87}"/>
                </a:ext>
              </a:extLst>
            </p:cNvPr>
            <p:cNvPicPr>
              <a:picLocks noChangeAspect="1"/>
            </p:cNvPicPr>
            <p:nvPr/>
          </p:nvPicPr>
          <p:blipFill>
            <a:blip r:embed="rId2"/>
            <a:stretch>
              <a:fillRect/>
            </a:stretch>
          </p:blipFill>
          <p:spPr>
            <a:xfrm>
              <a:off x="1593409" y="2647545"/>
              <a:ext cx="6271320" cy="3653667"/>
            </a:xfrm>
            <a:prstGeom prst="rect">
              <a:avLst/>
            </a:prstGeom>
          </p:spPr>
        </p:pic>
        <p:cxnSp>
          <p:nvCxnSpPr>
            <p:cNvPr id="5" name="Connecteur droit avec flèche 4">
              <a:extLst>
                <a:ext uri="{FF2B5EF4-FFF2-40B4-BE49-F238E27FC236}">
                  <a16:creationId xmlns:a16="http://schemas.microsoft.com/office/drawing/2014/main" id="{AD3AC302-EF21-CEB8-4A5B-6C81023594F2}"/>
                </a:ext>
              </a:extLst>
            </p:cNvPr>
            <p:cNvCxnSpPr>
              <a:cxnSpLocks/>
            </p:cNvCxnSpPr>
            <p:nvPr/>
          </p:nvCxnSpPr>
          <p:spPr>
            <a:xfrm flipH="1">
              <a:off x="6201623" y="3925587"/>
              <a:ext cx="425514" cy="552262"/>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8" name="Rectangle 2">
            <a:extLst>
              <a:ext uri="{FF2B5EF4-FFF2-40B4-BE49-F238E27FC236}">
                <a16:creationId xmlns:a16="http://schemas.microsoft.com/office/drawing/2014/main" id="{E89CEFBE-D2E1-8304-C303-103BD835FC7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413840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Site Gare à Terre</a:t>
            </a:r>
          </a:p>
          <a:p>
            <a:pPr>
              <a:buClr>
                <a:srgbClr val="C00000"/>
              </a:buClr>
            </a:pPr>
            <a:r>
              <a:rPr lang="fr-FR" dirty="0"/>
              <a:t>2 forages de 49,9 m</a:t>
            </a:r>
          </a:p>
          <a:p>
            <a:pPr>
              <a:buClr>
                <a:srgbClr val="C00000"/>
              </a:buClr>
            </a:pPr>
            <a:r>
              <a:rPr lang="fr-FR" dirty="0"/>
              <a:t>d’après la BSS : pas de réelle éponte entre PQ et Eocène</a:t>
            </a:r>
          </a:p>
        </p:txBody>
      </p:sp>
      <p:pic>
        <p:nvPicPr>
          <p:cNvPr id="4" name="Image 3" descr="Une image contenant table&#10;&#10;Description générée automatiquement">
            <a:extLst>
              <a:ext uri="{FF2B5EF4-FFF2-40B4-BE49-F238E27FC236}">
                <a16:creationId xmlns:a16="http://schemas.microsoft.com/office/drawing/2014/main" id="{284BD8FC-D1C7-A5A7-58E5-480EFD2B6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567" y="2884435"/>
            <a:ext cx="3892338" cy="3606900"/>
          </a:xfrm>
          <a:prstGeom prst="rect">
            <a:avLst/>
          </a:prstGeom>
        </p:spPr>
      </p:pic>
      <p:sp>
        <p:nvSpPr>
          <p:cNvPr id="10" name="ZoneTexte 9">
            <a:extLst>
              <a:ext uri="{FF2B5EF4-FFF2-40B4-BE49-F238E27FC236}">
                <a16:creationId xmlns:a16="http://schemas.microsoft.com/office/drawing/2014/main" id="{D8CE9423-2FA5-4D1C-17DE-59E71FCE315A}"/>
              </a:ext>
            </a:extLst>
          </p:cNvPr>
          <p:cNvSpPr txBox="1"/>
          <p:nvPr/>
        </p:nvSpPr>
        <p:spPr>
          <a:xfrm>
            <a:off x="681544" y="2439601"/>
            <a:ext cx="3028384" cy="369332"/>
          </a:xfrm>
          <a:prstGeom prst="rect">
            <a:avLst/>
          </a:prstGeom>
          <a:noFill/>
        </p:spPr>
        <p:txBody>
          <a:bodyPr wrap="square">
            <a:spAutoFit/>
          </a:bodyPr>
          <a:lstStyle/>
          <a:p>
            <a:pPr algn="ctr"/>
            <a:r>
              <a:rPr lang="fr-FR" dirty="0">
                <a:solidFill>
                  <a:srgbClr val="333399"/>
                </a:solidFill>
              </a:rPr>
              <a:t>BSS001TYDY (110 m est)</a:t>
            </a:r>
          </a:p>
        </p:txBody>
      </p:sp>
      <p:sp>
        <p:nvSpPr>
          <p:cNvPr id="13" name="ZoneTexte 12">
            <a:extLst>
              <a:ext uri="{FF2B5EF4-FFF2-40B4-BE49-F238E27FC236}">
                <a16:creationId xmlns:a16="http://schemas.microsoft.com/office/drawing/2014/main" id="{71FD338E-CDF5-A93A-008E-625E952EF9AB}"/>
              </a:ext>
            </a:extLst>
          </p:cNvPr>
          <p:cNvSpPr txBox="1"/>
          <p:nvPr/>
        </p:nvSpPr>
        <p:spPr>
          <a:xfrm>
            <a:off x="4843838" y="2439601"/>
            <a:ext cx="3381267" cy="369332"/>
          </a:xfrm>
          <a:prstGeom prst="rect">
            <a:avLst/>
          </a:prstGeom>
          <a:noFill/>
        </p:spPr>
        <p:txBody>
          <a:bodyPr wrap="square">
            <a:spAutoFit/>
          </a:bodyPr>
          <a:lstStyle/>
          <a:p>
            <a:pPr algn="ctr"/>
            <a:r>
              <a:rPr lang="fr-FR" dirty="0">
                <a:solidFill>
                  <a:srgbClr val="333399"/>
                </a:solidFill>
              </a:rPr>
              <a:t>BSS001TYDV (240 m sud-est)</a:t>
            </a:r>
          </a:p>
        </p:txBody>
      </p:sp>
      <p:pic>
        <p:nvPicPr>
          <p:cNvPr id="15" name="Image 14" descr="Une image contenant table&#10;&#10;Description générée automatiquement">
            <a:extLst>
              <a:ext uri="{FF2B5EF4-FFF2-40B4-BE49-F238E27FC236}">
                <a16:creationId xmlns:a16="http://schemas.microsoft.com/office/drawing/2014/main" id="{70EEA388-5A86-25C3-7A5F-F31D2C349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2025" y="2940584"/>
            <a:ext cx="3804894" cy="3494602"/>
          </a:xfrm>
          <a:prstGeom prst="rect">
            <a:avLst/>
          </a:prstGeom>
        </p:spPr>
      </p:pic>
      <p:cxnSp>
        <p:nvCxnSpPr>
          <p:cNvPr id="17" name="Connecteur droit avec flèche 16">
            <a:extLst>
              <a:ext uri="{FF2B5EF4-FFF2-40B4-BE49-F238E27FC236}">
                <a16:creationId xmlns:a16="http://schemas.microsoft.com/office/drawing/2014/main" id="{53E08390-E1FE-6E79-4B03-F87A8378BE08}"/>
              </a:ext>
            </a:extLst>
          </p:cNvPr>
          <p:cNvCxnSpPr/>
          <p:nvPr/>
        </p:nvCxnSpPr>
        <p:spPr>
          <a:xfrm flipH="1">
            <a:off x="4141905" y="5287223"/>
            <a:ext cx="27618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0" name="Accolade fermante 19">
            <a:extLst>
              <a:ext uri="{FF2B5EF4-FFF2-40B4-BE49-F238E27FC236}">
                <a16:creationId xmlns:a16="http://schemas.microsoft.com/office/drawing/2014/main" id="{74A39D71-AE74-312C-1A37-E8A5ED2B0852}"/>
              </a:ext>
            </a:extLst>
          </p:cNvPr>
          <p:cNvSpPr/>
          <p:nvPr/>
        </p:nvSpPr>
        <p:spPr>
          <a:xfrm>
            <a:off x="8436919" y="5177072"/>
            <a:ext cx="82392" cy="490397"/>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18" name="Connecteur droit avec flèche 17">
            <a:extLst>
              <a:ext uri="{FF2B5EF4-FFF2-40B4-BE49-F238E27FC236}">
                <a16:creationId xmlns:a16="http://schemas.microsoft.com/office/drawing/2014/main" id="{D40D75BF-D8F4-4452-C4A0-E7BD1B83C7C9}"/>
              </a:ext>
            </a:extLst>
          </p:cNvPr>
          <p:cNvCxnSpPr/>
          <p:nvPr/>
        </p:nvCxnSpPr>
        <p:spPr>
          <a:xfrm flipH="1">
            <a:off x="8436919" y="5177072"/>
            <a:ext cx="27618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DB7E05EF-E7BA-1F8B-6391-AE289F90F2D5}"/>
              </a:ext>
            </a:extLst>
          </p:cNvPr>
          <p:cNvSpPr txBox="1"/>
          <p:nvPr/>
        </p:nvSpPr>
        <p:spPr>
          <a:xfrm>
            <a:off x="8295331" y="5258931"/>
            <a:ext cx="1069584" cy="276999"/>
          </a:xfrm>
          <a:prstGeom prst="rect">
            <a:avLst/>
          </a:prstGeom>
          <a:noFill/>
        </p:spPr>
        <p:txBody>
          <a:bodyPr wrap="square">
            <a:spAutoFit/>
          </a:bodyPr>
          <a:lstStyle/>
          <a:p>
            <a:pPr algn="ctr"/>
            <a:r>
              <a:rPr lang="fr-FR" sz="1200" dirty="0">
                <a:highlight>
                  <a:srgbClr val="FFFF00"/>
                </a:highlight>
              </a:rPr>
              <a:t>éponte</a:t>
            </a:r>
          </a:p>
        </p:txBody>
      </p:sp>
      <p:sp>
        <p:nvSpPr>
          <p:cNvPr id="22" name="ZoneTexte 21">
            <a:extLst>
              <a:ext uri="{FF2B5EF4-FFF2-40B4-BE49-F238E27FC236}">
                <a16:creationId xmlns:a16="http://schemas.microsoft.com/office/drawing/2014/main" id="{0F0A5573-C386-B372-D939-F9512E278660}"/>
              </a:ext>
            </a:extLst>
          </p:cNvPr>
          <p:cNvSpPr txBox="1"/>
          <p:nvPr/>
        </p:nvSpPr>
        <p:spPr>
          <a:xfrm>
            <a:off x="3949527" y="5305097"/>
            <a:ext cx="874877" cy="461665"/>
          </a:xfrm>
          <a:prstGeom prst="rect">
            <a:avLst/>
          </a:prstGeom>
          <a:noFill/>
        </p:spPr>
        <p:txBody>
          <a:bodyPr wrap="square">
            <a:spAutoFit/>
          </a:bodyPr>
          <a:lstStyle/>
          <a:p>
            <a:pPr algn="ctr"/>
            <a:r>
              <a:rPr lang="fr-FR" sz="1200" dirty="0">
                <a:highlight>
                  <a:srgbClr val="FFFF00"/>
                </a:highlight>
              </a:rPr>
              <a:t>pas </a:t>
            </a:r>
            <a:br>
              <a:rPr lang="fr-FR" sz="1200" dirty="0">
                <a:highlight>
                  <a:srgbClr val="FFFF00"/>
                </a:highlight>
              </a:rPr>
            </a:br>
            <a:r>
              <a:rPr lang="fr-FR" sz="1200" dirty="0">
                <a:highlight>
                  <a:srgbClr val="FFFF00"/>
                </a:highlight>
              </a:rPr>
              <a:t>d’éponte</a:t>
            </a:r>
          </a:p>
        </p:txBody>
      </p:sp>
      <p:sp>
        <p:nvSpPr>
          <p:cNvPr id="23" name="Rectangle 2">
            <a:extLst>
              <a:ext uri="{FF2B5EF4-FFF2-40B4-BE49-F238E27FC236}">
                <a16:creationId xmlns:a16="http://schemas.microsoft.com/office/drawing/2014/main" id="{45A05246-E8E8-3E49-B93C-2AE6A6B4F44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314285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Site Gare à Terre</a:t>
            </a:r>
          </a:p>
          <a:p>
            <a:pPr>
              <a:buClr>
                <a:srgbClr val="C00000"/>
              </a:buClr>
            </a:pPr>
            <a:r>
              <a:rPr lang="fr-FR" dirty="0"/>
              <a:t>2 forages de 49,9 m</a:t>
            </a:r>
          </a:p>
          <a:p>
            <a:pPr>
              <a:buClr>
                <a:srgbClr val="C00000"/>
              </a:buClr>
            </a:pPr>
            <a:r>
              <a:rPr lang="fr-FR" dirty="0"/>
              <a:t>d’après la BSS : pas de réelle éponte entre PQ et Eocène</a:t>
            </a:r>
          </a:p>
        </p:txBody>
      </p:sp>
      <p:sp>
        <p:nvSpPr>
          <p:cNvPr id="10" name="ZoneTexte 9">
            <a:extLst>
              <a:ext uri="{FF2B5EF4-FFF2-40B4-BE49-F238E27FC236}">
                <a16:creationId xmlns:a16="http://schemas.microsoft.com/office/drawing/2014/main" id="{D8CE9423-2FA5-4D1C-17DE-59E71FCE315A}"/>
              </a:ext>
            </a:extLst>
          </p:cNvPr>
          <p:cNvSpPr txBox="1"/>
          <p:nvPr/>
        </p:nvSpPr>
        <p:spPr>
          <a:xfrm>
            <a:off x="822985" y="2439601"/>
            <a:ext cx="3028384" cy="369332"/>
          </a:xfrm>
          <a:prstGeom prst="rect">
            <a:avLst/>
          </a:prstGeom>
          <a:noFill/>
        </p:spPr>
        <p:txBody>
          <a:bodyPr wrap="square">
            <a:spAutoFit/>
          </a:bodyPr>
          <a:lstStyle/>
          <a:p>
            <a:pPr algn="ctr"/>
            <a:r>
              <a:rPr lang="fr-FR" dirty="0">
                <a:solidFill>
                  <a:srgbClr val="333399"/>
                </a:solidFill>
              </a:rPr>
              <a:t>BSS001TYDZ (280 m sud)</a:t>
            </a:r>
          </a:p>
        </p:txBody>
      </p:sp>
      <p:sp>
        <p:nvSpPr>
          <p:cNvPr id="13" name="ZoneTexte 12">
            <a:extLst>
              <a:ext uri="{FF2B5EF4-FFF2-40B4-BE49-F238E27FC236}">
                <a16:creationId xmlns:a16="http://schemas.microsoft.com/office/drawing/2014/main" id="{71FD338E-CDF5-A93A-008E-625E952EF9AB}"/>
              </a:ext>
            </a:extLst>
          </p:cNvPr>
          <p:cNvSpPr txBox="1"/>
          <p:nvPr/>
        </p:nvSpPr>
        <p:spPr>
          <a:xfrm>
            <a:off x="5117379" y="2439601"/>
            <a:ext cx="3378888" cy="369332"/>
          </a:xfrm>
          <a:prstGeom prst="rect">
            <a:avLst/>
          </a:prstGeom>
          <a:noFill/>
        </p:spPr>
        <p:txBody>
          <a:bodyPr wrap="square">
            <a:spAutoFit/>
          </a:bodyPr>
          <a:lstStyle/>
          <a:p>
            <a:pPr algn="ctr"/>
            <a:r>
              <a:rPr lang="fr-FR" dirty="0">
                <a:solidFill>
                  <a:srgbClr val="333399"/>
                </a:solidFill>
              </a:rPr>
              <a:t>BSS001TYEE (600 m nord-est)</a:t>
            </a:r>
          </a:p>
        </p:txBody>
      </p:sp>
      <p:pic>
        <p:nvPicPr>
          <p:cNvPr id="3" name="Image 2" descr="Une image contenant table&#10;&#10;Description générée automatiquement">
            <a:extLst>
              <a:ext uri="{FF2B5EF4-FFF2-40B4-BE49-F238E27FC236}">
                <a16:creationId xmlns:a16="http://schemas.microsoft.com/office/drawing/2014/main" id="{6B48388E-187E-9933-E6EC-DB1D02B96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826" y="2884435"/>
            <a:ext cx="3886702" cy="3550751"/>
          </a:xfrm>
          <a:prstGeom prst="rect">
            <a:avLst/>
          </a:prstGeom>
        </p:spPr>
      </p:pic>
      <p:pic>
        <p:nvPicPr>
          <p:cNvPr id="7" name="Image 6" descr="Une image contenant table&#10;&#10;Description générée automatiquement">
            <a:extLst>
              <a:ext uri="{FF2B5EF4-FFF2-40B4-BE49-F238E27FC236}">
                <a16:creationId xmlns:a16="http://schemas.microsoft.com/office/drawing/2014/main" id="{225EC2A5-B363-AC0B-83E3-BEC7384C1F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3472" y="2879697"/>
            <a:ext cx="3886702" cy="3540873"/>
          </a:xfrm>
          <a:prstGeom prst="rect">
            <a:avLst/>
          </a:prstGeom>
        </p:spPr>
      </p:pic>
      <p:cxnSp>
        <p:nvCxnSpPr>
          <p:cNvPr id="8" name="Connecteur droit avec flèche 7">
            <a:extLst>
              <a:ext uri="{FF2B5EF4-FFF2-40B4-BE49-F238E27FC236}">
                <a16:creationId xmlns:a16="http://schemas.microsoft.com/office/drawing/2014/main" id="{9DDB3849-DDFA-AF13-D0BD-548646D136CF}"/>
              </a:ext>
            </a:extLst>
          </p:cNvPr>
          <p:cNvCxnSpPr/>
          <p:nvPr/>
        </p:nvCxnSpPr>
        <p:spPr>
          <a:xfrm flipH="1">
            <a:off x="4326939" y="5416913"/>
            <a:ext cx="27618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ZoneTexte 8">
            <a:extLst>
              <a:ext uri="{FF2B5EF4-FFF2-40B4-BE49-F238E27FC236}">
                <a16:creationId xmlns:a16="http://schemas.microsoft.com/office/drawing/2014/main" id="{3C7AA74A-2325-6E5E-B459-86846CA83F13}"/>
              </a:ext>
            </a:extLst>
          </p:cNvPr>
          <p:cNvSpPr txBox="1"/>
          <p:nvPr/>
        </p:nvSpPr>
        <p:spPr>
          <a:xfrm>
            <a:off x="4134561" y="5434787"/>
            <a:ext cx="874877" cy="461665"/>
          </a:xfrm>
          <a:prstGeom prst="rect">
            <a:avLst/>
          </a:prstGeom>
          <a:noFill/>
        </p:spPr>
        <p:txBody>
          <a:bodyPr wrap="square">
            <a:spAutoFit/>
          </a:bodyPr>
          <a:lstStyle/>
          <a:p>
            <a:pPr algn="ctr"/>
            <a:r>
              <a:rPr lang="fr-FR" sz="1200" dirty="0">
                <a:highlight>
                  <a:srgbClr val="FFFF00"/>
                </a:highlight>
              </a:rPr>
              <a:t>faible</a:t>
            </a:r>
          </a:p>
          <a:p>
            <a:pPr algn="ctr"/>
            <a:r>
              <a:rPr lang="fr-FR" sz="1200" dirty="0">
                <a:highlight>
                  <a:srgbClr val="FFFF00"/>
                </a:highlight>
              </a:rPr>
              <a:t>éponte</a:t>
            </a:r>
          </a:p>
        </p:txBody>
      </p:sp>
      <p:cxnSp>
        <p:nvCxnSpPr>
          <p:cNvPr id="11" name="Connecteur droit avec flèche 10">
            <a:extLst>
              <a:ext uri="{FF2B5EF4-FFF2-40B4-BE49-F238E27FC236}">
                <a16:creationId xmlns:a16="http://schemas.microsoft.com/office/drawing/2014/main" id="{2BD10EC8-8521-7470-CC56-256BA737348A}"/>
              </a:ext>
            </a:extLst>
          </p:cNvPr>
          <p:cNvCxnSpPr/>
          <p:nvPr/>
        </p:nvCxnSpPr>
        <p:spPr>
          <a:xfrm flipH="1">
            <a:off x="8765460" y="6186479"/>
            <a:ext cx="27618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ZoneTexte 13">
            <a:extLst>
              <a:ext uri="{FF2B5EF4-FFF2-40B4-BE49-F238E27FC236}">
                <a16:creationId xmlns:a16="http://schemas.microsoft.com/office/drawing/2014/main" id="{7CC74108-DD9C-AAD3-8C26-819D68037AFE}"/>
              </a:ext>
            </a:extLst>
          </p:cNvPr>
          <p:cNvSpPr txBox="1"/>
          <p:nvPr/>
        </p:nvSpPr>
        <p:spPr>
          <a:xfrm>
            <a:off x="8312734" y="5665619"/>
            <a:ext cx="874877" cy="461665"/>
          </a:xfrm>
          <a:prstGeom prst="rect">
            <a:avLst/>
          </a:prstGeom>
          <a:noFill/>
        </p:spPr>
        <p:txBody>
          <a:bodyPr wrap="square">
            <a:spAutoFit/>
          </a:bodyPr>
          <a:lstStyle/>
          <a:p>
            <a:pPr algn="ctr"/>
            <a:r>
              <a:rPr lang="fr-FR" sz="1200" dirty="0">
                <a:highlight>
                  <a:srgbClr val="FFFF00"/>
                </a:highlight>
              </a:rPr>
              <a:t>pas </a:t>
            </a:r>
            <a:br>
              <a:rPr lang="fr-FR" sz="1200" dirty="0">
                <a:highlight>
                  <a:srgbClr val="FFFF00"/>
                </a:highlight>
              </a:rPr>
            </a:br>
            <a:r>
              <a:rPr lang="fr-FR" sz="1200" dirty="0">
                <a:highlight>
                  <a:srgbClr val="FFFF00"/>
                </a:highlight>
              </a:rPr>
              <a:t>d’éponte</a:t>
            </a:r>
          </a:p>
        </p:txBody>
      </p:sp>
      <p:sp>
        <p:nvSpPr>
          <p:cNvPr id="16" name="Rectangle 2">
            <a:extLst>
              <a:ext uri="{FF2B5EF4-FFF2-40B4-BE49-F238E27FC236}">
                <a16:creationId xmlns:a16="http://schemas.microsoft.com/office/drawing/2014/main" id="{51DC5B14-55EA-B535-CC78-BAB571FB95F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682507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5131496"/>
          </a:xfrm>
        </p:spPr>
        <p:txBody>
          <a:bodyPr>
            <a:noAutofit/>
          </a:bodyPr>
          <a:lstStyle/>
          <a:p>
            <a:pPr marL="0" indent="0">
              <a:buNone/>
            </a:pPr>
            <a:r>
              <a:rPr lang="fr-FR" u="sng" dirty="0"/>
              <a:t>Site Pointe de Grave</a:t>
            </a:r>
          </a:p>
          <a:p>
            <a:pPr>
              <a:buClr>
                <a:srgbClr val="C00000"/>
              </a:buClr>
            </a:pPr>
            <a:r>
              <a:rPr lang="fr-FR" dirty="0"/>
              <a:t>2 forages de 49,9 m</a:t>
            </a:r>
          </a:p>
          <a:p>
            <a:pPr>
              <a:buClr>
                <a:srgbClr val="C00000"/>
              </a:buClr>
            </a:pPr>
            <a:r>
              <a:rPr lang="fr-FR" dirty="0"/>
              <a:t>d’après la BSS : peu de données à proximité</a:t>
            </a:r>
          </a:p>
        </p:txBody>
      </p:sp>
      <p:grpSp>
        <p:nvGrpSpPr>
          <p:cNvPr id="2" name="Groupe 1">
            <a:extLst>
              <a:ext uri="{FF2B5EF4-FFF2-40B4-BE49-F238E27FC236}">
                <a16:creationId xmlns:a16="http://schemas.microsoft.com/office/drawing/2014/main" id="{3CEF3FA3-C4C5-F68D-61FE-DFD87557D2A9}"/>
              </a:ext>
            </a:extLst>
          </p:cNvPr>
          <p:cNvGrpSpPr/>
          <p:nvPr/>
        </p:nvGrpSpPr>
        <p:grpSpPr>
          <a:xfrm>
            <a:off x="876777" y="2364510"/>
            <a:ext cx="7481995" cy="4126826"/>
            <a:chOff x="1136210" y="2582778"/>
            <a:chExt cx="6871580" cy="3790141"/>
          </a:xfrm>
        </p:grpSpPr>
        <p:pic>
          <p:nvPicPr>
            <p:cNvPr id="4" name="Image 3">
              <a:extLst>
                <a:ext uri="{FF2B5EF4-FFF2-40B4-BE49-F238E27FC236}">
                  <a16:creationId xmlns:a16="http://schemas.microsoft.com/office/drawing/2014/main" id="{F436F921-6382-3CEA-9C46-98509B6C98F6}"/>
                </a:ext>
              </a:extLst>
            </p:cNvPr>
            <p:cNvPicPr>
              <a:picLocks noChangeAspect="1"/>
            </p:cNvPicPr>
            <p:nvPr/>
          </p:nvPicPr>
          <p:blipFill>
            <a:blip r:embed="rId2"/>
            <a:stretch>
              <a:fillRect/>
            </a:stretch>
          </p:blipFill>
          <p:spPr>
            <a:xfrm>
              <a:off x="1136210" y="2582778"/>
              <a:ext cx="6871580" cy="3790141"/>
            </a:xfrm>
            <a:prstGeom prst="rect">
              <a:avLst/>
            </a:prstGeom>
          </p:spPr>
        </p:pic>
        <p:cxnSp>
          <p:nvCxnSpPr>
            <p:cNvPr id="5" name="Connecteur droit avec flèche 4">
              <a:extLst>
                <a:ext uri="{FF2B5EF4-FFF2-40B4-BE49-F238E27FC236}">
                  <a16:creationId xmlns:a16="http://schemas.microsoft.com/office/drawing/2014/main" id="{AD3AC302-EF21-CEB8-4A5B-6C81023594F2}"/>
                </a:ext>
              </a:extLst>
            </p:cNvPr>
            <p:cNvCxnSpPr>
              <a:cxnSpLocks/>
            </p:cNvCxnSpPr>
            <p:nvPr/>
          </p:nvCxnSpPr>
          <p:spPr>
            <a:xfrm flipH="1" flipV="1">
              <a:off x="5313454" y="3007571"/>
              <a:ext cx="661833" cy="97768"/>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8" name="Rectangle 2">
            <a:extLst>
              <a:ext uri="{FF2B5EF4-FFF2-40B4-BE49-F238E27FC236}">
                <a16:creationId xmlns:a16="http://schemas.microsoft.com/office/drawing/2014/main" id="{922B413B-D5D6-22D6-6CE2-F23D2D5BFC87}"/>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214609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Autofit/>
          </a:bodyPr>
          <a:lstStyle/>
          <a:p>
            <a:pPr marL="0" indent="0">
              <a:buNone/>
            </a:pPr>
            <a:r>
              <a:rPr lang="fr-FR" u="sng" dirty="0"/>
              <a:t>En synthèse :</a:t>
            </a:r>
          </a:p>
          <a:p>
            <a:pPr marL="0" indent="0">
              <a:spcBef>
                <a:spcPts val="600"/>
              </a:spcBef>
              <a:buNone/>
            </a:pPr>
            <a:r>
              <a:rPr lang="fr-FR" dirty="0"/>
              <a:t>Sur les deux sites, concernant l’interface PQ - Eocène :</a:t>
            </a:r>
          </a:p>
          <a:p>
            <a:pPr>
              <a:spcBef>
                <a:spcPts val="1200"/>
              </a:spcBef>
              <a:buClr>
                <a:srgbClr val="C00000"/>
              </a:buClr>
              <a:buFont typeface="Arial" panose="020B0604020202020204" pitchFamily="34" charset="0"/>
              <a:buChar char="•"/>
            </a:pPr>
            <a:r>
              <a:rPr lang="fr-FR" dirty="0"/>
              <a:t>la position de l'interface n'est pas connue avec précision</a:t>
            </a:r>
          </a:p>
          <a:p>
            <a:pPr>
              <a:spcBef>
                <a:spcPts val="1200"/>
              </a:spcBef>
              <a:buClr>
                <a:srgbClr val="C00000"/>
              </a:buClr>
              <a:buFont typeface="Arial" panose="020B0604020202020204" pitchFamily="34" charset="0"/>
              <a:buChar char="•"/>
            </a:pPr>
            <a:r>
              <a:rPr lang="fr-FR" dirty="0"/>
              <a:t>la nature des formations n’est pas connue</a:t>
            </a:r>
          </a:p>
          <a:p>
            <a:pPr marL="0" indent="0">
              <a:buNone/>
            </a:pPr>
            <a:endParaRPr lang="fr-FR" dirty="0"/>
          </a:p>
          <a:p>
            <a:pPr>
              <a:lnSpc>
                <a:spcPct val="150000"/>
              </a:lnSpc>
              <a:buClr>
                <a:srgbClr val="C00000"/>
              </a:buClr>
              <a:buFont typeface="Symbol" panose="05050102010706020507" pitchFamily="18" charset="2"/>
              <a:buChar char="Þ"/>
            </a:pPr>
            <a:r>
              <a:rPr lang="fr-FR" dirty="0"/>
              <a:t>La question de l'existence d'une éponte entre les réservoirs du Plio-Quaternaire et de l'Eocène sous-jacent </a:t>
            </a:r>
            <a:r>
              <a:rPr lang="fr-FR" b="1" u="sng" dirty="0"/>
              <a:t>reste donc entière</a:t>
            </a:r>
            <a:r>
              <a:rPr lang="fr-FR" dirty="0"/>
              <a:t>, l'hypothèse d'une continuité hydraulique entre les réservoirs ne pouvant pas être écartée sur la base des éléments disponibles à ce jour.</a:t>
            </a:r>
          </a:p>
          <a:p>
            <a:pPr marL="0" indent="0">
              <a:lnSpc>
                <a:spcPct val="150000"/>
              </a:lnSpc>
              <a:buClr>
                <a:srgbClr val="C00000"/>
              </a:buClr>
              <a:buNone/>
            </a:pPr>
            <a:endParaRPr lang="fr-FR" dirty="0"/>
          </a:p>
          <a:p>
            <a:pPr marL="720725" indent="0">
              <a:buClr>
                <a:srgbClr val="C00000"/>
              </a:buClr>
              <a:buNone/>
            </a:pPr>
            <a:r>
              <a:rPr lang="fr-FR" sz="1600" i="1" dirty="0"/>
              <a:t>Remarque : il semblerait que la limitation à 49,90 m la profondeur des forages vise à s'affranchir des dispositions du Décret Loi de 1935 (forage de plus de 50 m soumis à autorisation) abrogé au début des années 2000.</a:t>
            </a:r>
          </a:p>
        </p:txBody>
      </p:sp>
      <p:sp>
        <p:nvSpPr>
          <p:cNvPr id="2" name="Rectangle 2">
            <a:extLst>
              <a:ext uri="{FF2B5EF4-FFF2-40B4-BE49-F238E27FC236}">
                <a16:creationId xmlns:a16="http://schemas.microsoft.com/office/drawing/2014/main" id="{FE4310FD-1752-C265-A1AD-6EE0707F1AC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2772275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Autofit/>
          </a:bodyPr>
          <a:lstStyle/>
          <a:p>
            <a:pPr marL="0" indent="0">
              <a:buNone/>
            </a:pPr>
            <a:r>
              <a:rPr lang="fr-FR" u="sng" dirty="0"/>
              <a:t>Analyse du dossier sous l’éclairage du SAGE Nappes profondes de Gironde :</a:t>
            </a:r>
          </a:p>
          <a:p>
            <a:pPr marL="0" indent="0">
              <a:buNone/>
            </a:pPr>
            <a:r>
              <a:rPr lang="fr-FR" sz="1600" dirty="0"/>
              <a:t>Il convient donc de considérer ces forages comme des ouvrages </a:t>
            </a:r>
            <a:r>
              <a:rPr lang="fr-FR" sz="1600" b="1" u="sng" dirty="0"/>
              <a:t>exploratoires</a:t>
            </a:r>
            <a:r>
              <a:rPr lang="fr-FR" sz="1600" dirty="0"/>
              <a:t> destinés avant tout à reconnaître la géologique locale ce qui impose, compte tenu des incertitudes et imprécisions qui ressortent des documents consultés (dont le contenu apparait sujet à caution pour certains) :</a:t>
            </a:r>
          </a:p>
          <a:p>
            <a:pPr>
              <a:buClr>
                <a:srgbClr val="C00000"/>
              </a:buClr>
            </a:pPr>
            <a:r>
              <a:rPr lang="fr-FR" sz="1600" b="1" u="sng" dirty="0"/>
              <a:t>qu'un suivi géologique continu de la réalisation des forages soit assuré</a:t>
            </a:r>
            <a:r>
              <a:rPr lang="fr-FR" sz="1600" dirty="0"/>
              <a:t>, notamment de sorte que le toit du tertiaire soit identifié s'il devait être atteint avant la profondeur maximale d'investigation prévue ;</a:t>
            </a:r>
          </a:p>
          <a:p>
            <a:pPr>
              <a:buClr>
                <a:srgbClr val="C00000"/>
              </a:buClr>
            </a:pPr>
            <a:r>
              <a:rPr lang="fr-FR" sz="1600" dirty="0"/>
              <a:t>que la profondeur d'investigation soit le cas échéant augmentée pour </a:t>
            </a:r>
            <a:r>
              <a:rPr lang="fr-FR" sz="1600" b="1" u="sng" dirty="0"/>
              <a:t>préciser la position du toit de l'Eocène et la nature des horizons au contact </a:t>
            </a:r>
            <a:r>
              <a:rPr lang="fr-FR" sz="1600" dirty="0"/>
              <a:t>;</a:t>
            </a:r>
          </a:p>
          <a:p>
            <a:pPr>
              <a:buClr>
                <a:srgbClr val="C00000"/>
              </a:buClr>
            </a:pPr>
            <a:r>
              <a:rPr lang="fr-FR" sz="1600" dirty="0"/>
              <a:t>que </a:t>
            </a:r>
            <a:r>
              <a:rPr lang="fr-FR" sz="1600" b="1" u="sng" dirty="0"/>
              <a:t>l'attribution stratigraphique </a:t>
            </a:r>
            <a:r>
              <a:rPr lang="fr-FR" sz="1600" dirty="0"/>
              <a:t>ne soit pas faite par corrélation locale sur la base de la nature, de la structure ou de la couleur des échantillons mais bien </a:t>
            </a:r>
            <a:r>
              <a:rPr lang="fr-FR" sz="1600" b="1" u="sng" dirty="0"/>
              <a:t>sur la base d'une analyse réalisée en laboratoire par un spécialiste </a:t>
            </a:r>
            <a:r>
              <a:rPr lang="fr-FR" sz="1600" dirty="0"/>
              <a:t>(faune et flore fossilisées).</a:t>
            </a:r>
          </a:p>
          <a:p>
            <a:pPr marL="0" indent="0">
              <a:buNone/>
            </a:pPr>
            <a:r>
              <a:rPr lang="fr-FR" sz="1600" dirty="0"/>
              <a:t>Par ailleurs, s'agissant des essais de pompages envisagés :</a:t>
            </a:r>
          </a:p>
          <a:p>
            <a:pPr>
              <a:buClr>
                <a:srgbClr val="C00000"/>
              </a:buClr>
            </a:pPr>
            <a:r>
              <a:rPr lang="fr-FR" sz="1600" dirty="0"/>
              <a:t>les débits annoncés étant inférieurs à ceux d'une éventuelle exploitation ;</a:t>
            </a:r>
          </a:p>
          <a:p>
            <a:pPr>
              <a:buClr>
                <a:srgbClr val="C00000"/>
              </a:buClr>
            </a:pPr>
            <a:r>
              <a:rPr lang="fr-FR" sz="1600" dirty="0"/>
              <a:t>en l'absence de dispositif permettant de quantifier l'incidence des pompages sur la nappe de l'Eocène (considérant de l'avis de la CLE du 1er juillet 2022) ;</a:t>
            </a:r>
          </a:p>
          <a:p>
            <a:pPr marL="0" indent="0">
              <a:buNone/>
            </a:pPr>
            <a:r>
              <a:rPr lang="fr-FR" sz="1600" b="1" dirty="0"/>
              <a:t>	</a:t>
            </a:r>
            <a:r>
              <a:rPr lang="fr-FR" sz="1600" b="1" u="sng" dirty="0"/>
              <a:t>ces tests ne permettront pas de lever les réserves émises par la CLE</a:t>
            </a:r>
            <a:r>
              <a:rPr lang="fr-FR" sz="1600" dirty="0"/>
              <a:t> mais seront 			utiles pour évaluer la productivité du réservoir cible Plio-Quaternaire.</a:t>
            </a:r>
          </a:p>
        </p:txBody>
      </p:sp>
      <p:sp>
        <p:nvSpPr>
          <p:cNvPr id="2" name="Rectangle 2">
            <a:extLst>
              <a:ext uri="{FF2B5EF4-FFF2-40B4-BE49-F238E27FC236}">
                <a16:creationId xmlns:a16="http://schemas.microsoft.com/office/drawing/2014/main" id="{E791BCC4-7C4C-1ACB-014B-6649087A833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1145347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12</a:t>
            </a:fld>
            <a:endParaRPr lang="fr-FR" dirty="0">
              <a:solidFill>
                <a:srgbClr val="E1E805"/>
              </a:solidFill>
            </a:endParaRPr>
          </a:p>
        </p:txBody>
      </p:sp>
      <p:sp>
        <p:nvSpPr>
          <p:cNvPr id="5" name="Text Box 4"/>
          <p:cNvSpPr txBox="1">
            <a:spLocks noChangeArrowheads="1"/>
          </p:cNvSpPr>
          <p:nvPr/>
        </p:nvSpPr>
        <p:spPr bwMode="auto">
          <a:xfrm>
            <a:off x="227427" y="1279612"/>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a:solidFill>
                  <a:schemeClr val="accent6">
                    <a:lumMod val="75000"/>
                  </a:schemeClr>
                </a:solidFill>
                <a:latin typeface="Gill Sans MT" pitchFamily="34" charset="0"/>
              </a:rPr>
              <a:t>Proposition d'avis </a:t>
            </a:r>
            <a:r>
              <a:rPr lang="fr-FR" altLang="fr-FR" sz="2000" b="1" dirty="0">
                <a:solidFill>
                  <a:schemeClr val="accent6">
                    <a:lumMod val="75000"/>
                  </a:schemeClr>
                </a:solidFill>
                <a:latin typeface="Gill Sans MT" pitchFamily="34" charset="0"/>
              </a:rPr>
              <a:t>:</a:t>
            </a:r>
            <a:endParaRPr lang="fr-FR" altLang="fr-FR" sz="2000" b="1" u="sng" dirty="0">
              <a:solidFill>
                <a:schemeClr val="accent6">
                  <a:lumMod val="75000"/>
                </a:schemeClr>
              </a:solidFill>
              <a:latin typeface="Gill Sans MT" pitchFamily="34" charset="0"/>
            </a:endParaRPr>
          </a:p>
        </p:txBody>
      </p:sp>
      <p:sp>
        <p:nvSpPr>
          <p:cNvPr id="7" name="Rectangle 5"/>
          <p:cNvSpPr>
            <a:spLocks noChangeArrowheads="1"/>
          </p:cNvSpPr>
          <p:nvPr/>
        </p:nvSpPr>
        <p:spPr bwMode="auto">
          <a:xfrm>
            <a:off x="227427" y="1560033"/>
            <a:ext cx="8689146"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Ce projet consistant à réaliser 3 forages de reconnaissance sur 2 sites </a:t>
            </a:r>
            <a:r>
              <a:rPr lang="fr-FR" altLang="fr-FR" b="1" dirty="0">
                <a:solidFill>
                  <a:srgbClr val="333399"/>
                </a:solidFill>
                <a:latin typeface="Trebuchet MS" panose="020B0603020202020204" pitchFamily="34" charset="0"/>
              </a:rPr>
              <a:t>doit être considéré comme une phase exploratoire</a:t>
            </a:r>
            <a:r>
              <a:rPr lang="fr-FR" altLang="fr-FR" dirty="0">
                <a:solidFill>
                  <a:srgbClr val="333399"/>
                </a:solidFill>
                <a:latin typeface="Trebuchet MS" panose="020B0603020202020204" pitchFamily="34" charset="0"/>
              </a:rPr>
              <a:t> (étude d'opportunité) permettant :</a:t>
            </a:r>
          </a:p>
          <a:p>
            <a:pPr marL="285750" indent="-28575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de </a:t>
            </a:r>
            <a:r>
              <a:rPr lang="fr-FR" altLang="fr-FR" b="1" dirty="0">
                <a:solidFill>
                  <a:srgbClr val="333399"/>
                </a:solidFill>
                <a:latin typeface="Trebuchet MS" panose="020B0603020202020204" pitchFamily="34" charset="0"/>
              </a:rPr>
              <a:t>préciser le contexte géologique</a:t>
            </a:r>
            <a:r>
              <a:rPr lang="fr-FR" altLang="fr-FR" dirty="0">
                <a:solidFill>
                  <a:srgbClr val="333399"/>
                </a:solidFill>
                <a:latin typeface="Trebuchet MS" panose="020B0603020202020204" pitchFamily="34" charset="0"/>
              </a:rPr>
              <a:t> des deux sites, et notamment </a:t>
            </a:r>
            <a:r>
              <a:rPr lang="fr-FR" altLang="fr-FR" b="1" dirty="0">
                <a:solidFill>
                  <a:srgbClr val="333399"/>
                </a:solidFill>
                <a:latin typeface="Trebuchet MS" panose="020B0603020202020204" pitchFamily="34" charset="0"/>
              </a:rPr>
              <a:t>la position des formations de l'Eocène </a:t>
            </a:r>
            <a:r>
              <a:rPr lang="fr-FR" altLang="fr-FR" dirty="0">
                <a:solidFill>
                  <a:srgbClr val="333399"/>
                </a:solidFill>
                <a:latin typeface="Trebuchet MS" panose="020B0603020202020204" pitchFamily="34" charset="0"/>
              </a:rPr>
              <a:t>et la nature des formations à l'interface des séries tertiaires et </a:t>
            </a:r>
            <a:r>
              <a:rPr lang="fr-FR" altLang="fr-FR" dirty="0" err="1">
                <a:solidFill>
                  <a:srgbClr val="333399"/>
                </a:solidFill>
                <a:latin typeface="Trebuchet MS" panose="020B0603020202020204" pitchFamily="34" charset="0"/>
              </a:rPr>
              <a:t>plio</a:t>
            </a:r>
            <a:r>
              <a:rPr lang="fr-FR" altLang="fr-FR" dirty="0">
                <a:solidFill>
                  <a:srgbClr val="333399"/>
                </a:solidFill>
                <a:latin typeface="Trebuchet MS" panose="020B0603020202020204" pitchFamily="34" charset="0"/>
              </a:rPr>
              <a:t>-quaternaires (</a:t>
            </a:r>
            <a:r>
              <a:rPr lang="fr-FR" altLang="fr-FR" b="1" dirty="0">
                <a:solidFill>
                  <a:srgbClr val="333399"/>
                </a:solidFill>
                <a:latin typeface="Trebuchet MS" panose="020B0603020202020204" pitchFamily="34" charset="0"/>
              </a:rPr>
              <a:t>présence ou non d'une éponte</a:t>
            </a:r>
            <a:r>
              <a:rPr lang="fr-FR" altLang="fr-FR" dirty="0">
                <a:solidFill>
                  <a:srgbClr val="333399"/>
                </a:solidFill>
                <a:latin typeface="Trebuchet MS" panose="020B0603020202020204" pitchFamily="34" charset="0"/>
              </a:rPr>
              <a:t>) ;</a:t>
            </a:r>
          </a:p>
          <a:p>
            <a:pPr marL="285750" indent="-28575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évaluer la productivité des formations rencontrées ;</a:t>
            </a:r>
          </a:p>
          <a:p>
            <a:pPr algn="just">
              <a:buClr>
                <a:schemeClr val="accent2"/>
              </a:buClr>
              <a:buSzPct val="100000"/>
            </a:pPr>
            <a:r>
              <a:rPr lang="fr-FR" altLang="fr-FR" dirty="0">
                <a:solidFill>
                  <a:srgbClr val="333399"/>
                </a:solidFill>
                <a:latin typeface="Trebuchet MS" panose="020B0603020202020204" pitchFamily="34" charset="0"/>
              </a:rPr>
              <a:t>de manière à identifier le site le plus approprié pour une deuxième phase d'investigations (étude de faisabilité).</a:t>
            </a:r>
          </a:p>
          <a:p>
            <a:pPr algn="just">
              <a:spcBef>
                <a:spcPts val="600"/>
              </a:spcBef>
              <a:buClr>
                <a:schemeClr val="accent2"/>
              </a:buClr>
              <a:buSzPct val="100000"/>
            </a:pPr>
            <a:r>
              <a:rPr lang="fr-FR" altLang="fr-FR" dirty="0">
                <a:solidFill>
                  <a:srgbClr val="333399"/>
                </a:solidFill>
                <a:latin typeface="Trebuchet MS" panose="020B0603020202020204" pitchFamily="34" charset="0"/>
              </a:rPr>
              <a:t>Cette deuxième phase permettra de :</a:t>
            </a:r>
          </a:p>
          <a:p>
            <a:pPr marL="285750" indent="-28575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tester la capacité du réservoir à fournir les débits d'exploitation souhaités ;</a:t>
            </a:r>
          </a:p>
          <a:p>
            <a:pPr marL="285750" indent="-285750" algn="just">
              <a:buClr>
                <a:schemeClr val="accent2"/>
              </a:buClr>
              <a:buSzPct val="100000"/>
              <a:buFont typeface="Arial" panose="020B0604020202020204" pitchFamily="34" charset="0"/>
              <a:buChar char="•"/>
            </a:pPr>
            <a:r>
              <a:rPr lang="fr-FR" altLang="fr-FR" b="1" dirty="0">
                <a:solidFill>
                  <a:srgbClr val="333399"/>
                </a:solidFill>
                <a:latin typeface="Trebuchet MS" panose="020B0603020202020204" pitchFamily="34" charset="0"/>
              </a:rPr>
              <a:t>préciser, via un dispositif de suivi adéquat (piézomètre à l'Eocène à créer), l'incidence de ces prélèvements sur la nappe de l'Eocène </a:t>
            </a:r>
            <a:r>
              <a:rPr lang="fr-FR" altLang="fr-FR" dirty="0">
                <a:solidFill>
                  <a:srgbClr val="333399"/>
                </a:solidFill>
                <a:latin typeface="Trebuchet MS" panose="020B0603020202020204" pitchFamily="34" charset="0"/>
              </a:rPr>
              <a:t>;</a:t>
            </a:r>
          </a:p>
          <a:p>
            <a:pPr algn="just">
              <a:buClr>
                <a:schemeClr val="accent2"/>
              </a:buClr>
              <a:buSzPct val="100000"/>
            </a:pPr>
            <a:r>
              <a:rPr lang="fr-FR" altLang="fr-FR" b="1" dirty="0">
                <a:solidFill>
                  <a:srgbClr val="333399"/>
                </a:solidFill>
                <a:latin typeface="Trebuchet MS" panose="020B0603020202020204" pitchFamily="34" charset="0"/>
              </a:rPr>
              <a:t>éléments indispensables pour permettre à la CLE de poser un jugement sur la compatibilité du projet avec le SAGE des Nappes profondes de Gironde.</a:t>
            </a:r>
          </a:p>
          <a:p>
            <a:pPr lvl="1" algn="just">
              <a:spcBef>
                <a:spcPts val="1200"/>
              </a:spcBef>
              <a:buClr>
                <a:schemeClr val="accent2"/>
              </a:buClr>
              <a:buSzPct val="100000"/>
            </a:pPr>
            <a:r>
              <a:rPr lang="fr-FR" altLang="fr-FR" sz="1600" b="1" i="1" dirty="0">
                <a:solidFill>
                  <a:schemeClr val="accent6">
                    <a:lumMod val="75000"/>
                  </a:schemeClr>
                </a:solidFill>
                <a:latin typeface="Trebuchet MS" panose="020B0603020202020204" pitchFamily="34" charset="0"/>
              </a:rPr>
              <a:t>A noter que, dans la mesure où les forages exploratoires ne sont soumis qu'à déclaration quelle que soit leur profondeur, la reconnaissance immédiate de l'Eocène (forage équipé en piézomètre) apparaît pertinente.</a:t>
            </a:r>
          </a:p>
        </p:txBody>
      </p:sp>
      <p:sp>
        <p:nvSpPr>
          <p:cNvPr id="2" name="Rectangle 2">
            <a:extLst>
              <a:ext uri="{FF2B5EF4-FFF2-40B4-BE49-F238E27FC236}">
                <a16:creationId xmlns:a16="http://schemas.microsoft.com/office/drawing/2014/main" id="{AABFBAB8-BC6C-CFC1-45AF-CDCE9BC9E0E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de forages de reconnaissance au Plio-Quaternaire au Verdon sur Mer</a:t>
            </a:r>
          </a:p>
          <a:p>
            <a:pPr algn="ctr"/>
            <a:r>
              <a:rPr lang="fr-FR" sz="2200" b="1" dirty="0">
                <a:solidFill>
                  <a:srgbClr val="0077D4"/>
                </a:solidFill>
              </a:rPr>
              <a:t>pour la société Pure Salmon France </a:t>
            </a:r>
          </a:p>
        </p:txBody>
      </p:sp>
    </p:spTree>
    <p:extLst>
      <p:ext uri="{BB962C8B-B14F-4D97-AF65-F5344CB8AC3E}">
        <p14:creationId xmlns:p14="http://schemas.microsoft.com/office/powerpoint/2010/main" val="423095015"/>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2945</TotalTime>
  <Words>1531</Words>
  <Application>Microsoft Office PowerPoint</Application>
  <PresentationFormat>Affichage à l'écran (4:3)</PresentationFormat>
  <Paragraphs>135</Paragraphs>
  <Slides>12</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12</vt:i4>
      </vt:variant>
    </vt:vector>
  </HeadingPairs>
  <TitlesOfParts>
    <vt:vector size="19" baseType="lpstr">
      <vt:lpstr>Arial</vt:lpstr>
      <vt:lpstr>Calibri</vt:lpstr>
      <vt:lpstr>Gill Sans MT</vt:lpstr>
      <vt:lpstr>Symbol</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155</cp:revision>
  <dcterms:created xsi:type="dcterms:W3CDTF">2018-06-11T08:02:18Z</dcterms:created>
  <dcterms:modified xsi:type="dcterms:W3CDTF">2022-11-09T16:48:22Z</dcterms:modified>
</cp:coreProperties>
</file>