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84" r:id="rId3"/>
    <p:sldId id="285" r:id="rId4"/>
    <p:sldId id="287" r:id="rId5"/>
    <p:sldId id="286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E94F18"/>
    <a:srgbClr val="FF0000"/>
    <a:srgbClr val="333399"/>
    <a:srgbClr val="D9D9D9"/>
    <a:srgbClr val="FFCC00"/>
    <a:srgbClr val="006600"/>
    <a:srgbClr val="006C31"/>
    <a:srgbClr val="00642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10/11/2022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809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00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3798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10/11/2022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8145" y="1364192"/>
            <a:ext cx="3054555" cy="3594131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7" y="1443093"/>
            <a:ext cx="8618425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Hermès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installation d’un atelier et raccord au réseau AEP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sur la compatibilité avec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le SAGE sollicité par le pétitionnaire le 19 septembre 2022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de révision du PLUi (reçu le 10 novembre 2022)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Unités de gestion :</a:t>
            </a: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Eocène centre déficitaire </a:t>
            </a:r>
          </a:p>
          <a:p>
            <a:pPr marL="0" indent="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(indirectement via le réseau AEP)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895350" lvl="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  <a:tabLst>
                <a:tab pos="895350" algn="l"/>
              </a:tabLst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marL="895350" algn="just" defTabSz="914400">
              <a:spcBef>
                <a:spcPts val="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  <a:tabLst>
                <a:tab pos="895350" algn="l"/>
              </a:tabLst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d'installation d'un atelier de maroquinerie à Loupes</a:t>
            </a:r>
          </a:p>
          <a:p>
            <a:pPr marL="895350" defTabSz="914400">
              <a:spcBef>
                <a:spcPts val="0"/>
              </a:spcBef>
              <a:buClr>
                <a:srgbClr val="C0504D"/>
              </a:buClr>
              <a:buSzPct val="100000"/>
              <a:tabLst>
                <a:tab pos="895350" algn="l"/>
              </a:tabLst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nécessité de procéder à une modification du PLUi du Créonnais</a:t>
            </a:r>
          </a:p>
          <a:p>
            <a:pPr marL="638175" indent="0" algn="r" defTabSz="914400">
              <a:spcBef>
                <a:spcPts val="0"/>
              </a:spcBef>
              <a:buClr>
                <a:srgbClr val="C0504D"/>
              </a:buClr>
              <a:buSzPct val="100000"/>
              <a:buNone/>
              <a:tabLst>
                <a:tab pos="895350" algn="l"/>
              </a:tabLst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(transformation d'une zone naturelle en une zone à urbaniser)</a:t>
            </a:r>
          </a:p>
          <a:p>
            <a:pPr marL="895350" algn="just" defTabSz="914400">
              <a:spcBef>
                <a:spcPts val="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  <a:tabLst>
                <a:tab pos="895350" algn="l"/>
              </a:tabLst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alimentation en eau potable par le SIAEP de Bonnetan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5724990" y="1711105"/>
            <a:ext cx="2015722" cy="1602462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083624"/>
              <a:gd name="connsiteY0" fmla="*/ 0 h 24595031"/>
              <a:gd name="connsiteX1" fmla="*/ 1083624 w 1083624"/>
              <a:gd name="connsiteY1" fmla="*/ 24595031 h 24595031"/>
              <a:gd name="connsiteX0" fmla="*/ 0 w 1054023"/>
              <a:gd name="connsiteY0" fmla="*/ 0 h 25613756"/>
              <a:gd name="connsiteX1" fmla="*/ 1054023 w 1054023"/>
              <a:gd name="connsiteY1" fmla="*/ 25613756 h 25613756"/>
              <a:gd name="connsiteX0" fmla="*/ 0 w 1054023"/>
              <a:gd name="connsiteY0" fmla="*/ 0 h 25613756"/>
              <a:gd name="connsiteX1" fmla="*/ 1054023 w 1054023"/>
              <a:gd name="connsiteY1" fmla="*/ 25613756 h 25613756"/>
              <a:gd name="connsiteX0" fmla="*/ 0 w 1054023"/>
              <a:gd name="connsiteY0" fmla="*/ 0 h 25613756"/>
              <a:gd name="connsiteX1" fmla="*/ 1054023 w 1054023"/>
              <a:gd name="connsiteY1" fmla="*/ 25613756 h 25613756"/>
              <a:gd name="connsiteX0" fmla="*/ 0 w 1103358"/>
              <a:gd name="connsiteY0" fmla="*/ 0 h 25759281"/>
              <a:gd name="connsiteX1" fmla="*/ 1103358 w 1103358"/>
              <a:gd name="connsiteY1" fmla="*/ 25759281 h 25759281"/>
              <a:gd name="connsiteX0" fmla="*/ 0 w 1098424"/>
              <a:gd name="connsiteY0" fmla="*/ 0 h 25759281"/>
              <a:gd name="connsiteX1" fmla="*/ 1098424 w 1098424"/>
              <a:gd name="connsiteY1" fmla="*/ 25759281 h 2575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8424" h="25759281">
                <a:moveTo>
                  <a:pt x="0" y="0"/>
                </a:moveTo>
                <a:cubicBezTo>
                  <a:pt x="672546" y="6746439"/>
                  <a:pt x="886647" y="14788718"/>
                  <a:pt x="1098424" y="2575928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Projet d’installation d’un atelier de maroquinerie </a:t>
            </a:r>
            <a:br>
              <a:rPr lang="fr-FR" sz="2000" b="1" dirty="0">
                <a:solidFill>
                  <a:srgbClr val="0077D4"/>
                </a:solidFill>
              </a:rPr>
            </a:br>
            <a:r>
              <a:rPr lang="fr-FR" sz="2000" b="1" dirty="0" err="1">
                <a:solidFill>
                  <a:srgbClr val="0077D4"/>
                </a:solidFill>
              </a:rPr>
              <a:t>Hérmés</a:t>
            </a:r>
            <a:r>
              <a:rPr lang="fr-FR" sz="2000" b="1" dirty="0">
                <a:solidFill>
                  <a:srgbClr val="0077D4"/>
                </a:solidFill>
              </a:rPr>
              <a:t> à Loupes (SIAEP de Bonnetan)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96" y="1375024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Besoin en eau :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9 m</a:t>
            </a:r>
            <a:r>
              <a:rPr lang="fr-FR" baseline="30000" dirty="0"/>
              <a:t>3</a:t>
            </a:r>
            <a:r>
              <a:rPr lang="fr-FR" dirty="0"/>
              <a:t>/j pour la consommation et les sanitaires (300 personnes)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3 m</a:t>
            </a:r>
            <a:r>
              <a:rPr lang="fr-FR" baseline="30000" dirty="0"/>
              <a:t>3</a:t>
            </a:r>
            <a:r>
              <a:rPr lang="fr-FR" dirty="0"/>
              <a:t>/j pour la cuisine (600 repas/jours)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/>
              <a:t>pas d’eau de process</a:t>
            </a:r>
            <a:endParaRPr lang="fr-FR" baseline="30000" dirty="0"/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Optimisation des usages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équipements hydro-économes (chasses d’eau à double débit, robinets à débit limité, etc.)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mise en place d’une cuve de récupération des eaux pluviales pour répondre à une part des besoins sanitaires et à l’arrosage des espaces verts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Alimentation en eau depuis le réseau du SIAEPA de Bonnetan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UG Eocène centre déficitaire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dépassement des autorisations de prélèvements (# 2 500 000 m</a:t>
            </a:r>
            <a:r>
              <a:rPr lang="fr-FR" baseline="30000" dirty="0"/>
              <a:t>3</a:t>
            </a:r>
            <a:r>
              <a:rPr lang="fr-FR" dirty="0"/>
              <a:t>/an prélevés 			pour une autorisation actuelle à 1 900 000 m</a:t>
            </a:r>
            <a:r>
              <a:rPr lang="fr-FR" baseline="30000" dirty="0"/>
              <a:t>3</a:t>
            </a:r>
            <a:r>
              <a:rPr lang="fr-FR" dirty="0"/>
              <a:t>/an avec mise en 					demeure</a:t>
            </a:r>
            <a:r>
              <a:rPr lang="fr-FR" u="sng" dirty="0"/>
              <a:t>)</a:t>
            </a:r>
          </a:p>
          <a:p>
            <a:pPr marL="0" indent="0" algn="r">
              <a:spcBef>
                <a:spcPts val="6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b="1" dirty="0">
                <a:solidFill>
                  <a:srgbClr val="FF0000"/>
                </a:solidFill>
              </a:rPr>
              <a:t>=&gt; question indirecte de la compatibilité de la modification du PLUi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6A2C41-8465-2236-D691-8A5E72A86478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Projet d’installation d’un atelier de maroquinerie </a:t>
            </a:r>
            <a:br>
              <a:rPr lang="fr-FR" sz="2000" b="1" dirty="0">
                <a:solidFill>
                  <a:srgbClr val="0077D4"/>
                </a:solidFill>
              </a:rPr>
            </a:br>
            <a:r>
              <a:rPr lang="fr-FR" sz="2000" b="1" dirty="0">
                <a:solidFill>
                  <a:srgbClr val="0077D4"/>
                </a:solidFill>
              </a:rPr>
              <a:t>Hermès à Loupes (SIAEP de Bonnetan)</a:t>
            </a:r>
          </a:p>
        </p:txBody>
      </p:sp>
    </p:spTree>
    <p:extLst>
      <p:ext uri="{BB962C8B-B14F-4D97-AF65-F5344CB8AC3E}">
        <p14:creationId xmlns:p14="http://schemas.microsoft.com/office/powerpoint/2010/main" val="2926116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61423" y="2272273"/>
            <a:ext cx="8623960" cy="2313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question de la comptabilité avec le SAGE du projet d'atelier n'a pas lieu d'être dans la mesure où celui-ci n'aura pas d'incidence directe sur une nappe du SAGE.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En revanche, la modification du PLUi du Créonnais nécessaire pour permettre l'implantation de l'atelier peut amener à réexaminer la question de la compatibilité avec le SAGE de ce document d'urbanisme,</a:t>
            </a:r>
          </a:p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PLUi du Créonnais a été jugé compatible avec le SAGE (avis CLE 2019-043 du 8 juillet 2019).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578250"/>
            <a:ext cx="12577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Analyse :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0C8D7D0-7FE4-90E3-1A8F-E7E8A569899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Projet d’installation d’un atelier de maroquinerie </a:t>
            </a:r>
            <a:br>
              <a:rPr lang="fr-FR" sz="2000" b="1" dirty="0">
                <a:solidFill>
                  <a:srgbClr val="0077D4"/>
                </a:solidFill>
              </a:rPr>
            </a:br>
            <a:r>
              <a:rPr lang="fr-FR" sz="2000" b="1" dirty="0" err="1">
                <a:solidFill>
                  <a:srgbClr val="0077D4"/>
                </a:solidFill>
              </a:rPr>
              <a:t>Hérmés</a:t>
            </a:r>
            <a:r>
              <a:rPr lang="fr-FR" sz="2000" b="1" dirty="0">
                <a:solidFill>
                  <a:srgbClr val="0077D4"/>
                </a:solidFill>
              </a:rPr>
              <a:t> à Loupes (SIAEP de Bonnetan)</a:t>
            </a:r>
          </a:p>
        </p:txBody>
      </p:sp>
    </p:spTree>
    <p:extLst>
      <p:ext uri="{BB962C8B-B14F-4D97-AF65-F5344CB8AC3E}">
        <p14:creationId xmlns:p14="http://schemas.microsoft.com/office/powerpoint/2010/main" val="3844875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61424" y="1598628"/>
            <a:ext cx="8621154" cy="4393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 hangingPunct="0">
              <a:spcBef>
                <a:spcPts val="600"/>
              </a:spcBef>
            </a:pPr>
            <a:r>
              <a:rPr lang="fr-FR" sz="1800" dirty="0">
                <a:solidFill>
                  <a:srgbClr val="0070C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Considérant :</a:t>
            </a:r>
            <a:endParaRPr lang="fr-FR" sz="1800" dirty="0">
              <a:solidFill>
                <a:srgbClr val="0070C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Bef>
                <a:spcPts val="300"/>
              </a:spcBef>
              <a:buFont typeface="Symbol" panose="05050102010706020507" pitchFamily="18" charset="2"/>
              <a:buChar char=""/>
            </a:pPr>
            <a:r>
              <a:rPr lang="fr-FR" sz="1800" dirty="0">
                <a:solidFill>
                  <a:srgbClr val="0070C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prise en compte des questions d'approvisionnement en eau ;</a:t>
            </a:r>
            <a:endParaRPr lang="fr-FR" sz="1800" dirty="0">
              <a:solidFill>
                <a:srgbClr val="0070C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Bef>
                <a:spcPts val="300"/>
              </a:spcBef>
              <a:buFont typeface="Symbol" panose="05050102010706020507" pitchFamily="18" charset="2"/>
              <a:buChar char=""/>
            </a:pPr>
            <a:r>
              <a:rPr lang="fr-FR" sz="1800" dirty="0">
                <a:solidFill>
                  <a:srgbClr val="0070C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l’engagement des services* dans des projets de substitution à l'Eocène centre ;</a:t>
            </a:r>
            <a:endParaRPr lang="fr-FR" sz="1800" dirty="0">
              <a:solidFill>
                <a:srgbClr val="0070C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Bef>
                <a:spcPts val="300"/>
              </a:spcBef>
              <a:buFont typeface="Symbol" panose="05050102010706020507" pitchFamily="18" charset="2"/>
              <a:buChar char=""/>
            </a:pPr>
            <a:r>
              <a:rPr lang="fr-FR" sz="1800" dirty="0">
                <a:solidFill>
                  <a:srgbClr val="0070C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respect des obligations du SAGE Nappes profondes par les services d’eau ;</a:t>
            </a:r>
            <a:endParaRPr lang="fr-FR" sz="1800" dirty="0">
              <a:solidFill>
                <a:srgbClr val="0070C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Bef>
                <a:spcPts val="300"/>
              </a:spcBef>
              <a:buFont typeface="Symbol" panose="05050102010706020507" pitchFamily="18" charset="2"/>
              <a:buChar char=""/>
            </a:pPr>
            <a:r>
              <a:rPr lang="fr-FR" sz="1800" dirty="0">
                <a:solidFill>
                  <a:srgbClr val="0070C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taux de pertes à améliorer pour les services de Bonnetan et Arveyres ;</a:t>
            </a:r>
            <a:endParaRPr lang="fr-FR" sz="1800" dirty="0">
              <a:solidFill>
                <a:srgbClr val="0070C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</a:pPr>
            <a:r>
              <a:rPr lang="fr-FR" sz="1800" dirty="0">
                <a:solidFill>
                  <a:srgbClr val="0070C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sous réserve :</a:t>
            </a:r>
            <a:endParaRPr lang="fr-FR" sz="1800" dirty="0">
              <a:solidFill>
                <a:srgbClr val="0070C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Bef>
                <a:spcPts val="300"/>
              </a:spcBef>
              <a:buFont typeface="Symbol" panose="05050102010706020507" pitchFamily="18" charset="2"/>
              <a:buChar char=""/>
            </a:pPr>
            <a:r>
              <a:rPr lang="fr-FR" sz="1800" dirty="0">
                <a:solidFill>
                  <a:srgbClr val="0070C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l'ajout d'une prescription relatives aux économies d’eau et à la sensibilisation des habitants à ce sujet ;</a:t>
            </a:r>
            <a:endParaRPr lang="fr-FR" sz="1800" dirty="0">
              <a:solidFill>
                <a:srgbClr val="0070C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 hangingPunct="0">
              <a:spcBef>
                <a:spcPts val="300"/>
              </a:spcBef>
              <a:buFont typeface="Symbol" panose="05050102010706020507" pitchFamily="18" charset="2"/>
              <a:buChar char=""/>
            </a:pPr>
            <a:r>
              <a:rPr lang="fr-FR" sz="1800" dirty="0">
                <a:solidFill>
                  <a:srgbClr val="0070C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mise en place, dans un tableau de bord, d'un indicateur de suivi des prélèvements sur la Communauté de communes,</a:t>
            </a:r>
            <a:endParaRPr lang="fr-FR" sz="1800" dirty="0">
              <a:solidFill>
                <a:srgbClr val="0070C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</a:pPr>
            <a:r>
              <a:rPr lang="fr-FR" sz="1800" dirty="0">
                <a:solidFill>
                  <a:srgbClr val="0070C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PLUi du Créonnais peut être jugé compatible avec le SAGE.</a:t>
            </a:r>
            <a:endParaRPr lang="fr-FR" sz="1800" dirty="0">
              <a:solidFill>
                <a:srgbClr val="0070C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spcBef>
                <a:spcPts val="300"/>
              </a:spcBef>
            </a:pPr>
            <a:r>
              <a:rPr lang="fr-FR" sz="1800" dirty="0">
                <a:solidFill>
                  <a:srgbClr val="0070C0"/>
                </a:solidFill>
                <a:effectLst/>
                <a:latin typeface="Gill Sans MT" panose="020B05020201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CLE invite les acteurs concernés par le PLUi à être vigilants sur le respect des autorisations de prélèvement et des prescriptions du SAGE.</a:t>
            </a:r>
            <a:endParaRPr lang="fr-FR" altLang="fr-FR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2" y="1473665"/>
            <a:ext cx="46480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Avis CLE 2019-043 du 8 juillet 2019 :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0C8D7D0-7FE4-90E3-1A8F-E7E8A569899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Projet d’installation d’un atelier de maroquinerie </a:t>
            </a:r>
            <a:br>
              <a:rPr lang="fr-FR" sz="2000" b="1" dirty="0">
                <a:solidFill>
                  <a:srgbClr val="0077D4"/>
                </a:solidFill>
              </a:rPr>
            </a:br>
            <a:r>
              <a:rPr lang="fr-FR" sz="2000" b="1" dirty="0" err="1">
                <a:solidFill>
                  <a:srgbClr val="0077D4"/>
                </a:solidFill>
              </a:rPr>
              <a:t>Hérmés</a:t>
            </a:r>
            <a:r>
              <a:rPr lang="fr-FR" sz="2000" b="1" dirty="0">
                <a:solidFill>
                  <a:srgbClr val="0077D4"/>
                </a:solidFill>
              </a:rPr>
              <a:t> à Loupes (SIAEP de Bonnetan)</a:t>
            </a:r>
          </a:p>
        </p:txBody>
      </p:sp>
    </p:spTree>
    <p:extLst>
      <p:ext uri="{BB962C8B-B14F-4D97-AF65-F5344CB8AC3E}">
        <p14:creationId xmlns:p14="http://schemas.microsoft.com/office/powerpoint/2010/main" val="3433856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61423" y="1964550"/>
            <a:ext cx="8704609" cy="363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le projet d'atelier n'a pas d'incidence directe sur la ressource des nappes profondes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consommation et la destination de l’eau, 12 m</a:t>
            </a:r>
            <a:r>
              <a:rPr lang="fr-FR" alt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/j pour un usage sanitaire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mesures d'optimisation des usages de l'eau prévues par le pétitionnaire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la réalisation du projet nécessite une modification du PLUi du Créonnais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ce PLUi a été jugé compatible avec le SAGE en 2019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la modification du PLUi envisagé ne remet pas en cause les conclusions de  l'analyse de compatibilité de 2019 ;</a:t>
            </a:r>
          </a:p>
          <a:p>
            <a:pPr algn="just">
              <a:spcBef>
                <a:spcPts val="3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CLE confirme son avis de compatibilité avec le SAGE du PLUi du Créonnais, la question de la compatibilité du projet d'atelier avec le SAGE ne se posant pas.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52187" y="1413422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  <a:endParaRPr lang="fr-FR" altLang="fr-FR" sz="2000" b="1" dirty="0">
              <a:solidFill>
                <a:schemeClr val="accent6">
                  <a:lumMod val="75000"/>
                </a:schemeClr>
              </a:solidFill>
              <a:highlight>
                <a:srgbClr val="FFFF00"/>
              </a:highlight>
              <a:latin typeface="Gill Sans MT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0C8D7D0-7FE4-90E3-1A8F-E7E8A569899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Projet d’installation d’un atelier de maroquinerie </a:t>
            </a:r>
            <a:br>
              <a:rPr lang="fr-FR" sz="2000" b="1" dirty="0">
                <a:solidFill>
                  <a:srgbClr val="0077D4"/>
                </a:solidFill>
              </a:rPr>
            </a:br>
            <a:r>
              <a:rPr lang="fr-FR" sz="2000" b="1" dirty="0" err="1">
                <a:solidFill>
                  <a:srgbClr val="0077D4"/>
                </a:solidFill>
              </a:rPr>
              <a:t>Hérmés</a:t>
            </a:r>
            <a:r>
              <a:rPr lang="fr-FR" sz="2000" b="1" dirty="0">
                <a:solidFill>
                  <a:srgbClr val="0077D4"/>
                </a:solidFill>
              </a:rPr>
              <a:t> à Loupes (SIAEP de Bonnetan)</a:t>
            </a:r>
          </a:p>
        </p:txBody>
      </p:sp>
    </p:spTree>
    <p:extLst>
      <p:ext uri="{BB962C8B-B14F-4D97-AF65-F5344CB8AC3E}">
        <p14:creationId xmlns:p14="http://schemas.microsoft.com/office/powerpoint/2010/main" val="31744782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2313</TotalTime>
  <Words>677</Words>
  <Application>Microsoft Office PowerPoint</Application>
  <PresentationFormat>Affichage à l'écran (4:3)</PresentationFormat>
  <Paragraphs>63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Symbol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144</cp:revision>
  <dcterms:created xsi:type="dcterms:W3CDTF">2018-06-11T08:02:18Z</dcterms:created>
  <dcterms:modified xsi:type="dcterms:W3CDTF">2022-11-10T09:26:15Z</dcterms:modified>
</cp:coreProperties>
</file>