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83" r:id="rId3"/>
    <p:sldId id="285" r:id="rId4"/>
    <p:sldId id="286" r:id="rId5"/>
    <p:sldId id="282" r:id="rId6"/>
    <p:sldId id="284" r:id="rId7"/>
    <p:sldId id="279" r:id="rId8"/>
    <p:sldId id="287" r:id="rId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333399"/>
    <a:srgbClr val="0000FF"/>
    <a:srgbClr val="FFCC00"/>
    <a:srgbClr val="FF0000"/>
    <a:srgbClr val="006600"/>
    <a:srgbClr val="006C31"/>
    <a:srgbClr val="00642D"/>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1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09/11/2022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09/11/2022</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02047" y="1535458"/>
            <a:ext cx="5783118" cy="3113974"/>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Bordeaux Métropole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valorisation des eaux géothermiques en alternative à la réinjection dans le réservoir d'origine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sollicitation de Bordeaux Métropole </a:t>
            </a:r>
          </a:p>
          <a:p>
            <a:pPr marL="355600" lvl="0" indent="-355600" algn="r"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le 4 octobre 2022</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 </a:t>
            </a:r>
            <a:r>
              <a:rPr lang="fr-FR" altLang="fr-FR" sz="1800" dirty="0">
                <a:solidFill>
                  <a:srgbClr val="333399"/>
                </a:solidFill>
                <a:latin typeface="Trebuchet MS" panose="020B0603020202020204" pitchFamily="34" charset="0"/>
              </a:rPr>
              <a:t>Dossier d’autorisation</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UG :</a:t>
            </a:r>
            <a:r>
              <a:rPr lang="fr-FR" altLang="fr-FR" sz="1800" dirty="0">
                <a:solidFill>
                  <a:srgbClr val="333399"/>
                </a:solidFill>
                <a:latin typeface="Trebuchet MS" panose="020B0603020202020204" pitchFamily="34" charset="0"/>
              </a:rPr>
              <a:t> </a:t>
            </a:r>
            <a:r>
              <a:rPr lang="fr-FR" altLang="fr-FR" sz="1800" dirty="0" err="1">
                <a:solidFill>
                  <a:srgbClr val="333399"/>
                </a:solidFill>
                <a:latin typeface="Trebuchet MS" panose="020B0603020202020204" pitchFamily="34" charset="0"/>
              </a:rPr>
              <a:t>Cénomano</a:t>
            </a:r>
            <a:r>
              <a:rPr lang="fr-FR" altLang="fr-FR" sz="1800" dirty="0">
                <a:solidFill>
                  <a:srgbClr val="333399"/>
                </a:solidFill>
                <a:latin typeface="Trebuchet MS" panose="020B0603020202020204" pitchFamily="34" charset="0"/>
              </a:rPr>
              <a:t>-Turonien Centre non déficitaire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Avis précédents :</a:t>
            </a:r>
            <a:r>
              <a:rPr lang="fr-FR" altLang="fr-FR" sz="1800" dirty="0">
                <a:solidFill>
                  <a:srgbClr val="333399"/>
                </a:solidFill>
                <a:latin typeface="Trebuchet MS" panose="020B0603020202020204" pitchFamily="34" charset="0"/>
              </a:rPr>
              <a:t> 2021-006 du 15 février 2021</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86850" y="1362668"/>
            <a:ext cx="3057147" cy="3597181"/>
          </a:xfrm>
          <a:prstGeom prst="rect">
            <a:avLst/>
          </a:prstGeom>
          <a:ln w="76200">
            <a:noFill/>
          </a:ln>
        </p:spPr>
      </p:pic>
      <p:sp>
        <p:nvSpPr>
          <p:cNvPr id="7" name="Forme libre 6"/>
          <p:cNvSpPr/>
          <p:nvPr/>
        </p:nvSpPr>
        <p:spPr>
          <a:xfrm>
            <a:off x="4037257" y="1535457"/>
            <a:ext cx="3570905" cy="1580605"/>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Lst>
            <a:ahLst/>
            <a:cxnLst>
              <a:cxn ang="0">
                <a:pos x="connsiteX0" y="connsiteY0"/>
              </a:cxn>
              <a:cxn ang="0">
                <a:pos x="connsiteX1" y="connsiteY1"/>
              </a:cxn>
              <a:cxn ang="0">
                <a:pos x="connsiteX2" y="connsiteY2"/>
              </a:cxn>
            </a:cxnLst>
            <a:rect l="l" t="t" r="r" b="b"/>
            <a:pathLst>
              <a:path w="1564311" h="8875913">
                <a:moveTo>
                  <a:pt x="0" y="1056135"/>
                </a:moveTo>
                <a:cubicBezTo>
                  <a:pt x="395894" y="507773"/>
                  <a:pt x="374948" y="175430"/>
                  <a:pt x="808134" y="5880"/>
                </a:cubicBezTo>
                <a:cubicBezTo>
                  <a:pt x="1303713" y="-130323"/>
                  <a:pt x="1747451" y="2078801"/>
                  <a:pt x="1487583" y="8875913"/>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7EA62B3E-5406-4673-86CD-B0755A80D4B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d'une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sp>
        <p:nvSpPr>
          <p:cNvPr id="10" name="Espace réservé du contenu 4">
            <a:extLst>
              <a:ext uri="{FF2B5EF4-FFF2-40B4-BE49-F238E27FC236}">
                <a16:creationId xmlns:a16="http://schemas.microsoft.com/office/drawing/2014/main" id="{C1A14B6D-075F-4A03-9EAF-FA73E1FB6116}"/>
              </a:ext>
            </a:extLst>
          </p:cNvPr>
          <p:cNvSpPr txBox="1">
            <a:spLocks/>
          </p:cNvSpPr>
          <p:nvPr/>
        </p:nvSpPr>
        <p:spPr>
          <a:xfrm>
            <a:off x="753751" y="4880633"/>
            <a:ext cx="8212281" cy="1691802"/>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55600" indent="-355600" algn="just" defTabSz="914400">
              <a:spcBef>
                <a:spcPts val="600"/>
              </a:spcBef>
              <a:buClr>
                <a:srgbClr val="C0504D"/>
              </a:buClr>
              <a:buSzPct val="100000"/>
              <a:buFont typeface="Arial"/>
              <a:buNone/>
            </a:pPr>
            <a:r>
              <a:rPr lang="fr-FR" altLang="fr-FR" sz="1800" dirty="0">
                <a:solidFill>
                  <a:srgbClr val="333399"/>
                </a:solidFill>
                <a:latin typeface="Trebuchet MS" panose="020B0603020202020204" pitchFamily="34" charset="0"/>
              </a:rPr>
              <a:t>Contexte :</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Développement des réseaux de chaleurs</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Mise en œuvre d’un premier projet de valorisation des eaux issues de la géothermie </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457200" y="1382929"/>
            <a:ext cx="8229600" cy="3904751"/>
          </a:xfrm>
        </p:spPr>
        <p:txBody>
          <a:bodyPr>
            <a:noAutofit/>
          </a:bodyPr>
          <a:lstStyle/>
          <a:p>
            <a:pPr marL="0" indent="0">
              <a:buNone/>
            </a:pPr>
            <a:r>
              <a:rPr lang="fr-FR" u="sng" dirty="0"/>
              <a:t>Projet :</a:t>
            </a:r>
          </a:p>
          <a:p>
            <a:pPr>
              <a:spcBef>
                <a:spcPts val="600"/>
              </a:spcBef>
              <a:buClr>
                <a:schemeClr val="accent6">
                  <a:lumMod val="75000"/>
                </a:schemeClr>
              </a:buClr>
            </a:pPr>
            <a:r>
              <a:rPr lang="fr-FR" dirty="0"/>
              <a:t>réhabiliter le forage au </a:t>
            </a:r>
            <a:r>
              <a:rPr lang="fr-FR" dirty="0" err="1"/>
              <a:t>Cénomano</a:t>
            </a:r>
            <a:r>
              <a:rPr lang="fr-FR" dirty="0"/>
              <a:t>-Turonien (CT) existant pour une mise en service en tant que forage producteur</a:t>
            </a:r>
            <a:endParaRPr lang="fr-FR" u="sng" dirty="0"/>
          </a:p>
          <a:p>
            <a:pPr>
              <a:spcBef>
                <a:spcPts val="600"/>
              </a:spcBef>
              <a:buClr>
                <a:schemeClr val="accent6">
                  <a:lumMod val="75000"/>
                </a:schemeClr>
              </a:buClr>
            </a:pPr>
            <a:r>
              <a:rPr lang="fr-FR" dirty="0"/>
              <a:t>créer un forage à l’Eocène pour la réinjection</a:t>
            </a:r>
            <a:endParaRPr lang="fr-FR" u="sng" dirty="0"/>
          </a:p>
          <a:p>
            <a:pPr marL="0" indent="0">
              <a:spcBef>
                <a:spcPts val="1200"/>
              </a:spcBef>
              <a:buClr>
                <a:schemeClr val="accent6">
                  <a:lumMod val="75000"/>
                </a:schemeClr>
              </a:buClr>
              <a:buNone/>
            </a:pPr>
            <a:r>
              <a:rPr lang="fr-FR" u="sng" dirty="0"/>
              <a:t>Forage CT (BSS001YDZE) :</a:t>
            </a:r>
          </a:p>
          <a:p>
            <a:pPr>
              <a:spcBef>
                <a:spcPts val="600"/>
              </a:spcBef>
              <a:buClr>
                <a:schemeClr val="accent6">
                  <a:lumMod val="75000"/>
                </a:schemeClr>
              </a:buClr>
            </a:pPr>
            <a:r>
              <a:rPr lang="fr-FR" dirty="0"/>
              <a:t>créé en 1985 mais non exploité depuis</a:t>
            </a:r>
          </a:p>
          <a:p>
            <a:pPr>
              <a:spcBef>
                <a:spcPts val="600"/>
              </a:spcBef>
              <a:buClr>
                <a:schemeClr val="accent6">
                  <a:lumMod val="75000"/>
                </a:schemeClr>
              </a:buClr>
            </a:pPr>
            <a:r>
              <a:rPr lang="fr-FR" dirty="0"/>
              <a:t>réhabilitation et création d’une « nouvelle jambe » pour augmenter la capacité de production (175 m</a:t>
            </a:r>
            <a:r>
              <a:rPr lang="fr-FR" baseline="30000" dirty="0"/>
              <a:t>3</a:t>
            </a:r>
            <a:r>
              <a:rPr lang="fr-FR" dirty="0"/>
              <a:t>/h contre 100 m</a:t>
            </a:r>
            <a:r>
              <a:rPr lang="fr-FR" baseline="30000" dirty="0"/>
              <a:t>3</a:t>
            </a:r>
            <a:r>
              <a:rPr lang="fr-FR" dirty="0"/>
              <a:t>/h actuellement)</a:t>
            </a:r>
          </a:p>
          <a:p>
            <a:pPr>
              <a:spcBef>
                <a:spcPts val="600"/>
              </a:spcBef>
              <a:buClr>
                <a:schemeClr val="accent6">
                  <a:lumMod val="75000"/>
                </a:schemeClr>
              </a:buClr>
            </a:pPr>
            <a:r>
              <a:rPr lang="fr-FR" dirty="0"/>
              <a:t>prélèvement envisagé d’environ 850 000 m</a:t>
            </a:r>
            <a:r>
              <a:rPr lang="fr-FR" baseline="30000" dirty="0"/>
              <a:t>3</a:t>
            </a:r>
            <a:r>
              <a:rPr lang="fr-FR" dirty="0"/>
              <a:t>/an</a:t>
            </a:r>
          </a:p>
          <a:p>
            <a:pPr marL="0" indent="0">
              <a:spcBef>
                <a:spcPts val="1200"/>
              </a:spcBef>
              <a:buClr>
                <a:schemeClr val="accent6">
                  <a:lumMod val="75000"/>
                </a:schemeClr>
              </a:buClr>
              <a:buNone/>
            </a:pPr>
            <a:r>
              <a:rPr lang="fr-FR" u="sng" dirty="0"/>
              <a:t>Forage Eocène (à créer) :</a:t>
            </a:r>
          </a:p>
          <a:p>
            <a:pPr>
              <a:spcBef>
                <a:spcPts val="600"/>
              </a:spcBef>
              <a:buClr>
                <a:schemeClr val="accent6">
                  <a:lumMod val="75000"/>
                </a:schemeClr>
              </a:buClr>
            </a:pPr>
            <a:r>
              <a:rPr lang="fr-FR" dirty="0"/>
              <a:t>profondeur de 315 m</a:t>
            </a:r>
          </a:p>
          <a:p>
            <a:pPr>
              <a:spcBef>
                <a:spcPts val="600"/>
              </a:spcBef>
              <a:buClr>
                <a:schemeClr val="accent6">
                  <a:lumMod val="75000"/>
                </a:schemeClr>
              </a:buClr>
            </a:pPr>
            <a:r>
              <a:rPr lang="fr-FR" dirty="0"/>
              <a:t>estimation d’un prélèvement de l’ordre de 13 500 m</a:t>
            </a:r>
            <a:r>
              <a:rPr lang="fr-FR" baseline="30000" dirty="0"/>
              <a:t>3</a:t>
            </a:r>
            <a:r>
              <a:rPr lang="fr-FR" dirty="0"/>
              <a:t> lors de la création pour le développement </a:t>
            </a:r>
          </a:p>
        </p:txBody>
      </p:sp>
      <p:sp>
        <p:nvSpPr>
          <p:cNvPr id="4" name="Rectangle 2">
            <a:extLst>
              <a:ext uri="{FF2B5EF4-FFF2-40B4-BE49-F238E27FC236}">
                <a16:creationId xmlns:a16="http://schemas.microsoft.com/office/drawing/2014/main" id="{6CC6C06F-5855-E195-8C25-96E36C9E0F0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d'une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spTree>
    <p:extLst>
      <p:ext uri="{BB962C8B-B14F-4D97-AF65-F5344CB8AC3E}">
        <p14:creationId xmlns:p14="http://schemas.microsoft.com/office/powerpoint/2010/main" val="3780191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457200" y="1476624"/>
            <a:ext cx="8229600" cy="3904751"/>
          </a:xfrm>
        </p:spPr>
        <p:txBody>
          <a:bodyPr>
            <a:noAutofit/>
          </a:bodyPr>
          <a:lstStyle/>
          <a:p>
            <a:pPr marL="0" indent="0">
              <a:buNone/>
            </a:pPr>
            <a:r>
              <a:rPr lang="fr-FR" u="sng" dirty="0"/>
              <a:t>Impact quantitatif</a:t>
            </a:r>
          </a:p>
          <a:p>
            <a:pPr marL="0" indent="0">
              <a:buNone/>
            </a:pPr>
            <a:endParaRPr lang="fr-FR" u="sng" dirty="0"/>
          </a:p>
          <a:p>
            <a:pPr marL="0" indent="0">
              <a:buNone/>
            </a:pPr>
            <a:endParaRPr lang="fr-FR" u="sng" dirty="0"/>
          </a:p>
          <a:p>
            <a:pPr marL="0" indent="0">
              <a:buNone/>
            </a:pPr>
            <a:endParaRPr lang="fr-FR" u="sng" dirty="0"/>
          </a:p>
          <a:p>
            <a:pPr marL="0" indent="0">
              <a:buNone/>
            </a:pPr>
            <a:endParaRPr lang="fr-FR" u="sng" dirty="0"/>
          </a:p>
          <a:p>
            <a:pPr marL="0" indent="0">
              <a:buNone/>
            </a:pPr>
            <a:endParaRPr lang="fr-FR" u="sng" dirty="0"/>
          </a:p>
          <a:p>
            <a:pPr marL="0" indent="0">
              <a:buNone/>
            </a:pPr>
            <a:r>
              <a:rPr lang="fr-FR" u="sng" dirty="0"/>
              <a:t>Impact qualitatif</a:t>
            </a:r>
          </a:p>
          <a:p>
            <a:pPr>
              <a:buClr>
                <a:schemeClr val="accent6">
                  <a:lumMod val="75000"/>
                </a:schemeClr>
              </a:buClr>
            </a:pPr>
            <a:r>
              <a:rPr lang="fr-FR" dirty="0"/>
              <a:t>abaissement de température de l’eau dans l’Eocène de l’ordre de 13,6°C (T° initiale : 23,6 °C) sans impact à 30 ans sur les ouvrages environnants</a:t>
            </a:r>
          </a:p>
          <a:p>
            <a:pPr>
              <a:buClr>
                <a:schemeClr val="accent6">
                  <a:lumMod val="75000"/>
                </a:schemeClr>
              </a:buClr>
            </a:pPr>
            <a:r>
              <a:rPr lang="fr-FR" dirty="0"/>
              <a:t>légère modification des teneurs pour les ions calcium, silice, sulfates*, fluorures* et fer</a:t>
            </a:r>
          </a:p>
        </p:txBody>
      </p:sp>
      <p:sp>
        <p:nvSpPr>
          <p:cNvPr id="4" name="Rectangle 2">
            <a:extLst>
              <a:ext uri="{FF2B5EF4-FFF2-40B4-BE49-F238E27FC236}">
                <a16:creationId xmlns:a16="http://schemas.microsoft.com/office/drawing/2014/main" id="{6CC6C06F-5855-E195-8C25-96E36C9E0F0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d'une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graphicFrame>
        <p:nvGraphicFramePr>
          <p:cNvPr id="3" name="Tableau 2">
            <a:extLst>
              <a:ext uri="{FF2B5EF4-FFF2-40B4-BE49-F238E27FC236}">
                <a16:creationId xmlns:a16="http://schemas.microsoft.com/office/drawing/2014/main" id="{722CD525-8AC1-377E-BC34-830870863DC2}"/>
              </a:ext>
            </a:extLst>
          </p:cNvPr>
          <p:cNvGraphicFramePr>
            <a:graphicFrameLocks noGrp="1"/>
          </p:cNvGraphicFramePr>
          <p:nvPr>
            <p:extLst>
              <p:ext uri="{D42A27DB-BD31-4B8C-83A1-F6EECF244321}">
                <p14:modId xmlns:p14="http://schemas.microsoft.com/office/powerpoint/2010/main" val="3568707257"/>
              </p:ext>
            </p:extLst>
          </p:nvPr>
        </p:nvGraphicFramePr>
        <p:xfrm>
          <a:off x="1045772" y="1855619"/>
          <a:ext cx="6490113" cy="1407126"/>
        </p:xfrm>
        <a:graphic>
          <a:graphicData uri="http://schemas.openxmlformats.org/drawingml/2006/table">
            <a:tbl>
              <a:tblPr firstRow="1" bandRow="1">
                <a:tableStyleId>{5C22544A-7EE6-4342-B048-85BDC9FD1C3A}</a:tableStyleId>
              </a:tblPr>
              <a:tblGrid>
                <a:gridCol w="3511597">
                  <a:extLst>
                    <a:ext uri="{9D8B030D-6E8A-4147-A177-3AD203B41FA5}">
                      <a16:colId xmlns:a16="http://schemas.microsoft.com/office/drawing/2014/main" val="2688549768"/>
                    </a:ext>
                  </a:extLst>
                </a:gridCol>
                <a:gridCol w="2978516">
                  <a:extLst>
                    <a:ext uri="{9D8B030D-6E8A-4147-A177-3AD203B41FA5}">
                      <a16:colId xmlns:a16="http://schemas.microsoft.com/office/drawing/2014/main" val="189748220"/>
                    </a:ext>
                  </a:extLst>
                </a:gridCol>
              </a:tblGrid>
              <a:tr h="469042">
                <a:tc>
                  <a:txBody>
                    <a:bodyPr/>
                    <a:lstStyle/>
                    <a:p>
                      <a:pPr algn="ctr"/>
                      <a:r>
                        <a:rPr lang="fr-FR" sz="2000" dirty="0"/>
                        <a:t>UG</a:t>
                      </a:r>
                    </a:p>
                  </a:txBody>
                  <a:tcPr marL="115654" marR="115654" marT="57827" marB="57827" anchor="ctr"/>
                </a:tc>
                <a:tc>
                  <a:txBody>
                    <a:bodyPr/>
                    <a:lstStyle/>
                    <a:p>
                      <a:pPr algn="ctr"/>
                      <a:r>
                        <a:rPr lang="fr-FR" sz="2000" dirty="0"/>
                        <a:t>Balance prélèvement</a:t>
                      </a:r>
                    </a:p>
                  </a:txBody>
                  <a:tcPr marL="115654" marR="115654" marT="57827" marB="57827" anchor="ctr"/>
                </a:tc>
                <a:extLst>
                  <a:ext uri="{0D108BD9-81ED-4DB2-BD59-A6C34878D82A}">
                    <a16:rowId xmlns:a16="http://schemas.microsoft.com/office/drawing/2014/main" val="2708407093"/>
                  </a:ext>
                </a:extLst>
              </a:tr>
              <a:tr h="469042">
                <a:tc>
                  <a:txBody>
                    <a:bodyPr/>
                    <a:lstStyle/>
                    <a:p>
                      <a:pPr algn="l"/>
                      <a:r>
                        <a:rPr lang="fr-FR" sz="2000" dirty="0"/>
                        <a:t>Eocène centre</a:t>
                      </a:r>
                    </a:p>
                  </a:txBody>
                  <a:tcPr marL="115654" marR="115654" marT="57827" marB="57827" anchor="ctr"/>
                </a:tc>
                <a:tc>
                  <a:txBody>
                    <a:bodyPr/>
                    <a:lstStyle/>
                    <a:p>
                      <a:pPr algn="ctr"/>
                      <a:r>
                        <a:rPr lang="fr-FR" sz="2000" dirty="0"/>
                        <a:t>+ 850 000 m</a:t>
                      </a:r>
                      <a:r>
                        <a:rPr lang="fr-FR" sz="2000" baseline="30000" dirty="0"/>
                        <a:t>3</a:t>
                      </a:r>
                      <a:r>
                        <a:rPr lang="fr-FR" sz="2000" dirty="0"/>
                        <a:t>/an</a:t>
                      </a:r>
                    </a:p>
                  </a:txBody>
                  <a:tcPr marL="115654" marR="115654" marT="57827" marB="57827" anchor="ctr"/>
                </a:tc>
                <a:extLst>
                  <a:ext uri="{0D108BD9-81ED-4DB2-BD59-A6C34878D82A}">
                    <a16:rowId xmlns:a16="http://schemas.microsoft.com/office/drawing/2014/main" val="124693585"/>
                  </a:ext>
                </a:extLst>
              </a:tr>
              <a:tr h="469042">
                <a:tc>
                  <a:txBody>
                    <a:bodyPr/>
                    <a:lstStyle/>
                    <a:p>
                      <a:pPr algn="l"/>
                      <a:r>
                        <a:rPr lang="fr-FR" sz="2000" dirty="0" err="1"/>
                        <a:t>Cénomano</a:t>
                      </a:r>
                      <a:r>
                        <a:rPr lang="fr-FR" sz="2000" dirty="0"/>
                        <a:t>-Turonien centre</a:t>
                      </a:r>
                    </a:p>
                  </a:txBody>
                  <a:tcPr marL="115654" marR="115654" marT="57827" marB="57827" anchor="ctr"/>
                </a:tc>
                <a:tc>
                  <a:txBody>
                    <a:bodyPr/>
                    <a:lstStyle/>
                    <a:p>
                      <a:pPr algn="ctr"/>
                      <a:r>
                        <a:rPr lang="fr-FR" sz="2000" dirty="0"/>
                        <a:t>- 850 000 m</a:t>
                      </a:r>
                      <a:r>
                        <a:rPr lang="fr-FR" sz="2000" baseline="30000" dirty="0"/>
                        <a:t>3</a:t>
                      </a:r>
                      <a:r>
                        <a:rPr lang="fr-FR" sz="2000" dirty="0"/>
                        <a:t>/an</a:t>
                      </a:r>
                    </a:p>
                  </a:txBody>
                  <a:tcPr marL="115654" marR="115654" marT="57827" marB="57827" anchor="ctr"/>
                </a:tc>
                <a:extLst>
                  <a:ext uri="{0D108BD9-81ED-4DB2-BD59-A6C34878D82A}">
                    <a16:rowId xmlns:a16="http://schemas.microsoft.com/office/drawing/2014/main" val="4224206591"/>
                  </a:ext>
                </a:extLst>
              </a:tr>
            </a:tbl>
          </a:graphicData>
        </a:graphic>
      </p:graphicFrame>
      <p:sp>
        <p:nvSpPr>
          <p:cNvPr id="5" name="ZoneTexte 4">
            <a:extLst>
              <a:ext uri="{FF2B5EF4-FFF2-40B4-BE49-F238E27FC236}">
                <a16:creationId xmlns:a16="http://schemas.microsoft.com/office/drawing/2014/main" id="{4F46D074-4A33-1449-0C66-C3CA0B9CC0CF}"/>
              </a:ext>
            </a:extLst>
          </p:cNvPr>
          <p:cNvSpPr txBox="1"/>
          <p:nvPr/>
        </p:nvSpPr>
        <p:spPr>
          <a:xfrm>
            <a:off x="742654" y="5769806"/>
            <a:ext cx="2906163" cy="369332"/>
          </a:xfrm>
          <a:prstGeom prst="rect">
            <a:avLst/>
          </a:prstGeom>
          <a:noFill/>
        </p:spPr>
        <p:txBody>
          <a:bodyPr wrap="square" rtlCol="0">
            <a:spAutoFit/>
          </a:bodyPr>
          <a:lstStyle/>
          <a:p>
            <a:r>
              <a:rPr lang="fr-FR" dirty="0">
                <a:solidFill>
                  <a:srgbClr val="333399"/>
                </a:solidFill>
              </a:rPr>
              <a:t>*réduction des teneurs</a:t>
            </a:r>
          </a:p>
        </p:txBody>
      </p:sp>
    </p:spTree>
    <p:extLst>
      <p:ext uri="{BB962C8B-B14F-4D97-AF65-F5344CB8AC3E}">
        <p14:creationId xmlns:p14="http://schemas.microsoft.com/office/powerpoint/2010/main" val="2837977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457200" y="1476624"/>
            <a:ext cx="8229600" cy="3904751"/>
          </a:xfrm>
        </p:spPr>
        <p:txBody>
          <a:bodyPr>
            <a:noAutofit/>
          </a:bodyPr>
          <a:lstStyle/>
          <a:p>
            <a:pPr marL="0" indent="0">
              <a:buNone/>
            </a:pPr>
            <a:r>
              <a:rPr lang="fr-FR" u="sng" dirty="0"/>
              <a:t>Argumentaire pour réinjection dans un réservoir alternatif</a:t>
            </a:r>
          </a:p>
          <a:p>
            <a:pPr>
              <a:spcBef>
                <a:spcPts val="600"/>
              </a:spcBef>
              <a:buClr>
                <a:schemeClr val="accent6">
                  <a:lumMod val="75000"/>
                </a:schemeClr>
              </a:buClr>
            </a:pPr>
            <a:r>
              <a:rPr lang="fr-FR" b="1" dirty="0"/>
              <a:t>Investissements moindres </a:t>
            </a:r>
            <a:r>
              <a:rPr lang="fr-FR" dirty="0"/>
              <a:t>et emprise foncière limitée (pas de problème d'écartement des puits)</a:t>
            </a:r>
          </a:p>
          <a:p>
            <a:pPr>
              <a:spcBef>
                <a:spcPts val="600"/>
              </a:spcBef>
              <a:buClr>
                <a:schemeClr val="accent6">
                  <a:lumMod val="75000"/>
                </a:schemeClr>
              </a:buClr>
            </a:pPr>
            <a:r>
              <a:rPr lang="fr-FR" b="1" dirty="0"/>
              <a:t>Bonne connaissance locale </a:t>
            </a:r>
            <a:r>
              <a:rPr lang="fr-FR" dirty="0"/>
              <a:t>du réservoir (nombreux forages AEP dans l’Éocène permettant une bonne connaissance de ce réservoir)</a:t>
            </a:r>
          </a:p>
          <a:p>
            <a:pPr>
              <a:spcBef>
                <a:spcPts val="600"/>
              </a:spcBef>
              <a:buClr>
                <a:schemeClr val="accent6">
                  <a:lumMod val="75000"/>
                </a:schemeClr>
              </a:buClr>
            </a:pPr>
            <a:r>
              <a:rPr lang="fr-FR" dirty="0"/>
              <a:t>La </a:t>
            </a:r>
            <a:r>
              <a:rPr lang="fr-FR" b="1" dirty="0"/>
              <a:t>ressemblance chimique </a:t>
            </a:r>
            <a:r>
              <a:rPr lang="fr-FR" dirty="0"/>
              <a:t>et la </a:t>
            </a:r>
            <a:r>
              <a:rPr lang="fr-FR" b="1" dirty="0"/>
              <a:t>compatibilité</a:t>
            </a:r>
            <a:r>
              <a:rPr lang="fr-FR" dirty="0"/>
              <a:t> des eaux </a:t>
            </a:r>
            <a:r>
              <a:rPr lang="fr-FR" dirty="0" err="1"/>
              <a:t>cénomano</a:t>
            </a:r>
            <a:r>
              <a:rPr lang="fr-FR" dirty="0"/>
              <a:t>-turoniennes et de celles du réservoir éocène (étude réalisée par </a:t>
            </a:r>
            <a:r>
              <a:rPr lang="fr-FR" dirty="0" err="1"/>
              <a:t>Rockwater</a:t>
            </a:r>
            <a:r>
              <a:rPr lang="fr-FR" dirty="0"/>
              <a:t> pour Engie Solutions)</a:t>
            </a:r>
          </a:p>
          <a:p>
            <a:pPr>
              <a:spcBef>
                <a:spcPts val="600"/>
              </a:spcBef>
              <a:buClr>
                <a:schemeClr val="accent6">
                  <a:lumMod val="75000"/>
                </a:schemeClr>
              </a:buClr>
            </a:pPr>
            <a:r>
              <a:rPr lang="fr-FR" b="1" dirty="0"/>
              <a:t>Compatibilité</a:t>
            </a:r>
            <a:r>
              <a:rPr lang="fr-FR" dirty="0"/>
              <a:t> de la réinjection avec le </a:t>
            </a:r>
            <a:r>
              <a:rPr lang="fr-FR" b="1" dirty="0"/>
              <a:t>SDAGE Adour-Garonne </a:t>
            </a:r>
            <a:r>
              <a:rPr lang="fr-FR" dirty="0"/>
              <a:t>et le </a:t>
            </a:r>
            <a:r>
              <a:rPr lang="fr-FR" b="1" dirty="0"/>
              <a:t>SAGE Nappes profondes de Gironde</a:t>
            </a:r>
          </a:p>
          <a:p>
            <a:pPr>
              <a:spcBef>
                <a:spcPts val="600"/>
              </a:spcBef>
              <a:buClr>
                <a:schemeClr val="accent6">
                  <a:lumMod val="75000"/>
                </a:schemeClr>
              </a:buClr>
            </a:pPr>
            <a:r>
              <a:rPr lang="fr-FR" b="1" dirty="0"/>
              <a:t>Teneur en fluor non conforme </a:t>
            </a:r>
            <a:r>
              <a:rPr lang="fr-FR" dirty="0"/>
              <a:t>pour une valorisation en AEP et impact sur le prix de l’eau</a:t>
            </a:r>
          </a:p>
        </p:txBody>
      </p:sp>
      <p:sp>
        <p:nvSpPr>
          <p:cNvPr id="4" name="Rectangle 2">
            <a:extLst>
              <a:ext uri="{FF2B5EF4-FFF2-40B4-BE49-F238E27FC236}">
                <a16:creationId xmlns:a16="http://schemas.microsoft.com/office/drawing/2014/main" id="{6CC6C06F-5855-E195-8C25-96E36C9E0F0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d'une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spTree>
    <p:extLst>
      <p:ext uri="{BB962C8B-B14F-4D97-AF65-F5344CB8AC3E}">
        <p14:creationId xmlns:p14="http://schemas.microsoft.com/office/powerpoint/2010/main" val="1108821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10;&#10;Description générée automatiquement">
            <a:extLst>
              <a:ext uri="{FF2B5EF4-FFF2-40B4-BE49-F238E27FC236}">
                <a16:creationId xmlns:a16="http://schemas.microsoft.com/office/drawing/2014/main" id="{65B515E3-FE57-488D-B9C6-ABBB28C206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0126" y="1387597"/>
            <a:ext cx="6308405" cy="5146735"/>
          </a:xfrm>
        </p:spPr>
      </p:pic>
      <p:sp>
        <p:nvSpPr>
          <p:cNvPr id="8" name="Accolade ouvrante 7">
            <a:extLst>
              <a:ext uri="{FF2B5EF4-FFF2-40B4-BE49-F238E27FC236}">
                <a16:creationId xmlns:a16="http://schemas.microsoft.com/office/drawing/2014/main" id="{FDAAEACF-BD31-4846-9523-CF1C3F88F2D3}"/>
              </a:ext>
            </a:extLst>
          </p:cNvPr>
          <p:cNvSpPr/>
          <p:nvPr/>
        </p:nvSpPr>
        <p:spPr>
          <a:xfrm>
            <a:off x="1973481" y="3663206"/>
            <a:ext cx="316331" cy="2258200"/>
          </a:xfrm>
          <a:prstGeom prst="leftBrace">
            <a:avLst/>
          </a:prstGeom>
          <a:ln>
            <a:solidFill>
              <a:srgbClr val="33339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9" name="ZoneTexte 8">
            <a:extLst>
              <a:ext uri="{FF2B5EF4-FFF2-40B4-BE49-F238E27FC236}">
                <a16:creationId xmlns:a16="http://schemas.microsoft.com/office/drawing/2014/main" id="{2E013902-D41B-4B47-BE87-D116E655E351}"/>
              </a:ext>
            </a:extLst>
          </p:cNvPr>
          <p:cNvSpPr txBox="1"/>
          <p:nvPr/>
        </p:nvSpPr>
        <p:spPr>
          <a:xfrm>
            <a:off x="401843" y="4399145"/>
            <a:ext cx="1887969" cy="646331"/>
          </a:xfrm>
          <a:prstGeom prst="rect">
            <a:avLst/>
          </a:prstGeom>
          <a:noFill/>
          <a:ln>
            <a:noFill/>
          </a:ln>
        </p:spPr>
        <p:txBody>
          <a:bodyPr wrap="square" rtlCol="0">
            <a:spAutoFit/>
          </a:bodyPr>
          <a:lstStyle/>
          <a:p>
            <a:pPr algn="ctr"/>
            <a:r>
              <a:rPr lang="fr-FR" dirty="0">
                <a:solidFill>
                  <a:srgbClr val="333399"/>
                </a:solidFill>
                <a:latin typeface="Trebuchet MS" panose="020B0603020202020204" pitchFamily="34" charset="0"/>
              </a:rPr>
              <a:t>Nouveaux projets</a:t>
            </a:r>
          </a:p>
        </p:txBody>
      </p:sp>
      <p:cxnSp>
        <p:nvCxnSpPr>
          <p:cNvPr id="13" name="Connecteur droit 12">
            <a:extLst>
              <a:ext uri="{FF2B5EF4-FFF2-40B4-BE49-F238E27FC236}">
                <a16:creationId xmlns:a16="http://schemas.microsoft.com/office/drawing/2014/main" id="{901C0092-1249-45D5-8A51-56D43643F031}"/>
              </a:ext>
            </a:extLst>
          </p:cNvPr>
          <p:cNvCxnSpPr>
            <a:cxnSpLocks/>
          </p:cNvCxnSpPr>
          <p:nvPr/>
        </p:nvCxnSpPr>
        <p:spPr>
          <a:xfrm>
            <a:off x="3863268" y="4582357"/>
            <a:ext cx="3993471"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Connecteur droit 14">
            <a:extLst>
              <a:ext uri="{FF2B5EF4-FFF2-40B4-BE49-F238E27FC236}">
                <a16:creationId xmlns:a16="http://schemas.microsoft.com/office/drawing/2014/main" id="{48F5B8D6-2EA6-411D-8AEA-A810FDF974EE}"/>
              </a:ext>
            </a:extLst>
          </p:cNvPr>
          <p:cNvCxnSpPr>
            <a:cxnSpLocks/>
          </p:cNvCxnSpPr>
          <p:nvPr/>
        </p:nvCxnSpPr>
        <p:spPr>
          <a:xfrm>
            <a:off x="6448149" y="5045476"/>
            <a:ext cx="2012271"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7" name="Connecteur droit 16">
            <a:extLst>
              <a:ext uri="{FF2B5EF4-FFF2-40B4-BE49-F238E27FC236}">
                <a16:creationId xmlns:a16="http://schemas.microsoft.com/office/drawing/2014/main" id="{3C1CEE9B-2C57-4F82-BBF0-A25160A5C315}"/>
              </a:ext>
            </a:extLst>
          </p:cNvPr>
          <p:cNvCxnSpPr>
            <a:cxnSpLocks/>
          </p:cNvCxnSpPr>
          <p:nvPr/>
        </p:nvCxnSpPr>
        <p:spPr>
          <a:xfrm>
            <a:off x="3255147" y="5251142"/>
            <a:ext cx="5205273"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9" name="Connecteur droit 18">
            <a:extLst>
              <a:ext uri="{FF2B5EF4-FFF2-40B4-BE49-F238E27FC236}">
                <a16:creationId xmlns:a16="http://schemas.microsoft.com/office/drawing/2014/main" id="{F0CE6493-341D-402D-9C36-066CABEF7D1F}"/>
              </a:ext>
            </a:extLst>
          </p:cNvPr>
          <p:cNvCxnSpPr>
            <a:cxnSpLocks/>
          </p:cNvCxnSpPr>
          <p:nvPr/>
        </p:nvCxnSpPr>
        <p:spPr>
          <a:xfrm>
            <a:off x="5894774" y="5921406"/>
            <a:ext cx="2265285" cy="0"/>
          </a:xfrm>
          <a:prstGeom prst="line">
            <a:avLst/>
          </a:prstGeom>
        </p:spPr>
        <p:style>
          <a:lnRef idx="2">
            <a:schemeClr val="accent2"/>
          </a:lnRef>
          <a:fillRef idx="0">
            <a:schemeClr val="accent2"/>
          </a:fillRef>
          <a:effectRef idx="1">
            <a:schemeClr val="accent2"/>
          </a:effectRef>
          <a:fontRef idx="minor">
            <a:schemeClr val="tx1"/>
          </a:fontRef>
        </p:style>
      </p:cxnSp>
      <p:sp>
        <p:nvSpPr>
          <p:cNvPr id="2" name="Rectangle 2">
            <a:extLst>
              <a:ext uri="{FF2B5EF4-FFF2-40B4-BE49-F238E27FC236}">
                <a16:creationId xmlns:a16="http://schemas.microsoft.com/office/drawing/2014/main" id="{3D8D1F1F-09B2-C38B-8348-8AD63167B474}"/>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d'une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spTree>
    <p:extLst>
      <p:ext uri="{BB962C8B-B14F-4D97-AF65-F5344CB8AC3E}">
        <p14:creationId xmlns:p14="http://schemas.microsoft.com/office/powerpoint/2010/main" val="3349666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254000" y="1409633"/>
            <a:ext cx="8229600" cy="3904751"/>
          </a:xfrm>
        </p:spPr>
        <p:txBody>
          <a:bodyPr>
            <a:noAutofit/>
          </a:bodyPr>
          <a:lstStyle/>
          <a:p>
            <a:pPr marL="0" indent="0">
              <a:buNone/>
            </a:pPr>
            <a:r>
              <a:rPr lang="fr-FR" dirty="0"/>
              <a:t>Rappel de l’avis de la CLE 2021-006 du 15 février 2021</a:t>
            </a:r>
          </a:p>
        </p:txBody>
      </p:sp>
      <p:sp>
        <p:nvSpPr>
          <p:cNvPr id="4" name="Rectangle 2">
            <a:extLst>
              <a:ext uri="{FF2B5EF4-FFF2-40B4-BE49-F238E27FC236}">
                <a16:creationId xmlns:a16="http://schemas.microsoft.com/office/drawing/2014/main" id="{6CC6C06F-5855-E195-8C25-96E36C9E0F0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d'une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grpSp>
        <p:nvGrpSpPr>
          <p:cNvPr id="3" name="Groupe 2">
            <a:extLst>
              <a:ext uri="{FF2B5EF4-FFF2-40B4-BE49-F238E27FC236}">
                <a16:creationId xmlns:a16="http://schemas.microsoft.com/office/drawing/2014/main" id="{CB93FB28-CC83-CF7A-2C1E-968945521746}"/>
              </a:ext>
            </a:extLst>
          </p:cNvPr>
          <p:cNvGrpSpPr/>
          <p:nvPr/>
        </p:nvGrpSpPr>
        <p:grpSpPr>
          <a:xfrm>
            <a:off x="405198" y="1865746"/>
            <a:ext cx="8415274" cy="4613924"/>
            <a:chOff x="1002267" y="2165397"/>
            <a:chExt cx="7818205" cy="4286563"/>
          </a:xfrm>
        </p:grpSpPr>
        <p:pic>
          <p:nvPicPr>
            <p:cNvPr id="5" name="Image 4" descr="Une image contenant texte&#10;&#10;Description générée automatiquement">
              <a:extLst>
                <a:ext uri="{FF2B5EF4-FFF2-40B4-BE49-F238E27FC236}">
                  <a16:creationId xmlns:a16="http://schemas.microsoft.com/office/drawing/2014/main" id="{3DC029C6-6BFE-7F86-F895-D03D84A07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267" y="2165397"/>
              <a:ext cx="7818205" cy="4286563"/>
            </a:xfrm>
            <a:prstGeom prst="rect">
              <a:avLst/>
            </a:prstGeom>
          </p:spPr>
        </p:pic>
        <p:sp>
          <p:nvSpPr>
            <p:cNvPr id="6" name="Rectangle 5">
              <a:extLst>
                <a:ext uri="{FF2B5EF4-FFF2-40B4-BE49-F238E27FC236}">
                  <a16:creationId xmlns:a16="http://schemas.microsoft.com/office/drawing/2014/main" id="{F9589DF8-5149-2295-4F53-4B386088303F}"/>
                </a:ext>
              </a:extLst>
            </p:cNvPr>
            <p:cNvSpPr/>
            <p:nvPr/>
          </p:nvSpPr>
          <p:spPr>
            <a:xfrm>
              <a:off x="1593410" y="5314384"/>
              <a:ext cx="7227062" cy="1071628"/>
            </a:xfrm>
            <a:prstGeom prst="rect">
              <a:avLst/>
            </a:prstGeom>
            <a:noFill/>
            <a:ln w="3810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rgbClr val="FF0000"/>
                </a:solidFill>
              </a:endParaRPr>
            </a:p>
          </p:txBody>
        </p:sp>
      </p:grpSp>
    </p:spTree>
    <p:extLst>
      <p:ext uri="{BB962C8B-B14F-4D97-AF65-F5344CB8AC3E}">
        <p14:creationId xmlns:p14="http://schemas.microsoft.com/office/powerpoint/2010/main" val="2931317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7</a:t>
            </a:fld>
            <a:endParaRPr lang="fr-FR" dirty="0">
              <a:solidFill>
                <a:srgbClr val="E1E805"/>
              </a:solidFill>
            </a:endParaRPr>
          </a:p>
        </p:txBody>
      </p:sp>
      <p:sp>
        <p:nvSpPr>
          <p:cNvPr id="5" name="Text Box 4"/>
          <p:cNvSpPr txBox="1">
            <a:spLocks noChangeArrowheads="1"/>
          </p:cNvSpPr>
          <p:nvPr/>
        </p:nvSpPr>
        <p:spPr bwMode="auto">
          <a:xfrm>
            <a:off x="252188" y="1284337"/>
            <a:ext cx="2888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fr-FR" altLang="fr-FR" sz="2400" b="1" u="sng" dirty="0">
                <a:solidFill>
                  <a:srgbClr val="C0504D"/>
                </a:solidFill>
                <a:latin typeface="Gill Sans MT" pitchFamily="34" charset="0"/>
              </a:rPr>
              <a:t>Proposition</a:t>
            </a:r>
            <a:r>
              <a:rPr lang="fr-FR" altLang="fr-FR" sz="2400" b="1" u="sng" dirty="0">
                <a:solidFill>
                  <a:schemeClr val="accent2"/>
                </a:solidFill>
                <a:latin typeface="Gill Sans MT" pitchFamily="34" charset="0"/>
              </a:rPr>
              <a:t> d’avis :</a:t>
            </a:r>
          </a:p>
        </p:txBody>
      </p:sp>
      <p:sp>
        <p:nvSpPr>
          <p:cNvPr id="7" name="Rectangle 5"/>
          <p:cNvSpPr>
            <a:spLocks noChangeArrowheads="1"/>
          </p:cNvSpPr>
          <p:nvPr/>
        </p:nvSpPr>
        <p:spPr bwMode="auto">
          <a:xfrm>
            <a:off x="415636" y="1762275"/>
            <a:ext cx="8312727"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disposition 59 qui prévoit la possibilité de réaliser de la géothermie sans réinjection dans le même réservoir sous réserve qu’un argumentaire démontrant l’intérêt pour la gestion de la ressource et l’impact technico-économique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l’avis de la CLE 2021-006 du 15 février 2021;</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que la valorisation de l’eau prélevée dans une ressource classée non déficitaire par réinjection dans une ressource classée déficitaire correspond à une substitution de ressource au sens de la disposition 14 ;</a:t>
            </a:r>
          </a:p>
          <a:p>
            <a:pPr algn="just">
              <a:spcBef>
                <a:spcPts val="600"/>
              </a:spcBef>
              <a:buClr>
                <a:schemeClr val="accent2"/>
              </a:buClr>
              <a:buSzPct val="100000"/>
            </a:pPr>
            <a:r>
              <a:rPr lang="fr-FR" altLang="fr-FR" dirty="0">
                <a:solidFill>
                  <a:srgbClr val="333399"/>
                </a:solidFill>
                <a:latin typeface="Trebuchet MS" panose="020B0603020202020204" pitchFamily="34" charset="0"/>
              </a:rPr>
              <a:t>le projet de géothermie incluant la réinjection des eaux issue du </a:t>
            </a:r>
            <a:r>
              <a:rPr lang="fr-FR" altLang="fr-FR" dirty="0" err="1">
                <a:solidFill>
                  <a:srgbClr val="333399"/>
                </a:solidFill>
                <a:latin typeface="Trebuchet MS" panose="020B0603020202020204" pitchFamily="34" charset="0"/>
              </a:rPr>
              <a:t>Cénomano</a:t>
            </a:r>
            <a:r>
              <a:rPr lang="fr-FR" altLang="fr-FR" dirty="0">
                <a:solidFill>
                  <a:srgbClr val="333399"/>
                </a:solidFill>
                <a:latin typeface="Trebuchet MS" panose="020B0603020202020204" pitchFamily="34" charset="0"/>
              </a:rPr>
              <a:t>-Turonien dans l’Eocène </a:t>
            </a:r>
            <a:r>
              <a:rPr lang="fr-FR" altLang="fr-FR">
                <a:solidFill>
                  <a:srgbClr val="333399"/>
                </a:solidFill>
                <a:latin typeface="Trebuchet MS" panose="020B0603020202020204" pitchFamily="34" charset="0"/>
              </a:rPr>
              <a:t>est jugé </a:t>
            </a:r>
            <a:r>
              <a:rPr lang="fr-FR" altLang="fr-FR" dirty="0">
                <a:solidFill>
                  <a:srgbClr val="333399"/>
                </a:solidFill>
                <a:latin typeface="Trebuchet MS" panose="020B0603020202020204" pitchFamily="34" charset="0"/>
              </a:rPr>
              <a:t>compatible avec le SAGE Nappes profondes de Gironde.</a:t>
            </a:r>
          </a:p>
        </p:txBody>
      </p:sp>
      <p:sp>
        <p:nvSpPr>
          <p:cNvPr id="2" name="Rectangle 2">
            <a:extLst>
              <a:ext uri="{FF2B5EF4-FFF2-40B4-BE49-F238E27FC236}">
                <a16:creationId xmlns:a16="http://schemas.microsoft.com/office/drawing/2014/main" id="{D7EE3E0F-4897-2C1F-17BE-E7BC49CAA840}"/>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d'une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spTree>
    <p:extLst>
      <p:ext uri="{BB962C8B-B14F-4D97-AF65-F5344CB8AC3E}">
        <p14:creationId xmlns:p14="http://schemas.microsoft.com/office/powerpoint/2010/main" val="3340269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590872" y="1476624"/>
            <a:ext cx="8229600" cy="3904751"/>
          </a:xfrm>
        </p:spPr>
        <p:txBody>
          <a:bodyPr>
            <a:noAutofit/>
          </a:bodyPr>
          <a:lstStyle/>
          <a:p>
            <a:pPr marL="0" indent="0">
              <a:buNone/>
            </a:pPr>
            <a:r>
              <a:rPr lang="fr-FR" dirty="0"/>
              <a:t>Annexe si nécessaire (extrait de l’analyse économique)</a:t>
            </a:r>
          </a:p>
        </p:txBody>
      </p:sp>
      <p:sp>
        <p:nvSpPr>
          <p:cNvPr id="4" name="Rectangle 2">
            <a:extLst>
              <a:ext uri="{FF2B5EF4-FFF2-40B4-BE49-F238E27FC236}">
                <a16:creationId xmlns:a16="http://schemas.microsoft.com/office/drawing/2014/main" id="{6CC6C06F-5855-E195-8C25-96E36C9E0F0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valorisation des eaux issues d'une forage géothermique au </a:t>
            </a:r>
            <a:r>
              <a:rPr lang="fr-FR" sz="2000" b="1" dirty="0" err="1">
                <a:solidFill>
                  <a:srgbClr val="0077D4"/>
                </a:solidFill>
              </a:rPr>
              <a:t>Cénomano</a:t>
            </a:r>
            <a:r>
              <a:rPr lang="fr-FR" sz="2000" b="1" dirty="0">
                <a:solidFill>
                  <a:srgbClr val="0077D4"/>
                </a:solidFill>
              </a:rPr>
              <a:t>-Turonien par réinjection à l'Eocène centre - Bordeaux Grand Parc</a:t>
            </a:r>
          </a:p>
        </p:txBody>
      </p:sp>
      <p:pic>
        <p:nvPicPr>
          <p:cNvPr id="7" name="Image 6" descr="Une image contenant table&#10;&#10;Description générée automatiquement">
            <a:extLst>
              <a:ext uri="{FF2B5EF4-FFF2-40B4-BE49-F238E27FC236}">
                <a16:creationId xmlns:a16="http://schemas.microsoft.com/office/drawing/2014/main" id="{7E3000F0-F97E-DFCA-4D48-2BDB88E0B7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342" y="2163914"/>
            <a:ext cx="8679315" cy="3010677"/>
          </a:xfrm>
          <a:prstGeom prst="rect">
            <a:avLst/>
          </a:prstGeom>
        </p:spPr>
      </p:pic>
    </p:spTree>
    <p:extLst>
      <p:ext uri="{BB962C8B-B14F-4D97-AF65-F5344CB8AC3E}">
        <p14:creationId xmlns:p14="http://schemas.microsoft.com/office/powerpoint/2010/main" val="2036319372"/>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2369</TotalTime>
  <Words>636</Words>
  <Application>Microsoft Office PowerPoint</Application>
  <PresentationFormat>Affichage à l'écran (4:3)</PresentationFormat>
  <Paragraphs>61</Paragraphs>
  <Slides>8</Slides>
  <Notes>0</Notes>
  <HiddenSlides>1</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8</vt:i4>
      </vt:variant>
    </vt:vector>
  </HeadingPairs>
  <TitlesOfParts>
    <vt:vector size="13" baseType="lpstr">
      <vt:lpstr>Arial</vt:lpstr>
      <vt:lpstr>Calibri</vt:lpstr>
      <vt:lpstr>Gill Sans MT</vt:lpstr>
      <vt:lpstr>Trebuchet MS</vt:lpstr>
      <vt:lpstr>Thème1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132</cp:revision>
  <dcterms:created xsi:type="dcterms:W3CDTF">2018-06-11T08:02:18Z</dcterms:created>
  <dcterms:modified xsi:type="dcterms:W3CDTF">2022-11-09T15:25:46Z</dcterms:modified>
</cp:coreProperties>
</file>