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"/>
  </p:notesMasterIdLst>
  <p:sldIdLst>
    <p:sldId id="278" r:id="rId2"/>
    <p:sldId id="276" r:id="rId3"/>
    <p:sldId id="279" r:id="rId4"/>
    <p:sldId id="263" r:id="rId5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lexis Lafficher" initials="AL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99"/>
    <a:srgbClr val="FF9900"/>
    <a:srgbClr val="FFCC00"/>
    <a:srgbClr val="FF0000"/>
    <a:srgbClr val="D9D9D9"/>
    <a:srgbClr val="006600"/>
    <a:srgbClr val="006C31"/>
    <a:srgbClr val="00642D"/>
    <a:srgbClr val="0000FF"/>
    <a:srgbClr val="9606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1026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commentAuthors" Target="commentAuthor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B3835A-2CE6-424F-976F-060004DDC7C0}" type="datetimeFigureOut">
              <a:rPr lang="fr-FR" smtClean="0"/>
              <a:t>10/11/2022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4D6616-047C-445B-82D7-A8BE044CA0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951658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4D6616-047C-445B-82D7-A8BE044CA00C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132916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4D6616-047C-445B-82D7-A8BE044CA00C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657849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4D6616-047C-445B-82D7-A8BE044CA00C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13785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ouv. Rapport PPT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rgbClr val="4F81BD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52092" y="2130429"/>
            <a:ext cx="7772400" cy="1470025"/>
          </a:xfrm>
        </p:spPr>
        <p:txBody>
          <a:bodyPr>
            <a:normAutofit/>
          </a:bodyPr>
          <a:lstStyle>
            <a:lvl1pPr>
              <a:defRPr sz="2625">
                <a:solidFill>
                  <a:srgbClr val="1341A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4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9" name="Connecteur droit 8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Image 10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807" y="5681984"/>
            <a:ext cx="2042185" cy="5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99381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9"/>
            <a:ext cx="7772400" cy="1470025"/>
          </a:xfrm>
        </p:spPr>
        <p:txBody>
          <a:bodyPr>
            <a:normAutofit/>
          </a:bodyPr>
          <a:lstStyle>
            <a:lvl1pPr>
              <a:defRPr sz="2625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4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807" y="5681984"/>
            <a:ext cx="2042185" cy="5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70167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677"/>
            <a:ext cx="9144000" cy="6871678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9"/>
            <a:ext cx="7772400" cy="1470025"/>
          </a:xfrm>
        </p:spPr>
        <p:txBody>
          <a:bodyPr>
            <a:normAutofit/>
          </a:bodyPr>
          <a:lstStyle>
            <a:lvl1pPr>
              <a:defRPr sz="2625">
                <a:solidFill>
                  <a:srgbClr val="FF0000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4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807" y="5681984"/>
            <a:ext cx="2042185" cy="5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72256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Angle jaun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5552" y="0"/>
            <a:ext cx="1298448" cy="1975104"/>
          </a:xfrm>
          <a:prstGeom prst="rect">
            <a:avLst/>
          </a:prstGeom>
        </p:spPr>
      </p:pic>
      <p:pic>
        <p:nvPicPr>
          <p:cNvPr id="7" name="Image 6" descr="Bando Bas Bleu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512779"/>
            <a:ext cx="9144001" cy="1352053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904751"/>
          </a:xfrm>
        </p:spPr>
        <p:txBody>
          <a:bodyPr/>
          <a:lstStyle>
            <a:lvl1pPr>
              <a:defRPr sz="1875">
                <a:solidFill>
                  <a:srgbClr val="1341A1"/>
                </a:solidFill>
              </a:defRPr>
            </a:lvl1pPr>
            <a:lvl2pPr>
              <a:defRPr sz="1350"/>
            </a:lvl2pPr>
            <a:lvl3pPr>
              <a:defRPr sz="1125"/>
            </a:lvl3pPr>
            <a:lvl4pPr>
              <a:defRPr sz="975"/>
            </a:lvl4pPr>
            <a:lvl5pPr>
              <a:defRPr sz="750"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4"/>
            <a:ext cx="609060" cy="365125"/>
          </a:xfrm>
        </p:spPr>
        <p:txBody>
          <a:bodyPr/>
          <a:lstStyle>
            <a:lvl1pPr algn="l">
              <a:defRPr sz="750">
                <a:solidFill>
                  <a:schemeClr val="bg1"/>
                </a:solidFill>
              </a:defRPr>
            </a:lvl1pPr>
          </a:lstStyle>
          <a:p>
            <a:fld id="{7CF807EE-CD1D-4590-8BC8-3307D96355C9}" type="slidenum">
              <a:rPr lang="fr-FR" smtClean="0"/>
              <a:t>‹N°›</a:t>
            </a:fld>
            <a:endParaRPr lang="fr-FR"/>
          </a:p>
        </p:txBody>
      </p:sp>
      <p:cxnSp>
        <p:nvCxnSpPr>
          <p:cNvPr id="12" name="Connecteur droit 11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flipV="1">
            <a:off x="2123414" y="614535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age 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2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76531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 descr="Couv. Rapport PPT4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"/>
            <a:ext cx="9144000" cy="6857999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50" y="274638"/>
            <a:ext cx="6481451" cy="1143000"/>
          </a:xfrm>
        </p:spPr>
        <p:txBody>
          <a:bodyPr>
            <a:normAutofit/>
          </a:bodyPr>
          <a:lstStyle>
            <a:lvl1pPr algn="l">
              <a:defRPr sz="1875">
                <a:solidFill>
                  <a:srgbClr val="E46C0A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904751"/>
          </a:xfrm>
        </p:spPr>
        <p:txBody>
          <a:bodyPr/>
          <a:lstStyle>
            <a:lvl1pPr>
              <a:defRPr sz="1875">
                <a:solidFill>
                  <a:srgbClr val="1341A1"/>
                </a:solidFill>
              </a:defRPr>
            </a:lvl1pPr>
            <a:lvl2pPr>
              <a:defRPr sz="1350"/>
            </a:lvl2pPr>
            <a:lvl3pPr>
              <a:defRPr sz="1125"/>
            </a:lvl3pPr>
            <a:lvl4pPr>
              <a:defRPr sz="975"/>
            </a:lvl4pPr>
            <a:lvl5pPr>
              <a:defRPr sz="750"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4"/>
            <a:ext cx="609060" cy="365125"/>
          </a:xfrm>
        </p:spPr>
        <p:txBody>
          <a:bodyPr/>
          <a:lstStyle>
            <a:lvl1pPr algn="l">
              <a:defRPr sz="750">
                <a:solidFill>
                  <a:schemeClr val="bg1"/>
                </a:solidFill>
              </a:defRPr>
            </a:lvl1pPr>
          </a:lstStyle>
          <a:p>
            <a:fld id="{7CF807EE-CD1D-4590-8BC8-3307D96355C9}" type="slidenum">
              <a:rPr lang="fr-FR" smtClean="0"/>
              <a:t>‹N°›</a:t>
            </a:fld>
            <a:endParaRPr lang="fr-FR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5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Image 1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2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30963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Couv. Rapport PPT5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904751"/>
          </a:xfrm>
        </p:spPr>
        <p:txBody>
          <a:bodyPr/>
          <a:lstStyle>
            <a:lvl1pPr>
              <a:defRPr sz="1875">
                <a:solidFill>
                  <a:srgbClr val="1341A1"/>
                </a:solidFill>
              </a:defRPr>
            </a:lvl1pPr>
            <a:lvl2pPr>
              <a:defRPr sz="1350"/>
            </a:lvl2pPr>
            <a:lvl3pPr>
              <a:defRPr sz="1125"/>
            </a:lvl3pPr>
            <a:lvl4pPr>
              <a:defRPr sz="975"/>
            </a:lvl4pPr>
            <a:lvl5pPr>
              <a:defRPr sz="750"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4"/>
            <a:ext cx="609060" cy="365125"/>
          </a:xfrm>
        </p:spPr>
        <p:txBody>
          <a:bodyPr/>
          <a:lstStyle>
            <a:lvl1pPr algn="l">
              <a:defRPr sz="750">
                <a:solidFill>
                  <a:schemeClr val="bg1"/>
                </a:solidFill>
              </a:defRPr>
            </a:lvl1pPr>
          </a:lstStyle>
          <a:p>
            <a:fld id="{7CF807EE-CD1D-4590-8BC8-3307D96355C9}" type="slidenum">
              <a:rPr lang="fr-FR" smtClean="0"/>
              <a:t>‹N°›</a:t>
            </a:fld>
            <a:endParaRPr lang="fr-FR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5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Image 1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2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73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4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70EBCB-75A6-48B6-A94F-15B940329A90}" type="datetimeFigureOut">
              <a:rPr lang="fr-FR" smtClean="0"/>
              <a:t>10/11/2022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F807EE-CD1D-4590-8BC8-3307D96355C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252623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 algn="ctr" defTabSz="3429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mp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>
          <a:xfrm>
            <a:off x="202046" y="1535457"/>
            <a:ext cx="8618397" cy="4942461"/>
          </a:xfrm>
        </p:spPr>
        <p:txBody>
          <a:bodyPr>
            <a:normAutofit/>
          </a:bodyPr>
          <a:lstStyle/>
          <a:p>
            <a:pPr marL="355600" lvl="0" indent="-355600" algn="just" defTabSz="914400">
              <a:spcBef>
                <a:spcPts val="1107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Pétitionnaire :</a:t>
            </a: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 INITIAL</a:t>
            </a:r>
          </a:p>
          <a:p>
            <a:pPr marL="355600" lvl="0" indent="-355600" algn="just" defTabSz="914400">
              <a:spcBef>
                <a:spcPts val="1107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Projet :</a:t>
            </a: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 augmentation des volumes autorisés</a:t>
            </a:r>
          </a:p>
          <a:p>
            <a:pPr marL="355600" lvl="0" indent="-355600" algn="just" defTabSz="914400">
              <a:spcBef>
                <a:spcPts val="1107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Demande :</a:t>
            </a: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 avis sollicité par la DREAL (10 octobre 2022)</a:t>
            </a:r>
          </a:p>
          <a:p>
            <a:pPr marL="355600" lvl="0" indent="-355600" algn="just" defTabSz="914400">
              <a:spcBef>
                <a:spcPts val="60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Pièces examinées :</a:t>
            </a: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 </a:t>
            </a:r>
          </a:p>
          <a:p>
            <a:pPr marL="355600" lvl="0" indent="-355600" algn="just" defTabSz="914400">
              <a:spcBef>
                <a:spcPts val="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	Volet »eau » du dossier d’enregistrement</a:t>
            </a:r>
          </a:p>
          <a:p>
            <a:pPr marL="355600" lvl="0" indent="-355600" algn="just" defTabSz="914400">
              <a:spcBef>
                <a:spcPts val="60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Unité de gestion :</a:t>
            </a: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 Eocène centre déficitaire</a:t>
            </a:r>
            <a:endParaRPr lang="fr-FR" altLang="fr-FR" sz="1700" i="1" dirty="0">
              <a:solidFill>
                <a:srgbClr val="333399"/>
              </a:solidFill>
              <a:latin typeface="Trebuchet MS" panose="020B0603020202020204" pitchFamily="34" charset="0"/>
            </a:endParaRPr>
          </a:p>
          <a:p>
            <a:pPr marL="355600" lvl="0" indent="-355600" algn="just" defTabSz="914400">
              <a:spcBef>
                <a:spcPts val="600"/>
              </a:spcBef>
              <a:buClr>
                <a:srgbClr val="C0504D"/>
              </a:buClr>
              <a:buSzPct val="100000"/>
              <a:buNone/>
            </a:pPr>
            <a:endParaRPr lang="fr-FR" altLang="fr-FR" sz="1800" dirty="0">
              <a:solidFill>
                <a:srgbClr val="333399"/>
              </a:solidFill>
              <a:latin typeface="Trebuchet MS" panose="020B0603020202020204" pitchFamily="34" charset="0"/>
            </a:endParaRPr>
          </a:p>
          <a:p>
            <a:pPr marL="355600" lvl="0" indent="-355600" algn="just" defTabSz="914400">
              <a:spcBef>
                <a:spcPts val="600"/>
              </a:spcBef>
              <a:buClr>
                <a:srgbClr val="C0504D"/>
              </a:buClr>
              <a:buSzPct val="100000"/>
              <a:buNone/>
            </a:pPr>
            <a:endParaRPr lang="fr-FR" altLang="fr-FR" sz="1800" dirty="0">
              <a:solidFill>
                <a:srgbClr val="333399"/>
              </a:solidFill>
              <a:latin typeface="Trebuchet MS" panose="020B0603020202020204" pitchFamily="34" charset="0"/>
            </a:endParaRPr>
          </a:p>
          <a:p>
            <a:pPr marL="355600" lvl="0" indent="-355600" algn="just" defTabSz="914400">
              <a:spcBef>
                <a:spcPts val="600"/>
              </a:spcBef>
              <a:buClr>
                <a:srgbClr val="C0504D"/>
              </a:buClr>
              <a:buSzPct val="100000"/>
              <a:buNone/>
            </a:pPr>
            <a:endParaRPr lang="fr-FR" altLang="fr-FR" sz="1800" dirty="0">
              <a:solidFill>
                <a:srgbClr val="333399"/>
              </a:solidFill>
              <a:latin typeface="Trebuchet MS" panose="020B0603020202020204" pitchFamily="34" charset="0"/>
            </a:endParaRPr>
          </a:p>
          <a:p>
            <a:pPr marL="355600" lvl="0" indent="-355600" algn="just" defTabSz="914400">
              <a:spcBef>
                <a:spcPts val="60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Contexte :</a:t>
            </a:r>
          </a:p>
          <a:p>
            <a:pPr lvl="1" algn="just" defTabSz="914400">
              <a:spcBef>
                <a:spcPts val="600"/>
              </a:spcBef>
              <a:buClr>
                <a:srgbClr val="C0504D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exploitation d’un forage à l'Eocène sur le site de St Sulpice-et-</a:t>
            </a:r>
            <a:r>
              <a:rPr lang="fr-FR" altLang="fr-FR" sz="1800" dirty="0" err="1">
                <a:solidFill>
                  <a:srgbClr val="333399"/>
                </a:solidFill>
                <a:latin typeface="Trebuchet MS" panose="020B0603020202020204" pitchFamily="34" charset="0"/>
              </a:rPr>
              <a:t>Cameyrac</a:t>
            </a:r>
            <a:endParaRPr lang="fr-FR" altLang="fr-FR" sz="1800" dirty="0">
              <a:solidFill>
                <a:srgbClr val="333399"/>
              </a:solidFill>
              <a:latin typeface="Trebuchet MS" panose="020B0603020202020204" pitchFamily="34" charset="0"/>
            </a:endParaRPr>
          </a:p>
          <a:p>
            <a:pPr lvl="1" algn="just" defTabSz="914400">
              <a:spcBef>
                <a:spcPts val="600"/>
              </a:spcBef>
              <a:buClr>
                <a:srgbClr val="C0504D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augmentation de la capacité de production du site</a:t>
            </a:r>
          </a:p>
        </p:txBody>
      </p:sp>
      <p:sp>
        <p:nvSpPr>
          <p:cNvPr id="6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fr-FR" dirty="0">
                <a:solidFill>
                  <a:srgbClr val="E1E805"/>
                </a:solidFill>
              </a:rPr>
              <a:t>1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E20F6C2-C002-4CA9-AAAF-5A78770F8A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6850" y="1362668"/>
            <a:ext cx="3057146" cy="3597181"/>
          </a:xfrm>
          <a:prstGeom prst="rect">
            <a:avLst/>
          </a:prstGeom>
          <a:ln w="76200">
            <a:noFill/>
          </a:ln>
        </p:spPr>
      </p:pic>
      <p:sp>
        <p:nvSpPr>
          <p:cNvPr id="7" name="Forme libre 6"/>
          <p:cNvSpPr/>
          <p:nvPr/>
        </p:nvSpPr>
        <p:spPr>
          <a:xfrm>
            <a:off x="3751617" y="1630765"/>
            <a:ext cx="3980042" cy="1447414"/>
          </a:xfrm>
          <a:custGeom>
            <a:avLst/>
            <a:gdLst>
              <a:gd name="connsiteX0" fmla="*/ 0 w 2525681"/>
              <a:gd name="connsiteY0" fmla="*/ 329048 h 1505915"/>
              <a:gd name="connsiteX1" fmla="*/ 2311400 w 2525681"/>
              <a:gd name="connsiteY1" fmla="*/ 75048 h 1505915"/>
              <a:gd name="connsiteX2" fmla="*/ 2286000 w 2525681"/>
              <a:gd name="connsiteY2" fmla="*/ 1505915 h 1505915"/>
              <a:gd name="connsiteX0" fmla="*/ 0 w 2544960"/>
              <a:gd name="connsiteY0" fmla="*/ 587193 h 1474576"/>
              <a:gd name="connsiteX1" fmla="*/ 2330679 w 2544960"/>
              <a:gd name="connsiteY1" fmla="*/ 43709 h 1474576"/>
              <a:gd name="connsiteX2" fmla="*/ 2305279 w 2544960"/>
              <a:gd name="connsiteY2" fmla="*/ 1474576 h 1474576"/>
              <a:gd name="connsiteX0" fmla="*/ 0 w 2552225"/>
              <a:gd name="connsiteY0" fmla="*/ 587193 h 1426330"/>
              <a:gd name="connsiteX1" fmla="*/ 2330679 w 2552225"/>
              <a:gd name="connsiteY1" fmla="*/ 43709 h 1426330"/>
              <a:gd name="connsiteX2" fmla="*/ 2324559 w 2552225"/>
              <a:gd name="connsiteY2" fmla="*/ 1426330 h 1426330"/>
              <a:gd name="connsiteX0" fmla="*/ 0 w 2493752"/>
              <a:gd name="connsiteY0" fmla="*/ 411324 h 1250461"/>
              <a:gd name="connsiteX1" fmla="*/ 2224639 w 2493752"/>
              <a:gd name="connsiteY1" fmla="*/ 60830 h 1250461"/>
              <a:gd name="connsiteX2" fmla="*/ 2324559 w 2493752"/>
              <a:gd name="connsiteY2" fmla="*/ 1250461 h 1250461"/>
              <a:gd name="connsiteX0" fmla="*/ 0 w 2540608"/>
              <a:gd name="connsiteY0" fmla="*/ 475969 h 1315106"/>
              <a:gd name="connsiteX1" fmla="*/ 2311399 w 2540608"/>
              <a:gd name="connsiteY1" fmla="*/ 53103 h 1315106"/>
              <a:gd name="connsiteX2" fmla="*/ 2324559 w 2540608"/>
              <a:gd name="connsiteY2" fmla="*/ 1315106 h 1315106"/>
              <a:gd name="connsiteX0" fmla="*/ 0 w 2540608"/>
              <a:gd name="connsiteY0" fmla="*/ 429676 h 1268813"/>
              <a:gd name="connsiteX1" fmla="*/ 2311399 w 2540608"/>
              <a:gd name="connsiteY1" fmla="*/ 6810 h 1268813"/>
              <a:gd name="connsiteX2" fmla="*/ 2324559 w 2540608"/>
              <a:gd name="connsiteY2" fmla="*/ 1268813 h 1268813"/>
              <a:gd name="connsiteX0" fmla="*/ 0 w 2540608"/>
              <a:gd name="connsiteY0" fmla="*/ 422866 h 1262003"/>
              <a:gd name="connsiteX1" fmla="*/ 2311399 w 2540608"/>
              <a:gd name="connsiteY1" fmla="*/ 0 h 1262003"/>
              <a:gd name="connsiteX2" fmla="*/ 2324559 w 2540608"/>
              <a:gd name="connsiteY2" fmla="*/ 1262003 h 1262003"/>
              <a:gd name="connsiteX0" fmla="*/ 0 w 2540608"/>
              <a:gd name="connsiteY0" fmla="*/ 435685 h 1274822"/>
              <a:gd name="connsiteX1" fmla="*/ 2311399 w 2540608"/>
              <a:gd name="connsiteY1" fmla="*/ 12819 h 1274822"/>
              <a:gd name="connsiteX2" fmla="*/ 2324559 w 2540608"/>
              <a:gd name="connsiteY2" fmla="*/ 1274822 h 1274822"/>
              <a:gd name="connsiteX0" fmla="*/ 0 w 2540608"/>
              <a:gd name="connsiteY0" fmla="*/ 513470 h 1352607"/>
              <a:gd name="connsiteX1" fmla="*/ 2311399 w 2540608"/>
              <a:gd name="connsiteY1" fmla="*/ 90604 h 1352607"/>
              <a:gd name="connsiteX2" fmla="*/ 2324559 w 2540608"/>
              <a:gd name="connsiteY2" fmla="*/ 1352607 h 1352607"/>
              <a:gd name="connsiteX0" fmla="*/ 0 w 2468603"/>
              <a:gd name="connsiteY0" fmla="*/ 513470 h 1352607"/>
              <a:gd name="connsiteX1" fmla="*/ 2311399 w 2468603"/>
              <a:gd name="connsiteY1" fmla="*/ 90604 h 1352607"/>
              <a:gd name="connsiteX2" fmla="*/ 2324559 w 2468603"/>
              <a:gd name="connsiteY2" fmla="*/ 1352607 h 1352607"/>
              <a:gd name="connsiteX0" fmla="*/ 0 w 2513009"/>
              <a:gd name="connsiteY0" fmla="*/ 513470 h 1352607"/>
              <a:gd name="connsiteX1" fmla="*/ 2311399 w 2513009"/>
              <a:gd name="connsiteY1" fmla="*/ 90604 h 1352607"/>
              <a:gd name="connsiteX2" fmla="*/ 2324559 w 2513009"/>
              <a:gd name="connsiteY2" fmla="*/ 1352607 h 1352607"/>
              <a:gd name="connsiteX0" fmla="*/ 0 w 2403557"/>
              <a:gd name="connsiteY0" fmla="*/ 513470 h 3668488"/>
              <a:gd name="connsiteX1" fmla="*/ 2311399 w 2403557"/>
              <a:gd name="connsiteY1" fmla="*/ 90604 h 3668488"/>
              <a:gd name="connsiteX2" fmla="*/ 1851218 w 2403557"/>
              <a:gd name="connsiteY2" fmla="*/ 3668488 h 3668488"/>
              <a:gd name="connsiteX0" fmla="*/ 0 w 1920044"/>
              <a:gd name="connsiteY0" fmla="*/ 56654 h 3211672"/>
              <a:gd name="connsiteX1" fmla="*/ 1459386 w 1920044"/>
              <a:gd name="connsiteY1" fmla="*/ 622861 h 3211672"/>
              <a:gd name="connsiteX2" fmla="*/ 1851218 w 1920044"/>
              <a:gd name="connsiteY2" fmla="*/ 3211672 h 3211672"/>
              <a:gd name="connsiteX0" fmla="*/ 0 w 1971903"/>
              <a:gd name="connsiteY0" fmla="*/ 56654 h 3211672"/>
              <a:gd name="connsiteX1" fmla="*/ 1459386 w 1971903"/>
              <a:gd name="connsiteY1" fmla="*/ 622861 h 3211672"/>
              <a:gd name="connsiteX2" fmla="*/ 1851218 w 1971903"/>
              <a:gd name="connsiteY2" fmla="*/ 3211672 h 3211672"/>
              <a:gd name="connsiteX0" fmla="*/ 0 w 1971903"/>
              <a:gd name="connsiteY0" fmla="*/ 50083 h 3205101"/>
              <a:gd name="connsiteX1" fmla="*/ 1459386 w 1971903"/>
              <a:gd name="connsiteY1" fmla="*/ 616290 h 3205101"/>
              <a:gd name="connsiteX2" fmla="*/ 1851218 w 1971903"/>
              <a:gd name="connsiteY2" fmla="*/ 3205101 h 3205101"/>
              <a:gd name="connsiteX0" fmla="*/ 0 w 1926245"/>
              <a:gd name="connsiteY0" fmla="*/ 50083 h 3253349"/>
              <a:gd name="connsiteX1" fmla="*/ 1459386 w 1926245"/>
              <a:gd name="connsiteY1" fmla="*/ 616290 h 3253349"/>
              <a:gd name="connsiteX2" fmla="*/ 1782368 w 1926245"/>
              <a:gd name="connsiteY2" fmla="*/ 3253349 h 3253349"/>
              <a:gd name="connsiteX0" fmla="*/ 0 w 1915564"/>
              <a:gd name="connsiteY0" fmla="*/ 50083 h 3205103"/>
              <a:gd name="connsiteX1" fmla="*/ 1459386 w 1915564"/>
              <a:gd name="connsiteY1" fmla="*/ 616290 h 3205103"/>
              <a:gd name="connsiteX2" fmla="*/ 1765156 w 1915564"/>
              <a:gd name="connsiteY2" fmla="*/ 3205103 h 3205103"/>
              <a:gd name="connsiteX0" fmla="*/ 0 w 1836928"/>
              <a:gd name="connsiteY0" fmla="*/ 1575611 h 4730631"/>
              <a:gd name="connsiteX1" fmla="*/ 1144542 w 1836928"/>
              <a:gd name="connsiteY1" fmla="*/ 17324 h 4730631"/>
              <a:gd name="connsiteX2" fmla="*/ 1765156 w 1836928"/>
              <a:gd name="connsiteY2" fmla="*/ 4730631 h 4730631"/>
              <a:gd name="connsiteX0" fmla="*/ 0 w 1814894"/>
              <a:gd name="connsiteY0" fmla="*/ 1575611 h 1575611"/>
              <a:gd name="connsiteX1" fmla="*/ 1144542 w 1814894"/>
              <a:gd name="connsiteY1" fmla="*/ 17324 h 1575611"/>
              <a:gd name="connsiteX2" fmla="*/ 1739279 w 1814894"/>
              <a:gd name="connsiteY2" fmla="*/ 1497701 h 1575611"/>
              <a:gd name="connsiteX0" fmla="*/ 0 w 1739279"/>
              <a:gd name="connsiteY0" fmla="*/ 1575611 h 1575611"/>
              <a:gd name="connsiteX1" fmla="*/ 1144542 w 1739279"/>
              <a:gd name="connsiteY1" fmla="*/ 17324 h 1575611"/>
              <a:gd name="connsiteX2" fmla="*/ 1739279 w 1739279"/>
              <a:gd name="connsiteY2" fmla="*/ 1497701 h 1575611"/>
              <a:gd name="connsiteX0" fmla="*/ 0 w 1739279"/>
              <a:gd name="connsiteY0" fmla="*/ 1575611 h 1575611"/>
              <a:gd name="connsiteX1" fmla="*/ 1144542 w 1739279"/>
              <a:gd name="connsiteY1" fmla="*/ 17324 h 1575611"/>
              <a:gd name="connsiteX2" fmla="*/ 1739279 w 1739279"/>
              <a:gd name="connsiteY2" fmla="*/ 1497701 h 1575611"/>
              <a:gd name="connsiteX0" fmla="*/ 0 w 1635769"/>
              <a:gd name="connsiteY0" fmla="*/ 1575611 h 2236656"/>
              <a:gd name="connsiteX1" fmla="*/ 1144542 w 1635769"/>
              <a:gd name="connsiteY1" fmla="*/ 17324 h 2236656"/>
              <a:gd name="connsiteX2" fmla="*/ 1635769 w 1635769"/>
              <a:gd name="connsiteY2" fmla="*/ 2236656 h 2236656"/>
              <a:gd name="connsiteX0" fmla="*/ 0 w 1635769"/>
              <a:gd name="connsiteY0" fmla="*/ 1575611 h 2236656"/>
              <a:gd name="connsiteX1" fmla="*/ 1144542 w 1635769"/>
              <a:gd name="connsiteY1" fmla="*/ 17324 h 2236656"/>
              <a:gd name="connsiteX2" fmla="*/ 1635769 w 1635769"/>
              <a:gd name="connsiteY2" fmla="*/ 2236656 h 2236656"/>
              <a:gd name="connsiteX0" fmla="*/ 0 w 1635769"/>
              <a:gd name="connsiteY0" fmla="*/ 1575611 h 2236656"/>
              <a:gd name="connsiteX1" fmla="*/ 1144542 w 1635769"/>
              <a:gd name="connsiteY1" fmla="*/ 17324 h 2236656"/>
              <a:gd name="connsiteX2" fmla="*/ 1635769 w 1635769"/>
              <a:gd name="connsiteY2" fmla="*/ 2236656 h 2236656"/>
              <a:gd name="connsiteX0" fmla="*/ 0 w 1635769"/>
              <a:gd name="connsiteY0" fmla="*/ 1075129 h 1736174"/>
              <a:gd name="connsiteX1" fmla="*/ 808134 w 1635769"/>
              <a:gd name="connsiteY1" fmla="*/ 24874 h 1736174"/>
              <a:gd name="connsiteX2" fmla="*/ 1635769 w 1635769"/>
              <a:gd name="connsiteY2" fmla="*/ 1736174 h 1736174"/>
              <a:gd name="connsiteX0" fmla="*/ 0 w 1635769"/>
              <a:gd name="connsiteY0" fmla="*/ 1050255 h 1711300"/>
              <a:gd name="connsiteX1" fmla="*/ 808134 w 1635769"/>
              <a:gd name="connsiteY1" fmla="*/ 0 h 1711300"/>
              <a:gd name="connsiteX2" fmla="*/ 1635769 w 1635769"/>
              <a:gd name="connsiteY2" fmla="*/ 1711300 h 1711300"/>
              <a:gd name="connsiteX0" fmla="*/ 0 w 1635769"/>
              <a:gd name="connsiteY0" fmla="*/ 1050255 h 1711300"/>
              <a:gd name="connsiteX1" fmla="*/ 808134 w 1635769"/>
              <a:gd name="connsiteY1" fmla="*/ 0 h 1711300"/>
              <a:gd name="connsiteX2" fmla="*/ 1635769 w 1635769"/>
              <a:gd name="connsiteY2" fmla="*/ 1711300 h 1711300"/>
              <a:gd name="connsiteX0" fmla="*/ 0 w 1635769"/>
              <a:gd name="connsiteY0" fmla="*/ 1069616 h 1730661"/>
              <a:gd name="connsiteX1" fmla="*/ 808134 w 1635769"/>
              <a:gd name="connsiteY1" fmla="*/ 19361 h 1730661"/>
              <a:gd name="connsiteX2" fmla="*/ 1635769 w 1635769"/>
              <a:gd name="connsiteY2" fmla="*/ 1730661 h 1730661"/>
              <a:gd name="connsiteX0" fmla="*/ 0 w 1635769"/>
              <a:gd name="connsiteY0" fmla="*/ 1084366 h 1745411"/>
              <a:gd name="connsiteX1" fmla="*/ 808134 w 1635769"/>
              <a:gd name="connsiteY1" fmla="*/ 34111 h 1745411"/>
              <a:gd name="connsiteX2" fmla="*/ 1635769 w 1635769"/>
              <a:gd name="connsiteY2" fmla="*/ 1745411 h 1745411"/>
              <a:gd name="connsiteX0" fmla="*/ 0 w 1515368"/>
              <a:gd name="connsiteY0" fmla="*/ 1052090 h 8989227"/>
              <a:gd name="connsiteX1" fmla="*/ 808134 w 1515368"/>
              <a:gd name="connsiteY1" fmla="*/ 1835 h 8989227"/>
              <a:gd name="connsiteX2" fmla="*/ 1515368 w 1515368"/>
              <a:gd name="connsiteY2" fmla="*/ 8989228 h 8989227"/>
              <a:gd name="connsiteX0" fmla="*/ 0 w 1522080"/>
              <a:gd name="connsiteY0" fmla="*/ 1053758 h 8990895"/>
              <a:gd name="connsiteX1" fmla="*/ 808134 w 1522080"/>
              <a:gd name="connsiteY1" fmla="*/ 3503 h 8990895"/>
              <a:gd name="connsiteX2" fmla="*/ 1515368 w 1522080"/>
              <a:gd name="connsiteY2" fmla="*/ 8990896 h 8990895"/>
              <a:gd name="connsiteX0" fmla="*/ 0 w 1494701"/>
              <a:gd name="connsiteY0" fmla="*/ 1053858 h 8873636"/>
              <a:gd name="connsiteX1" fmla="*/ 808134 w 1494701"/>
              <a:gd name="connsiteY1" fmla="*/ 3603 h 8873636"/>
              <a:gd name="connsiteX2" fmla="*/ 1487583 w 1494701"/>
              <a:gd name="connsiteY2" fmla="*/ 8873636 h 8873636"/>
              <a:gd name="connsiteX0" fmla="*/ 0 w 1551655"/>
              <a:gd name="connsiteY0" fmla="*/ 1056135 h 8875913"/>
              <a:gd name="connsiteX1" fmla="*/ 808134 w 1551655"/>
              <a:gd name="connsiteY1" fmla="*/ 5880 h 8875913"/>
              <a:gd name="connsiteX2" fmla="*/ 1487583 w 1551655"/>
              <a:gd name="connsiteY2" fmla="*/ 8875913 h 8875913"/>
              <a:gd name="connsiteX0" fmla="*/ 0 w 1564311"/>
              <a:gd name="connsiteY0" fmla="*/ 1056135 h 8875913"/>
              <a:gd name="connsiteX1" fmla="*/ 808134 w 1564311"/>
              <a:gd name="connsiteY1" fmla="*/ 5880 h 8875913"/>
              <a:gd name="connsiteX2" fmla="*/ 1487583 w 1564311"/>
              <a:gd name="connsiteY2" fmla="*/ 8875913 h 8875913"/>
              <a:gd name="connsiteX0" fmla="*/ 0 w 1564311"/>
              <a:gd name="connsiteY0" fmla="*/ 1056135 h 8875913"/>
              <a:gd name="connsiteX1" fmla="*/ 808134 w 1564311"/>
              <a:gd name="connsiteY1" fmla="*/ 5880 h 8875913"/>
              <a:gd name="connsiteX2" fmla="*/ 1487583 w 1564311"/>
              <a:gd name="connsiteY2" fmla="*/ 8875913 h 8875913"/>
              <a:gd name="connsiteX0" fmla="*/ 0 w 1487583"/>
              <a:gd name="connsiteY0" fmla="*/ 2 h 7819780"/>
              <a:gd name="connsiteX1" fmla="*/ 1487583 w 1487583"/>
              <a:gd name="connsiteY1" fmla="*/ 7819780 h 7819780"/>
              <a:gd name="connsiteX0" fmla="*/ 0 w 1487583"/>
              <a:gd name="connsiteY0" fmla="*/ 2352 h 7822130"/>
              <a:gd name="connsiteX1" fmla="*/ 1487583 w 1487583"/>
              <a:gd name="connsiteY1" fmla="*/ 7822130 h 7822130"/>
              <a:gd name="connsiteX0" fmla="*/ 0 w 1487583"/>
              <a:gd name="connsiteY0" fmla="*/ 26864 h 7846642"/>
              <a:gd name="connsiteX1" fmla="*/ 1487583 w 1487583"/>
              <a:gd name="connsiteY1" fmla="*/ 7846642 h 7846642"/>
              <a:gd name="connsiteX0" fmla="*/ 0 w 1487583"/>
              <a:gd name="connsiteY0" fmla="*/ 25156 h 7844934"/>
              <a:gd name="connsiteX1" fmla="*/ 1487583 w 1487583"/>
              <a:gd name="connsiteY1" fmla="*/ 7844934 h 7844934"/>
              <a:gd name="connsiteX0" fmla="*/ 0 w 1487583"/>
              <a:gd name="connsiteY0" fmla="*/ 8050 h 7827828"/>
              <a:gd name="connsiteX1" fmla="*/ 1487583 w 1487583"/>
              <a:gd name="connsiteY1" fmla="*/ 7827828 h 78278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487583" h="7827828">
                <a:moveTo>
                  <a:pt x="0" y="8050"/>
                </a:moveTo>
                <a:cubicBezTo>
                  <a:pt x="1035733" y="-122558"/>
                  <a:pt x="1106770" y="1287804"/>
                  <a:pt x="1487583" y="7827828"/>
                </a:cubicBezTo>
              </a:path>
            </a:pathLst>
          </a:custGeom>
          <a:noFill/>
          <a:ln w="63500">
            <a:solidFill>
              <a:srgbClr val="0070C0"/>
            </a:solidFill>
            <a:tailEnd type="triangle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6A61DF12-C3C3-4D82-A444-FE655867FD1E}"/>
              </a:ext>
            </a:extLst>
          </p:cNvPr>
          <p:cNvSpPr txBox="1">
            <a:spLocks noChangeArrowheads="1"/>
          </p:cNvSpPr>
          <p:nvPr/>
        </p:nvSpPr>
        <p:spPr>
          <a:xfrm>
            <a:off x="2195736" y="132209"/>
            <a:ext cx="6624736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200" b="1" dirty="0">
                <a:solidFill>
                  <a:srgbClr val="0077D4"/>
                </a:solidFill>
              </a:rPr>
              <a:t>Avis sur la demande d’augmentation du volume de prélèvement autorisé sur le forage à l'Eocène centre de la blanchisserie INITIAL</a:t>
            </a:r>
          </a:p>
        </p:txBody>
      </p:sp>
    </p:spTree>
    <p:extLst>
      <p:ext uri="{BB962C8B-B14F-4D97-AF65-F5344CB8AC3E}">
        <p14:creationId xmlns:p14="http://schemas.microsoft.com/office/powerpoint/2010/main" val="18947589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contenu 1">
            <a:extLst>
              <a:ext uri="{FF2B5EF4-FFF2-40B4-BE49-F238E27FC236}">
                <a16:creationId xmlns:a16="http://schemas.microsoft.com/office/drawing/2014/main" id="{F0F0360E-90A3-489A-AF09-B09E49D846EE}"/>
              </a:ext>
            </a:extLst>
          </p:cNvPr>
          <p:cNvSpPr txBox="1">
            <a:spLocks/>
          </p:cNvSpPr>
          <p:nvPr/>
        </p:nvSpPr>
        <p:spPr>
          <a:xfrm>
            <a:off x="251652" y="1344668"/>
            <a:ext cx="8005108" cy="48421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57175" indent="-257175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75" kern="1200">
                <a:solidFill>
                  <a:srgbClr val="1341A1"/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9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7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fr-FR" sz="1800" u="sng" dirty="0">
                <a:solidFill>
                  <a:srgbClr val="333399"/>
                </a:solidFill>
              </a:rPr>
              <a:t>Approvisionnement :</a:t>
            </a:r>
            <a:endParaRPr lang="fr-FR" sz="1800" dirty="0">
              <a:solidFill>
                <a:srgbClr val="333399"/>
              </a:solidFill>
            </a:endParaRPr>
          </a:p>
          <a:p>
            <a:pPr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1800" dirty="0">
                <a:solidFill>
                  <a:srgbClr val="333399"/>
                </a:solidFill>
              </a:rPr>
              <a:t>Réseau d’eau potable (Eocène centre) :</a:t>
            </a:r>
          </a:p>
          <a:p>
            <a:pPr marL="585788" lvl="1" indent="-285750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fr-FR" sz="1800" dirty="0">
                <a:solidFill>
                  <a:srgbClr val="333399"/>
                </a:solidFill>
              </a:rPr>
              <a:t>eau destinée à la consommation humaine (eau potable) et sanitaires soit 2,5 m</a:t>
            </a:r>
            <a:r>
              <a:rPr lang="fr-FR" sz="1800" baseline="30000" dirty="0">
                <a:solidFill>
                  <a:srgbClr val="333399"/>
                </a:solidFill>
              </a:rPr>
              <a:t>3</a:t>
            </a:r>
            <a:r>
              <a:rPr lang="fr-FR" sz="1800" dirty="0">
                <a:solidFill>
                  <a:srgbClr val="333399"/>
                </a:solidFill>
              </a:rPr>
              <a:t>/j ;</a:t>
            </a:r>
          </a:p>
          <a:p>
            <a:pPr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1800" dirty="0">
                <a:solidFill>
                  <a:srgbClr val="333399"/>
                </a:solidFill>
              </a:rPr>
              <a:t>Forage éocène  :</a:t>
            </a:r>
          </a:p>
          <a:p>
            <a:pPr lvl="1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fr-FR" sz="1800" dirty="0">
                <a:solidFill>
                  <a:srgbClr val="333399"/>
                </a:solidFill>
              </a:rPr>
              <a:t>eau de process pour 100 m</a:t>
            </a:r>
            <a:r>
              <a:rPr lang="fr-FR" sz="1800" baseline="30000" dirty="0">
                <a:solidFill>
                  <a:srgbClr val="333399"/>
                </a:solidFill>
              </a:rPr>
              <a:t>3</a:t>
            </a:r>
            <a:r>
              <a:rPr lang="fr-FR" sz="1800" dirty="0">
                <a:solidFill>
                  <a:srgbClr val="333399"/>
                </a:solidFill>
              </a:rPr>
              <a:t>/j soit 26 000 m</a:t>
            </a:r>
            <a:r>
              <a:rPr lang="fr-FR" sz="1800" baseline="30000" dirty="0">
                <a:solidFill>
                  <a:srgbClr val="333399"/>
                </a:solidFill>
              </a:rPr>
              <a:t>3</a:t>
            </a:r>
            <a:r>
              <a:rPr lang="fr-FR" sz="1800" dirty="0">
                <a:solidFill>
                  <a:srgbClr val="333399"/>
                </a:solidFill>
              </a:rPr>
              <a:t>/an</a:t>
            </a:r>
          </a:p>
          <a:p>
            <a:pPr marL="0" indent="0">
              <a:spcBef>
                <a:spcPts val="1200"/>
              </a:spcBef>
              <a:buClr>
                <a:schemeClr val="accent6">
                  <a:lumMod val="75000"/>
                </a:schemeClr>
              </a:buClr>
              <a:buNone/>
            </a:pPr>
            <a:r>
              <a:rPr lang="fr-FR" sz="1800" u="sng" dirty="0">
                <a:solidFill>
                  <a:srgbClr val="333399"/>
                </a:solidFill>
              </a:rPr>
              <a:t>Historique de prélèvement :</a:t>
            </a:r>
          </a:p>
          <a:p>
            <a:pPr marL="0" indent="0">
              <a:buFont typeface="Arial"/>
              <a:buNone/>
            </a:pPr>
            <a:endParaRPr lang="fr-FR" sz="1800" dirty="0">
              <a:solidFill>
                <a:srgbClr val="333399"/>
              </a:solidFill>
            </a:endParaRPr>
          </a:p>
        </p:txBody>
      </p:sp>
      <p:sp>
        <p:nvSpPr>
          <p:cNvPr id="12" name="Espace réservé du numéro de diapositive 5">
            <a:extLst>
              <a:ext uri="{FF2B5EF4-FFF2-40B4-BE49-F238E27FC236}">
                <a16:creationId xmlns:a16="http://schemas.microsoft.com/office/drawing/2014/main" id="{0D251A7B-CCD2-44D3-A4C7-59033B5F78F2}"/>
              </a:ext>
            </a:extLst>
          </p:cNvPr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fr-FR" dirty="0">
                <a:solidFill>
                  <a:srgbClr val="E1E805"/>
                </a:solidFill>
              </a:rPr>
              <a:t>2</a:t>
            </a:r>
          </a:p>
        </p:txBody>
      </p:sp>
      <p:graphicFrame>
        <p:nvGraphicFramePr>
          <p:cNvPr id="2" name="Tableau 2">
            <a:extLst>
              <a:ext uri="{FF2B5EF4-FFF2-40B4-BE49-F238E27FC236}">
                <a16:creationId xmlns:a16="http://schemas.microsoft.com/office/drawing/2014/main" id="{48D0659A-1665-4A3C-B2B4-35537513AE8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2438370"/>
              </p:ext>
            </p:extLst>
          </p:nvPr>
        </p:nvGraphicFramePr>
        <p:xfrm>
          <a:off x="6120143" y="2512095"/>
          <a:ext cx="2772206" cy="1244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7485">
                  <a:extLst>
                    <a:ext uri="{9D8B030D-6E8A-4147-A177-3AD203B41FA5}">
                      <a16:colId xmlns:a16="http://schemas.microsoft.com/office/drawing/2014/main" val="2010948313"/>
                    </a:ext>
                  </a:extLst>
                </a:gridCol>
                <a:gridCol w="1504721">
                  <a:extLst>
                    <a:ext uri="{9D8B030D-6E8A-4147-A177-3AD203B41FA5}">
                      <a16:colId xmlns:a16="http://schemas.microsoft.com/office/drawing/2014/main" val="7224105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Autorisation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Volume annuel (m</a:t>
                      </a:r>
                      <a:r>
                        <a:rPr lang="fr-FR" baseline="30000" dirty="0"/>
                        <a:t>3</a:t>
                      </a:r>
                      <a:r>
                        <a:rPr lang="fr-FR" dirty="0"/>
                        <a:t>/an)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354812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actuelle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25 000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341651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sollicitée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solidFill>
                            <a:srgbClr val="FF0000"/>
                          </a:solidFill>
                        </a:rPr>
                        <a:t>26 000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34079647"/>
                  </a:ext>
                </a:extLst>
              </a:tr>
            </a:tbl>
          </a:graphicData>
        </a:graphic>
      </p:graphicFrame>
      <p:sp>
        <p:nvSpPr>
          <p:cNvPr id="4" name="Rectangle 2">
            <a:extLst>
              <a:ext uri="{FF2B5EF4-FFF2-40B4-BE49-F238E27FC236}">
                <a16:creationId xmlns:a16="http://schemas.microsoft.com/office/drawing/2014/main" id="{C85EF368-E633-DB3C-7DA4-34F5C89E4352}"/>
              </a:ext>
            </a:extLst>
          </p:cNvPr>
          <p:cNvSpPr txBox="1">
            <a:spLocks noChangeArrowheads="1"/>
          </p:cNvSpPr>
          <p:nvPr/>
        </p:nvSpPr>
        <p:spPr>
          <a:xfrm>
            <a:off x="2195736" y="132209"/>
            <a:ext cx="6624736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200" b="1" dirty="0">
                <a:solidFill>
                  <a:srgbClr val="0077D4"/>
                </a:solidFill>
              </a:rPr>
              <a:t>Avis sur la demande d’augmentation du volume de prélèvement autorisé sur le forage à l'Eocène centre de la blanchisserie INITIAL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E94CDFD-714D-3345-6F4B-52B70171C3C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2" t="10041" r="3776" b="5907"/>
          <a:stretch/>
        </p:blipFill>
        <p:spPr>
          <a:xfrm>
            <a:off x="2766433" y="4072517"/>
            <a:ext cx="5380040" cy="2357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46514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contenu 1">
            <a:extLst>
              <a:ext uri="{FF2B5EF4-FFF2-40B4-BE49-F238E27FC236}">
                <a16:creationId xmlns:a16="http://schemas.microsoft.com/office/drawing/2014/main" id="{F0F0360E-90A3-489A-AF09-B09E49D846EE}"/>
              </a:ext>
            </a:extLst>
          </p:cNvPr>
          <p:cNvSpPr txBox="1">
            <a:spLocks/>
          </p:cNvSpPr>
          <p:nvPr/>
        </p:nvSpPr>
        <p:spPr>
          <a:xfrm>
            <a:off x="227425" y="1584203"/>
            <a:ext cx="8689149" cy="296871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57175" indent="-257175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75" kern="1200">
                <a:solidFill>
                  <a:srgbClr val="1341A1"/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9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7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fr-FR" sz="1800" u="sng" dirty="0">
                <a:solidFill>
                  <a:srgbClr val="333399"/>
                </a:solidFill>
              </a:rPr>
              <a:t>Forage BSS001XZRV</a:t>
            </a:r>
            <a:endParaRPr lang="fr-FR" sz="1800" dirty="0">
              <a:solidFill>
                <a:srgbClr val="333399"/>
              </a:solidFill>
            </a:endParaRPr>
          </a:p>
          <a:p>
            <a:pPr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1800" dirty="0">
                <a:solidFill>
                  <a:srgbClr val="333399"/>
                </a:solidFill>
              </a:rPr>
              <a:t>Profondeur : 105 m</a:t>
            </a:r>
          </a:p>
          <a:p>
            <a:pPr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1800" dirty="0">
                <a:solidFill>
                  <a:srgbClr val="333399"/>
                </a:solidFill>
              </a:rPr>
              <a:t>UG captée : Eocène centre</a:t>
            </a:r>
          </a:p>
          <a:p>
            <a:pPr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1800" dirty="0">
                <a:solidFill>
                  <a:srgbClr val="333399"/>
                </a:solidFill>
              </a:rPr>
              <a:t>Conception de l’ouvrage : d’après les documents archivés, cimentation uniquement sur 1,5 m avec mise en communication potentielle des 3 réservoirs (superficiel, oligocène et éocène) </a:t>
            </a:r>
            <a:r>
              <a:rPr lang="fr-FR" sz="1800" b="1" u="sng" dirty="0">
                <a:solidFill>
                  <a:schemeClr val="accent6">
                    <a:lumMod val="75000"/>
                  </a:schemeClr>
                </a:solidFill>
              </a:rPr>
              <a:t>=&gt; non compatibilité avec la disposition 51 et non-conformité à l’arrêté du 11 septembre 2003</a:t>
            </a:r>
          </a:p>
          <a:p>
            <a:pPr marL="0" indent="0">
              <a:buFont typeface="Arial"/>
              <a:buNone/>
            </a:pPr>
            <a:endParaRPr lang="fr-FR" sz="1800" dirty="0">
              <a:solidFill>
                <a:srgbClr val="333399"/>
              </a:solidFill>
            </a:endParaRPr>
          </a:p>
        </p:txBody>
      </p:sp>
      <p:sp>
        <p:nvSpPr>
          <p:cNvPr id="12" name="Espace réservé du numéro de diapositive 5">
            <a:extLst>
              <a:ext uri="{FF2B5EF4-FFF2-40B4-BE49-F238E27FC236}">
                <a16:creationId xmlns:a16="http://schemas.microsoft.com/office/drawing/2014/main" id="{0D251A7B-CCD2-44D3-A4C7-59033B5F78F2}"/>
              </a:ext>
            </a:extLst>
          </p:cNvPr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fr-FR" dirty="0">
                <a:solidFill>
                  <a:srgbClr val="E1E805"/>
                </a:solidFill>
              </a:rPr>
              <a:t>2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C85EF368-E633-DB3C-7DA4-34F5C89E4352}"/>
              </a:ext>
            </a:extLst>
          </p:cNvPr>
          <p:cNvSpPr txBox="1">
            <a:spLocks noChangeArrowheads="1"/>
          </p:cNvSpPr>
          <p:nvPr/>
        </p:nvSpPr>
        <p:spPr>
          <a:xfrm>
            <a:off x="2195736" y="132209"/>
            <a:ext cx="6624736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200" b="1" dirty="0">
                <a:solidFill>
                  <a:srgbClr val="0077D4"/>
                </a:solidFill>
              </a:rPr>
              <a:t>Avis sur la demande d’augmentation du volume de prélèvement autorisé sur le forage à l'Eocène centre de la blanchisserie INITIAL</a:t>
            </a:r>
          </a:p>
        </p:txBody>
      </p:sp>
    </p:spTree>
    <p:extLst>
      <p:ext uri="{BB962C8B-B14F-4D97-AF65-F5344CB8AC3E}">
        <p14:creationId xmlns:p14="http://schemas.microsoft.com/office/powerpoint/2010/main" val="18278086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4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242951" y="1358571"/>
            <a:ext cx="243265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fr-FR" altLang="fr-FR" sz="2000" b="1" dirty="0">
                <a:solidFill>
                  <a:schemeClr val="accent6">
                    <a:lumMod val="75000"/>
                  </a:schemeClr>
                </a:solidFill>
                <a:latin typeface="Gill Sans MT" pitchFamily="34" charset="0"/>
              </a:rPr>
              <a:t>Proposition d’avis :</a:t>
            </a: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242951" y="1758681"/>
            <a:ext cx="8658098" cy="4401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ts val="1107"/>
              </a:spcBef>
              <a:buClr>
                <a:schemeClr val="accent2"/>
              </a:buClr>
              <a:buSzPct val="100000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Considérant :</a:t>
            </a:r>
          </a:p>
          <a:p>
            <a:pPr marL="342900" indent="-342900" algn="just">
              <a:spcBef>
                <a:spcPts val="3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l’unité de gestion concernée, à savoir l’Eocène centre déficitaire ;</a:t>
            </a:r>
          </a:p>
          <a:p>
            <a:pPr marL="342900" indent="-342900" algn="just">
              <a:spcBef>
                <a:spcPts val="3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l’article 1 du règlement du SAGE ; </a:t>
            </a:r>
          </a:p>
          <a:p>
            <a:pPr marL="342900" indent="-342900" algn="just">
              <a:spcBef>
                <a:spcPts val="3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les dispositions 12 et 51 du SAGE ;</a:t>
            </a:r>
          </a:p>
          <a:p>
            <a:pPr marL="342900" indent="-342900" algn="just">
              <a:spcBef>
                <a:spcPts val="3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la conception de l’ouvrage qui ne répond pas aux exigences règlementaire et aux règles de l’art ;</a:t>
            </a:r>
          </a:p>
          <a:p>
            <a:pPr algn="just">
              <a:spcBef>
                <a:spcPts val="600"/>
              </a:spcBef>
              <a:buClr>
                <a:schemeClr val="accent2"/>
              </a:buClr>
              <a:buSzPct val="100000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l’augmentation du volume autorisé sur le forage BSS001XZRV à hauteur de 26 000 m</a:t>
            </a:r>
            <a:r>
              <a:rPr lang="fr-FR" altLang="fr-FR" sz="2000" baseline="30000" dirty="0">
                <a:solidFill>
                  <a:srgbClr val="333399"/>
                </a:solidFill>
                <a:latin typeface="Trebuchet MS" panose="020B0603020202020204" pitchFamily="34" charset="0"/>
              </a:rPr>
              <a:t>3</a:t>
            </a: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/an est non conforme avec le règlement du SAGE et non compatible avec son PAGD.</a:t>
            </a:r>
          </a:p>
          <a:p>
            <a:pPr marL="360363" algn="just">
              <a:spcBef>
                <a:spcPts val="600"/>
              </a:spcBef>
              <a:buClr>
                <a:schemeClr val="accent2"/>
              </a:buClr>
              <a:buSzPct val="100000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Par ailleurs, il conviendrait d'imposer </a:t>
            </a:r>
            <a:r>
              <a:rPr lang="fr-FR" altLang="fr-FR" sz="2000">
                <a:solidFill>
                  <a:srgbClr val="333399"/>
                </a:solidFill>
                <a:latin typeface="Trebuchet MS" panose="020B0603020202020204" pitchFamily="34" charset="0"/>
              </a:rPr>
              <a:t>la vérification par </a:t>
            </a: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un diagnostic la coupe technique et l'état du forage de manière à vérifier sa conformité aux exigences </a:t>
            </a:r>
            <a:r>
              <a:rPr lang="fr-FR" altLang="fr-FR" sz="2000">
                <a:solidFill>
                  <a:srgbClr val="333399"/>
                </a:solidFill>
                <a:latin typeface="Trebuchet MS" panose="020B0603020202020204" pitchFamily="34" charset="0"/>
              </a:rPr>
              <a:t>réglementaires et, </a:t>
            </a: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le </a:t>
            </a:r>
            <a:r>
              <a:rPr lang="fr-FR" altLang="fr-FR" sz="2000">
                <a:solidFill>
                  <a:srgbClr val="333399"/>
                </a:solidFill>
                <a:latin typeface="Trebuchet MS" panose="020B0603020202020204" pitchFamily="34" charset="0"/>
              </a:rPr>
              <a:t>cas échéant, </a:t>
            </a: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imposer sa mise en conformité.</a:t>
            </a: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CCDBC5EF-137D-A24F-E4A9-549A5BCE8700}"/>
              </a:ext>
            </a:extLst>
          </p:cNvPr>
          <p:cNvSpPr txBox="1">
            <a:spLocks noChangeArrowheads="1"/>
          </p:cNvSpPr>
          <p:nvPr/>
        </p:nvSpPr>
        <p:spPr>
          <a:xfrm>
            <a:off x="2195736" y="132209"/>
            <a:ext cx="6624736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200" b="1" dirty="0">
                <a:solidFill>
                  <a:srgbClr val="0077D4"/>
                </a:solidFill>
              </a:rPr>
              <a:t>Avis sur la demande d’augmentation du volume de prélèvement autorisé sur le forage à l'Eocène centre de la blanchisserie INITIAL</a:t>
            </a:r>
          </a:p>
        </p:txBody>
      </p:sp>
    </p:spTree>
    <p:extLst>
      <p:ext uri="{BB962C8B-B14F-4D97-AF65-F5344CB8AC3E}">
        <p14:creationId xmlns:p14="http://schemas.microsoft.com/office/powerpoint/2010/main" val="28527346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illage">
      <a:majorFont>
        <a:latin typeface="Trebuchet MS"/>
        <a:ea typeface=""/>
        <a:cs typeface=""/>
        <a:font script="Jpan" typeface="ＭＳ ゴシック"/>
        <a:font script="Hang" typeface="HY그래픽B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ゴシック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Thème1" id="{C4D858B3-AD02-424D-8D74-E465A714FFFF}" vid="{AC46D09D-1C65-4FB0-BFB9-EF2659757E07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Theme_sage</Template>
  <TotalTime>1927</TotalTime>
  <Words>383</Words>
  <Application>Microsoft Office PowerPoint</Application>
  <PresentationFormat>Affichage à l'écran (4:3)</PresentationFormat>
  <Paragraphs>47</Paragraphs>
  <Slides>4</Slides>
  <Notes>3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10" baseType="lpstr">
      <vt:lpstr>Arial</vt:lpstr>
      <vt:lpstr>Calibri</vt:lpstr>
      <vt:lpstr>Gill Sans MT</vt:lpstr>
      <vt:lpstr>Trebuchet MS</vt:lpstr>
      <vt:lpstr>Wingdings</vt:lpstr>
      <vt:lpstr>Thème1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Alexis Lafficher</dc:creator>
  <cp:lastModifiedBy>Bruno de Grissac</cp:lastModifiedBy>
  <cp:revision>126</cp:revision>
  <dcterms:created xsi:type="dcterms:W3CDTF">2018-06-11T08:02:18Z</dcterms:created>
  <dcterms:modified xsi:type="dcterms:W3CDTF">2022-11-10T08:24:03Z</dcterms:modified>
</cp:coreProperties>
</file>