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"/>
  </p:notesMasterIdLst>
  <p:sldIdLst>
    <p:sldId id="256" r:id="rId2"/>
    <p:sldId id="282" r:id="rId3"/>
    <p:sldId id="286" r:id="rId4"/>
    <p:sldId id="285" r:id="rId5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exis Lafficher" initials="AL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341A1"/>
    <a:srgbClr val="E94F18"/>
    <a:srgbClr val="FF0000"/>
    <a:srgbClr val="333399"/>
    <a:srgbClr val="D9D9D9"/>
    <a:srgbClr val="FFCC00"/>
    <a:srgbClr val="006600"/>
    <a:srgbClr val="006C31"/>
    <a:srgbClr val="00642D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1026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commentAuthors" Target="commentAuthor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B3835A-2CE6-424F-976F-060004DDC7C0}" type="datetimeFigureOut">
              <a:rPr lang="fr-FR" smtClean="0"/>
              <a:t>09/11/2022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4D6616-047C-445B-82D7-A8BE044CA0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951658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4D6616-047C-445B-82D7-A8BE044CA00C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795692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4D6616-047C-445B-82D7-A8BE044CA00C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37365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4D6616-047C-445B-82D7-A8BE044CA00C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88094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ouv. Rapport PPT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4F81BD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2092" y="2130429"/>
            <a:ext cx="7772400" cy="1470025"/>
          </a:xfrm>
        </p:spPr>
        <p:txBody>
          <a:bodyPr>
            <a:normAutofit/>
          </a:bodyPr>
          <a:lstStyle>
            <a:lvl1pPr>
              <a:defRPr sz="2625">
                <a:solidFill>
                  <a:srgbClr val="1341A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4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Image 10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807" y="5681984"/>
            <a:ext cx="2042185" cy="5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9938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9"/>
            <a:ext cx="7772400" cy="1470025"/>
          </a:xfrm>
        </p:spPr>
        <p:txBody>
          <a:bodyPr>
            <a:normAutofit/>
          </a:bodyPr>
          <a:lstStyle>
            <a:lvl1pPr>
              <a:defRPr sz="2625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4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807" y="5681984"/>
            <a:ext cx="2042185" cy="5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70167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677"/>
            <a:ext cx="9144000" cy="6871678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9"/>
            <a:ext cx="7772400" cy="1470025"/>
          </a:xfrm>
        </p:spPr>
        <p:txBody>
          <a:bodyPr>
            <a:normAutofit/>
          </a:bodyPr>
          <a:lstStyle>
            <a:lvl1pPr>
              <a:defRPr sz="2625">
                <a:solidFill>
                  <a:srgbClr val="FF0000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4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807" y="5681984"/>
            <a:ext cx="2042185" cy="5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72256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Angle jau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552" y="0"/>
            <a:ext cx="1298448" cy="1975104"/>
          </a:xfrm>
          <a:prstGeom prst="rect">
            <a:avLst/>
          </a:prstGeom>
        </p:spPr>
      </p:pic>
      <p:pic>
        <p:nvPicPr>
          <p:cNvPr id="7" name="Image 6" descr="Bando Bas Ble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12779"/>
            <a:ext cx="9144001" cy="1352053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04751"/>
          </a:xfrm>
        </p:spPr>
        <p:txBody>
          <a:bodyPr/>
          <a:lstStyle>
            <a:lvl1pPr>
              <a:defRPr sz="1875">
                <a:solidFill>
                  <a:srgbClr val="1341A1"/>
                </a:solidFill>
              </a:defRPr>
            </a:lvl1pPr>
            <a:lvl2pPr>
              <a:defRPr sz="1350"/>
            </a:lvl2pPr>
            <a:lvl3pPr>
              <a:defRPr sz="1125"/>
            </a:lvl3pPr>
            <a:lvl4pPr>
              <a:defRPr sz="975"/>
            </a:lvl4pPr>
            <a:lvl5pPr>
              <a:defRPr sz="750"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4"/>
            <a:ext cx="609060" cy="365125"/>
          </a:xfrm>
        </p:spPr>
        <p:txBody>
          <a:bodyPr/>
          <a:lstStyle>
            <a:lvl1pPr algn="l">
              <a:defRPr sz="750">
                <a:solidFill>
                  <a:schemeClr val="bg1"/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  <p:cxnSp>
        <p:nvCxnSpPr>
          <p:cNvPr id="12" name="Connecteur droit 11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flipV="1">
            <a:off x="2123414" y="614535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2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76531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Couv. Rapport PPT4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"/>
            <a:ext cx="9144000" cy="6857999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50" y="274638"/>
            <a:ext cx="6481451" cy="1143000"/>
          </a:xfrm>
        </p:spPr>
        <p:txBody>
          <a:bodyPr>
            <a:normAutofit/>
          </a:bodyPr>
          <a:lstStyle>
            <a:lvl1pPr algn="l">
              <a:defRPr sz="1875">
                <a:solidFill>
                  <a:srgbClr val="E46C0A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04751"/>
          </a:xfrm>
        </p:spPr>
        <p:txBody>
          <a:bodyPr/>
          <a:lstStyle>
            <a:lvl1pPr>
              <a:defRPr sz="1875">
                <a:solidFill>
                  <a:srgbClr val="1341A1"/>
                </a:solidFill>
              </a:defRPr>
            </a:lvl1pPr>
            <a:lvl2pPr>
              <a:defRPr sz="1350"/>
            </a:lvl2pPr>
            <a:lvl3pPr>
              <a:defRPr sz="1125"/>
            </a:lvl3pPr>
            <a:lvl4pPr>
              <a:defRPr sz="975"/>
            </a:lvl4pPr>
            <a:lvl5pPr>
              <a:defRPr sz="750"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4"/>
            <a:ext cx="609060" cy="365125"/>
          </a:xfrm>
        </p:spPr>
        <p:txBody>
          <a:bodyPr/>
          <a:lstStyle>
            <a:lvl1pPr algn="l">
              <a:defRPr sz="750">
                <a:solidFill>
                  <a:schemeClr val="bg1"/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5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Image 1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2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30963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Couv. Rapport PPT5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04751"/>
          </a:xfrm>
        </p:spPr>
        <p:txBody>
          <a:bodyPr/>
          <a:lstStyle>
            <a:lvl1pPr>
              <a:defRPr sz="1875">
                <a:solidFill>
                  <a:srgbClr val="1341A1"/>
                </a:solidFill>
              </a:defRPr>
            </a:lvl1pPr>
            <a:lvl2pPr>
              <a:defRPr sz="1350"/>
            </a:lvl2pPr>
            <a:lvl3pPr>
              <a:defRPr sz="1125"/>
            </a:lvl3pPr>
            <a:lvl4pPr>
              <a:defRPr sz="975"/>
            </a:lvl4pPr>
            <a:lvl5pPr>
              <a:defRPr sz="750"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4"/>
            <a:ext cx="609060" cy="365125"/>
          </a:xfrm>
        </p:spPr>
        <p:txBody>
          <a:bodyPr/>
          <a:lstStyle>
            <a:lvl1pPr algn="l">
              <a:defRPr sz="750">
                <a:solidFill>
                  <a:schemeClr val="bg1"/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5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Image 1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2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73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70EBCB-75A6-48B6-A94F-15B940329A90}" type="datetimeFigureOut">
              <a:rPr lang="fr-FR" smtClean="0"/>
              <a:t>09/11/2022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25262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 algn="ctr" defTabSz="3429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EE20F6C2-C002-4CA9-AAAF-5A78770F8A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8145" y="1364192"/>
            <a:ext cx="3054555" cy="3594131"/>
          </a:xfrm>
          <a:prstGeom prst="rect">
            <a:avLst/>
          </a:prstGeom>
          <a:ln w="76200">
            <a:noFill/>
          </a:ln>
        </p:spPr>
      </p:pic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202046" y="1535457"/>
            <a:ext cx="8618425" cy="4942461"/>
          </a:xfrm>
        </p:spPr>
        <p:txBody>
          <a:bodyPr>
            <a:noAutofit/>
          </a:bodyPr>
          <a:lstStyle/>
          <a:p>
            <a:pPr marL="355600" lvl="0" indent="-355600" algn="just" defTabSz="914400">
              <a:spcBef>
                <a:spcPts val="1107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Pétitionnaire :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EARL des prés du CBD</a:t>
            </a:r>
          </a:p>
          <a:p>
            <a:pPr marL="355600" lvl="0" indent="-355600" algn="just" defTabSz="914400">
              <a:spcBef>
                <a:spcPts val="1107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Projet :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régularisation d’un forage utilisé pour </a:t>
            </a:r>
          </a:p>
          <a:p>
            <a:pPr marL="355600" indent="-355600" algn="just" defTabSz="914400">
              <a:spcBef>
                <a:spcPts val="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	l’irrigation de culture de CBD</a:t>
            </a:r>
          </a:p>
          <a:p>
            <a:pPr marL="355600" lvl="0" indent="-355600" algn="just" defTabSz="914400">
              <a:spcBef>
                <a:spcPts val="1107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Demande :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avis sollicité par la DDTM le 16 septembre 2022</a:t>
            </a:r>
          </a:p>
          <a:p>
            <a:pPr marL="355600" lvl="0" indent="-355600" algn="just" defTabSz="914400">
              <a:spcBef>
                <a:spcPts val="60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Pièces examinées :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</a:t>
            </a:r>
          </a:p>
          <a:p>
            <a:pPr algn="just" defTabSz="914400">
              <a:spcBef>
                <a:spcPts val="0"/>
              </a:spcBef>
              <a:buClr>
                <a:srgbClr val="C0504D"/>
              </a:buClr>
              <a:buSzPct val="100000"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Dossier de déclaration</a:t>
            </a:r>
          </a:p>
          <a:p>
            <a:pPr marL="355600" lvl="0" indent="-355600" algn="just" defTabSz="914400">
              <a:spcBef>
                <a:spcPts val="60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Unité de gestion :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Eocène Médoc-Estuaire </a:t>
            </a:r>
          </a:p>
          <a:p>
            <a:pPr marL="355600" lvl="0" indent="-355600" algn="just" defTabSz="914400">
              <a:spcBef>
                <a:spcPts val="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					(hors zone à risque)</a:t>
            </a:r>
            <a:endParaRPr lang="fr-FR" altLang="fr-FR" sz="1700" i="1" dirty="0">
              <a:solidFill>
                <a:srgbClr val="333399"/>
              </a:solidFill>
              <a:latin typeface="Trebuchet MS" panose="020B0603020202020204" pitchFamily="34" charset="0"/>
            </a:endParaRPr>
          </a:p>
          <a:p>
            <a:pPr marL="355600" lvl="0" indent="-355600" algn="just" defTabSz="914400">
              <a:spcBef>
                <a:spcPts val="0"/>
              </a:spcBef>
              <a:buClr>
                <a:srgbClr val="C0504D"/>
              </a:buClr>
              <a:buSzPct val="100000"/>
              <a:buNone/>
            </a:pPr>
            <a:endParaRPr lang="fr-FR" altLang="fr-FR" sz="1800" dirty="0">
              <a:solidFill>
                <a:srgbClr val="333399"/>
              </a:solidFill>
              <a:latin typeface="Trebuchet MS" panose="020B0603020202020204" pitchFamily="34" charset="0"/>
            </a:endParaRPr>
          </a:p>
          <a:p>
            <a:pPr marL="355600" lvl="0" indent="-355600" algn="just" defTabSz="914400">
              <a:spcBef>
                <a:spcPts val="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Contexte :</a:t>
            </a:r>
          </a:p>
          <a:p>
            <a:pPr algn="just" defTabSz="914400">
              <a:spcBef>
                <a:spcPts val="600"/>
              </a:spcBef>
              <a:buClr>
                <a:srgbClr val="C0504D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Régularisation d’un forage existant de 34 m</a:t>
            </a:r>
          </a:p>
        </p:txBody>
      </p:sp>
      <p:sp>
        <p:nvSpPr>
          <p:cNvPr id="6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r-FR" dirty="0">
                <a:solidFill>
                  <a:srgbClr val="E1E805"/>
                </a:solidFill>
              </a:rPr>
              <a:t>1</a:t>
            </a:r>
          </a:p>
        </p:txBody>
      </p:sp>
      <p:sp>
        <p:nvSpPr>
          <p:cNvPr id="7" name="Forme libre 6"/>
          <p:cNvSpPr/>
          <p:nvPr/>
        </p:nvSpPr>
        <p:spPr>
          <a:xfrm>
            <a:off x="4511258" y="1664008"/>
            <a:ext cx="2459910" cy="834748"/>
          </a:xfrm>
          <a:custGeom>
            <a:avLst/>
            <a:gdLst>
              <a:gd name="connsiteX0" fmla="*/ 0 w 2525681"/>
              <a:gd name="connsiteY0" fmla="*/ 329048 h 1505915"/>
              <a:gd name="connsiteX1" fmla="*/ 2311400 w 2525681"/>
              <a:gd name="connsiteY1" fmla="*/ 75048 h 1505915"/>
              <a:gd name="connsiteX2" fmla="*/ 2286000 w 2525681"/>
              <a:gd name="connsiteY2" fmla="*/ 1505915 h 1505915"/>
              <a:gd name="connsiteX0" fmla="*/ 0 w 2544960"/>
              <a:gd name="connsiteY0" fmla="*/ 587193 h 1474576"/>
              <a:gd name="connsiteX1" fmla="*/ 2330679 w 2544960"/>
              <a:gd name="connsiteY1" fmla="*/ 43709 h 1474576"/>
              <a:gd name="connsiteX2" fmla="*/ 2305279 w 2544960"/>
              <a:gd name="connsiteY2" fmla="*/ 1474576 h 1474576"/>
              <a:gd name="connsiteX0" fmla="*/ 0 w 2552225"/>
              <a:gd name="connsiteY0" fmla="*/ 587193 h 1426330"/>
              <a:gd name="connsiteX1" fmla="*/ 2330679 w 2552225"/>
              <a:gd name="connsiteY1" fmla="*/ 43709 h 1426330"/>
              <a:gd name="connsiteX2" fmla="*/ 2324559 w 2552225"/>
              <a:gd name="connsiteY2" fmla="*/ 1426330 h 1426330"/>
              <a:gd name="connsiteX0" fmla="*/ 0 w 2493752"/>
              <a:gd name="connsiteY0" fmla="*/ 411324 h 1250461"/>
              <a:gd name="connsiteX1" fmla="*/ 2224639 w 2493752"/>
              <a:gd name="connsiteY1" fmla="*/ 60830 h 1250461"/>
              <a:gd name="connsiteX2" fmla="*/ 2324559 w 2493752"/>
              <a:gd name="connsiteY2" fmla="*/ 1250461 h 1250461"/>
              <a:gd name="connsiteX0" fmla="*/ 0 w 2540608"/>
              <a:gd name="connsiteY0" fmla="*/ 475969 h 1315106"/>
              <a:gd name="connsiteX1" fmla="*/ 2311399 w 2540608"/>
              <a:gd name="connsiteY1" fmla="*/ 53103 h 1315106"/>
              <a:gd name="connsiteX2" fmla="*/ 2324559 w 2540608"/>
              <a:gd name="connsiteY2" fmla="*/ 1315106 h 1315106"/>
              <a:gd name="connsiteX0" fmla="*/ 0 w 2540608"/>
              <a:gd name="connsiteY0" fmla="*/ 429676 h 1268813"/>
              <a:gd name="connsiteX1" fmla="*/ 2311399 w 2540608"/>
              <a:gd name="connsiteY1" fmla="*/ 6810 h 1268813"/>
              <a:gd name="connsiteX2" fmla="*/ 2324559 w 2540608"/>
              <a:gd name="connsiteY2" fmla="*/ 1268813 h 1268813"/>
              <a:gd name="connsiteX0" fmla="*/ 0 w 2540608"/>
              <a:gd name="connsiteY0" fmla="*/ 422866 h 1262003"/>
              <a:gd name="connsiteX1" fmla="*/ 2311399 w 2540608"/>
              <a:gd name="connsiteY1" fmla="*/ 0 h 1262003"/>
              <a:gd name="connsiteX2" fmla="*/ 2324559 w 2540608"/>
              <a:gd name="connsiteY2" fmla="*/ 1262003 h 1262003"/>
              <a:gd name="connsiteX0" fmla="*/ 0 w 2540608"/>
              <a:gd name="connsiteY0" fmla="*/ 435685 h 1274822"/>
              <a:gd name="connsiteX1" fmla="*/ 2311399 w 2540608"/>
              <a:gd name="connsiteY1" fmla="*/ 12819 h 1274822"/>
              <a:gd name="connsiteX2" fmla="*/ 2324559 w 2540608"/>
              <a:gd name="connsiteY2" fmla="*/ 1274822 h 1274822"/>
              <a:gd name="connsiteX0" fmla="*/ 0 w 2540608"/>
              <a:gd name="connsiteY0" fmla="*/ 513470 h 1352607"/>
              <a:gd name="connsiteX1" fmla="*/ 2311399 w 2540608"/>
              <a:gd name="connsiteY1" fmla="*/ 90604 h 1352607"/>
              <a:gd name="connsiteX2" fmla="*/ 2324559 w 2540608"/>
              <a:gd name="connsiteY2" fmla="*/ 1352607 h 1352607"/>
              <a:gd name="connsiteX0" fmla="*/ 0 w 2468603"/>
              <a:gd name="connsiteY0" fmla="*/ 513470 h 1352607"/>
              <a:gd name="connsiteX1" fmla="*/ 2311399 w 2468603"/>
              <a:gd name="connsiteY1" fmla="*/ 90604 h 1352607"/>
              <a:gd name="connsiteX2" fmla="*/ 2324559 w 2468603"/>
              <a:gd name="connsiteY2" fmla="*/ 1352607 h 1352607"/>
              <a:gd name="connsiteX0" fmla="*/ 0 w 2513009"/>
              <a:gd name="connsiteY0" fmla="*/ 513470 h 1352607"/>
              <a:gd name="connsiteX1" fmla="*/ 2311399 w 2513009"/>
              <a:gd name="connsiteY1" fmla="*/ 90604 h 1352607"/>
              <a:gd name="connsiteX2" fmla="*/ 2324559 w 2513009"/>
              <a:gd name="connsiteY2" fmla="*/ 1352607 h 1352607"/>
              <a:gd name="connsiteX0" fmla="*/ 0 w 2403557"/>
              <a:gd name="connsiteY0" fmla="*/ 513470 h 3668488"/>
              <a:gd name="connsiteX1" fmla="*/ 2311399 w 2403557"/>
              <a:gd name="connsiteY1" fmla="*/ 90604 h 3668488"/>
              <a:gd name="connsiteX2" fmla="*/ 1851218 w 2403557"/>
              <a:gd name="connsiteY2" fmla="*/ 3668488 h 3668488"/>
              <a:gd name="connsiteX0" fmla="*/ 0 w 1920044"/>
              <a:gd name="connsiteY0" fmla="*/ 56654 h 3211672"/>
              <a:gd name="connsiteX1" fmla="*/ 1459386 w 1920044"/>
              <a:gd name="connsiteY1" fmla="*/ 622861 h 3211672"/>
              <a:gd name="connsiteX2" fmla="*/ 1851218 w 1920044"/>
              <a:gd name="connsiteY2" fmla="*/ 3211672 h 3211672"/>
              <a:gd name="connsiteX0" fmla="*/ 0 w 1971903"/>
              <a:gd name="connsiteY0" fmla="*/ 56654 h 3211672"/>
              <a:gd name="connsiteX1" fmla="*/ 1459386 w 1971903"/>
              <a:gd name="connsiteY1" fmla="*/ 622861 h 3211672"/>
              <a:gd name="connsiteX2" fmla="*/ 1851218 w 1971903"/>
              <a:gd name="connsiteY2" fmla="*/ 3211672 h 3211672"/>
              <a:gd name="connsiteX0" fmla="*/ 0 w 1971903"/>
              <a:gd name="connsiteY0" fmla="*/ 50083 h 3205101"/>
              <a:gd name="connsiteX1" fmla="*/ 1459386 w 1971903"/>
              <a:gd name="connsiteY1" fmla="*/ 616290 h 3205101"/>
              <a:gd name="connsiteX2" fmla="*/ 1851218 w 1971903"/>
              <a:gd name="connsiteY2" fmla="*/ 3205101 h 3205101"/>
              <a:gd name="connsiteX0" fmla="*/ 0 w 1926245"/>
              <a:gd name="connsiteY0" fmla="*/ 50083 h 3253349"/>
              <a:gd name="connsiteX1" fmla="*/ 1459386 w 1926245"/>
              <a:gd name="connsiteY1" fmla="*/ 616290 h 3253349"/>
              <a:gd name="connsiteX2" fmla="*/ 1782368 w 1926245"/>
              <a:gd name="connsiteY2" fmla="*/ 3253349 h 3253349"/>
              <a:gd name="connsiteX0" fmla="*/ 0 w 1915564"/>
              <a:gd name="connsiteY0" fmla="*/ 50083 h 3205103"/>
              <a:gd name="connsiteX1" fmla="*/ 1459386 w 1915564"/>
              <a:gd name="connsiteY1" fmla="*/ 616290 h 3205103"/>
              <a:gd name="connsiteX2" fmla="*/ 1765156 w 1915564"/>
              <a:gd name="connsiteY2" fmla="*/ 3205103 h 3205103"/>
              <a:gd name="connsiteX0" fmla="*/ 0 w 1836928"/>
              <a:gd name="connsiteY0" fmla="*/ 1575611 h 4730631"/>
              <a:gd name="connsiteX1" fmla="*/ 1144542 w 1836928"/>
              <a:gd name="connsiteY1" fmla="*/ 17324 h 4730631"/>
              <a:gd name="connsiteX2" fmla="*/ 1765156 w 1836928"/>
              <a:gd name="connsiteY2" fmla="*/ 4730631 h 4730631"/>
              <a:gd name="connsiteX0" fmla="*/ 0 w 1814894"/>
              <a:gd name="connsiteY0" fmla="*/ 1575611 h 1575611"/>
              <a:gd name="connsiteX1" fmla="*/ 1144542 w 1814894"/>
              <a:gd name="connsiteY1" fmla="*/ 17324 h 1575611"/>
              <a:gd name="connsiteX2" fmla="*/ 1739279 w 1814894"/>
              <a:gd name="connsiteY2" fmla="*/ 1497701 h 1575611"/>
              <a:gd name="connsiteX0" fmla="*/ 0 w 1739279"/>
              <a:gd name="connsiteY0" fmla="*/ 1575611 h 1575611"/>
              <a:gd name="connsiteX1" fmla="*/ 1144542 w 1739279"/>
              <a:gd name="connsiteY1" fmla="*/ 17324 h 1575611"/>
              <a:gd name="connsiteX2" fmla="*/ 1739279 w 1739279"/>
              <a:gd name="connsiteY2" fmla="*/ 1497701 h 1575611"/>
              <a:gd name="connsiteX0" fmla="*/ 0 w 1739279"/>
              <a:gd name="connsiteY0" fmla="*/ 1575611 h 1575611"/>
              <a:gd name="connsiteX1" fmla="*/ 1144542 w 1739279"/>
              <a:gd name="connsiteY1" fmla="*/ 17324 h 1575611"/>
              <a:gd name="connsiteX2" fmla="*/ 1739279 w 1739279"/>
              <a:gd name="connsiteY2" fmla="*/ 1497701 h 1575611"/>
              <a:gd name="connsiteX0" fmla="*/ 0 w 1635769"/>
              <a:gd name="connsiteY0" fmla="*/ 1575611 h 2236656"/>
              <a:gd name="connsiteX1" fmla="*/ 1144542 w 1635769"/>
              <a:gd name="connsiteY1" fmla="*/ 17324 h 2236656"/>
              <a:gd name="connsiteX2" fmla="*/ 1635769 w 1635769"/>
              <a:gd name="connsiteY2" fmla="*/ 2236656 h 2236656"/>
              <a:gd name="connsiteX0" fmla="*/ 0 w 1635769"/>
              <a:gd name="connsiteY0" fmla="*/ 1575611 h 2236656"/>
              <a:gd name="connsiteX1" fmla="*/ 1144542 w 1635769"/>
              <a:gd name="connsiteY1" fmla="*/ 17324 h 2236656"/>
              <a:gd name="connsiteX2" fmla="*/ 1635769 w 1635769"/>
              <a:gd name="connsiteY2" fmla="*/ 2236656 h 2236656"/>
              <a:gd name="connsiteX0" fmla="*/ 0 w 1635769"/>
              <a:gd name="connsiteY0" fmla="*/ 1575611 h 2236656"/>
              <a:gd name="connsiteX1" fmla="*/ 1144542 w 1635769"/>
              <a:gd name="connsiteY1" fmla="*/ 17324 h 2236656"/>
              <a:gd name="connsiteX2" fmla="*/ 1635769 w 1635769"/>
              <a:gd name="connsiteY2" fmla="*/ 2236656 h 2236656"/>
              <a:gd name="connsiteX0" fmla="*/ 0 w 1635769"/>
              <a:gd name="connsiteY0" fmla="*/ 1075129 h 1736174"/>
              <a:gd name="connsiteX1" fmla="*/ 808134 w 1635769"/>
              <a:gd name="connsiteY1" fmla="*/ 24874 h 1736174"/>
              <a:gd name="connsiteX2" fmla="*/ 1635769 w 1635769"/>
              <a:gd name="connsiteY2" fmla="*/ 1736174 h 1736174"/>
              <a:gd name="connsiteX0" fmla="*/ 0 w 1635769"/>
              <a:gd name="connsiteY0" fmla="*/ 1050255 h 1711300"/>
              <a:gd name="connsiteX1" fmla="*/ 808134 w 1635769"/>
              <a:gd name="connsiteY1" fmla="*/ 0 h 1711300"/>
              <a:gd name="connsiteX2" fmla="*/ 1635769 w 1635769"/>
              <a:gd name="connsiteY2" fmla="*/ 1711300 h 1711300"/>
              <a:gd name="connsiteX0" fmla="*/ 0 w 1635769"/>
              <a:gd name="connsiteY0" fmla="*/ 1050255 h 1711300"/>
              <a:gd name="connsiteX1" fmla="*/ 808134 w 1635769"/>
              <a:gd name="connsiteY1" fmla="*/ 0 h 1711300"/>
              <a:gd name="connsiteX2" fmla="*/ 1635769 w 1635769"/>
              <a:gd name="connsiteY2" fmla="*/ 1711300 h 1711300"/>
              <a:gd name="connsiteX0" fmla="*/ 0 w 1635769"/>
              <a:gd name="connsiteY0" fmla="*/ 1069616 h 1730661"/>
              <a:gd name="connsiteX1" fmla="*/ 808134 w 1635769"/>
              <a:gd name="connsiteY1" fmla="*/ 19361 h 1730661"/>
              <a:gd name="connsiteX2" fmla="*/ 1635769 w 1635769"/>
              <a:gd name="connsiteY2" fmla="*/ 1730661 h 1730661"/>
              <a:gd name="connsiteX0" fmla="*/ 0 w 1635769"/>
              <a:gd name="connsiteY0" fmla="*/ 1084366 h 1745411"/>
              <a:gd name="connsiteX1" fmla="*/ 808134 w 1635769"/>
              <a:gd name="connsiteY1" fmla="*/ 34111 h 1745411"/>
              <a:gd name="connsiteX2" fmla="*/ 1635769 w 1635769"/>
              <a:gd name="connsiteY2" fmla="*/ 1745411 h 1745411"/>
              <a:gd name="connsiteX0" fmla="*/ 0 w 1515368"/>
              <a:gd name="connsiteY0" fmla="*/ 1052090 h 8989227"/>
              <a:gd name="connsiteX1" fmla="*/ 808134 w 1515368"/>
              <a:gd name="connsiteY1" fmla="*/ 1835 h 8989227"/>
              <a:gd name="connsiteX2" fmla="*/ 1515368 w 1515368"/>
              <a:gd name="connsiteY2" fmla="*/ 8989228 h 8989227"/>
              <a:gd name="connsiteX0" fmla="*/ 0 w 1522080"/>
              <a:gd name="connsiteY0" fmla="*/ 1053758 h 8990895"/>
              <a:gd name="connsiteX1" fmla="*/ 808134 w 1522080"/>
              <a:gd name="connsiteY1" fmla="*/ 3503 h 8990895"/>
              <a:gd name="connsiteX2" fmla="*/ 1515368 w 1522080"/>
              <a:gd name="connsiteY2" fmla="*/ 8990896 h 8990895"/>
              <a:gd name="connsiteX0" fmla="*/ 0 w 1494701"/>
              <a:gd name="connsiteY0" fmla="*/ 1053858 h 8873636"/>
              <a:gd name="connsiteX1" fmla="*/ 808134 w 1494701"/>
              <a:gd name="connsiteY1" fmla="*/ 3603 h 8873636"/>
              <a:gd name="connsiteX2" fmla="*/ 1487583 w 1494701"/>
              <a:gd name="connsiteY2" fmla="*/ 8873636 h 8873636"/>
              <a:gd name="connsiteX0" fmla="*/ 0 w 1551655"/>
              <a:gd name="connsiteY0" fmla="*/ 1056135 h 8875913"/>
              <a:gd name="connsiteX1" fmla="*/ 808134 w 1551655"/>
              <a:gd name="connsiteY1" fmla="*/ 5880 h 8875913"/>
              <a:gd name="connsiteX2" fmla="*/ 1487583 w 1551655"/>
              <a:gd name="connsiteY2" fmla="*/ 8875913 h 8875913"/>
              <a:gd name="connsiteX0" fmla="*/ 0 w 1564311"/>
              <a:gd name="connsiteY0" fmla="*/ 1056135 h 8875913"/>
              <a:gd name="connsiteX1" fmla="*/ 808134 w 1564311"/>
              <a:gd name="connsiteY1" fmla="*/ 5880 h 8875913"/>
              <a:gd name="connsiteX2" fmla="*/ 1487583 w 1564311"/>
              <a:gd name="connsiteY2" fmla="*/ 8875913 h 8875913"/>
              <a:gd name="connsiteX0" fmla="*/ 0 w 1564311"/>
              <a:gd name="connsiteY0" fmla="*/ 1056135 h 8875913"/>
              <a:gd name="connsiteX1" fmla="*/ 808134 w 1564311"/>
              <a:gd name="connsiteY1" fmla="*/ 5880 h 8875913"/>
              <a:gd name="connsiteX2" fmla="*/ 1487583 w 1564311"/>
              <a:gd name="connsiteY2" fmla="*/ 8875913 h 8875913"/>
              <a:gd name="connsiteX0" fmla="*/ 0 w 1487583"/>
              <a:gd name="connsiteY0" fmla="*/ 0 h 7819778"/>
              <a:gd name="connsiteX1" fmla="*/ 1487583 w 1487583"/>
              <a:gd name="connsiteY1" fmla="*/ 7819778 h 7819778"/>
              <a:gd name="connsiteX0" fmla="*/ 0 w 1374700"/>
              <a:gd name="connsiteY0" fmla="*/ 0 h 17370013"/>
              <a:gd name="connsiteX1" fmla="*/ 1374700 w 1374700"/>
              <a:gd name="connsiteY1" fmla="*/ 17370013 h 17370013"/>
              <a:gd name="connsiteX0" fmla="*/ 0 w 1374700"/>
              <a:gd name="connsiteY0" fmla="*/ 0 h 17370013"/>
              <a:gd name="connsiteX1" fmla="*/ 1374700 w 1374700"/>
              <a:gd name="connsiteY1" fmla="*/ 17370013 h 17370013"/>
              <a:gd name="connsiteX0" fmla="*/ 0 w 1374700"/>
              <a:gd name="connsiteY0" fmla="*/ 0 h 18337121"/>
              <a:gd name="connsiteX1" fmla="*/ 1374700 w 1374700"/>
              <a:gd name="connsiteY1" fmla="*/ 18337121 h 18337121"/>
              <a:gd name="connsiteX0" fmla="*/ 0 w 1374700"/>
              <a:gd name="connsiteY0" fmla="*/ 0 h 18337121"/>
              <a:gd name="connsiteX1" fmla="*/ 1374700 w 1374700"/>
              <a:gd name="connsiteY1" fmla="*/ 18337121 h 18337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374700" h="18337121">
                <a:moveTo>
                  <a:pt x="0" y="0"/>
                </a:moveTo>
                <a:cubicBezTo>
                  <a:pt x="514674" y="2525998"/>
                  <a:pt x="1093854" y="9404002"/>
                  <a:pt x="1374700" y="18337121"/>
                </a:cubicBezTo>
              </a:path>
            </a:pathLst>
          </a:custGeom>
          <a:noFill/>
          <a:ln w="635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6A61DF12-C3C3-4D82-A444-FE655867FD1E}"/>
              </a:ext>
            </a:extLst>
          </p:cNvPr>
          <p:cNvSpPr txBox="1">
            <a:spLocks noChangeArrowheads="1"/>
          </p:cNvSpPr>
          <p:nvPr/>
        </p:nvSpPr>
        <p:spPr>
          <a:xfrm>
            <a:off x="2195736" y="132209"/>
            <a:ext cx="6624736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000" b="1" dirty="0">
                <a:solidFill>
                  <a:srgbClr val="0077D4"/>
                </a:solidFill>
              </a:rPr>
              <a:t>Demande de régularisation d’un forage</a:t>
            </a:r>
          </a:p>
          <a:p>
            <a:pPr algn="ctr"/>
            <a:r>
              <a:rPr lang="fr-FR" sz="2000" b="1" dirty="0">
                <a:solidFill>
                  <a:srgbClr val="0077D4"/>
                </a:solidFill>
              </a:rPr>
              <a:t> à l'Eocène Médoc-estuaire pour l’irrigation de chanvre pour CBD à Saint-Laurent-Médoc</a:t>
            </a:r>
          </a:p>
        </p:txBody>
      </p:sp>
    </p:spTree>
    <p:extLst>
      <p:ext uri="{BB962C8B-B14F-4D97-AF65-F5344CB8AC3E}">
        <p14:creationId xmlns:p14="http://schemas.microsoft.com/office/powerpoint/2010/main" val="26089422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1EC158F1-0287-4B14-8C71-BDE0418F27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8596" y="1476624"/>
            <a:ext cx="8701876" cy="3904751"/>
          </a:xfrm>
        </p:spPr>
        <p:txBody>
          <a:bodyPr>
            <a:noAutofit/>
          </a:bodyPr>
          <a:lstStyle/>
          <a:p>
            <a:pPr marL="0" indent="0">
              <a:buClr>
                <a:schemeClr val="accent6">
                  <a:lumMod val="75000"/>
                </a:schemeClr>
              </a:buClr>
              <a:buNone/>
            </a:pPr>
            <a:r>
              <a:rPr lang="fr-FR" u="sng" dirty="0"/>
              <a:t>Présentation de l’ouvrage :</a:t>
            </a:r>
          </a:p>
          <a:p>
            <a:pPr marL="0" indent="0">
              <a:spcBef>
                <a:spcPts val="600"/>
              </a:spcBef>
              <a:buClr>
                <a:schemeClr val="accent6">
                  <a:lumMod val="75000"/>
                </a:schemeClr>
              </a:buClr>
              <a:buNone/>
            </a:pPr>
            <a:r>
              <a:rPr lang="fr-FR" dirty="0"/>
              <a:t>Date de réalisation : non renseignée</a:t>
            </a:r>
          </a:p>
          <a:p>
            <a:pPr marL="0" indent="0">
              <a:spcBef>
                <a:spcPts val="600"/>
              </a:spcBef>
              <a:buClr>
                <a:schemeClr val="accent6">
                  <a:lumMod val="75000"/>
                </a:schemeClr>
              </a:buClr>
              <a:buNone/>
            </a:pPr>
            <a:r>
              <a:rPr lang="fr-FR" dirty="0"/>
              <a:t>N° BSS : non référencé (non déclaré au titre du code minier ?)</a:t>
            </a:r>
          </a:p>
          <a:p>
            <a:pPr marL="0" indent="0">
              <a:spcBef>
                <a:spcPts val="600"/>
              </a:spcBef>
              <a:buClr>
                <a:schemeClr val="accent6">
                  <a:lumMod val="75000"/>
                </a:schemeClr>
              </a:buClr>
              <a:buNone/>
            </a:pPr>
            <a:r>
              <a:rPr lang="fr-FR" dirty="0"/>
              <a:t>Profondeur : 34 m</a:t>
            </a:r>
          </a:p>
          <a:p>
            <a:pPr marL="0" indent="0">
              <a:spcBef>
                <a:spcPts val="600"/>
              </a:spcBef>
              <a:buClr>
                <a:schemeClr val="accent6">
                  <a:lumMod val="75000"/>
                </a:schemeClr>
              </a:buClr>
              <a:buNone/>
            </a:pPr>
            <a:r>
              <a:rPr lang="fr-FR" dirty="0"/>
              <a:t>Unité de gestion captée : Eocène Médoc-Estuaire à l’équilibre</a:t>
            </a:r>
          </a:p>
          <a:p>
            <a:pPr marL="0" indent="0">
              <a:spcBef>
                <a:spcPts val="600"/>
              </a:spcBef>
              <a:buClr>
                <a:schemeClr val="accent6">
                  <a:lumMod val="75000"/>
                </a:schemeClr>
              </a:buClr>
              <a:buNone/>
            </a:pPr>
            <a:r>
              <a:rPr lang="fr-FR" dirty="0"/>
              <a:t>Etat de l’ouvrage : non renseigné</a:t>
            </a:r>
          </a:p>
          <a:p>
            <a:pPr marL="1616075" indent="-171450">
              <a:spcBef>
                <a:spcPts val="1200"/>
              </a:spcBef>
              <a:buClr>
                <a:schemeClr val="accent6">
                  <a:lumMod val="75000"/>
                </a:schemeClr>
              </a:buClr>
              <a:buNone/>
            </a:pPr>
            <a:r>
              <a:rPr lang="fr-FR" u="sng" dirty="0"/>
              <a:t>Usages :</a:t>
            </a:r>
          </a:p>
          <a:p>
            <a:pPr marL="1616075" indent="-171450">
              <a:spcBef>
                <a:spcPts val="300"/>
              </a:spcBef>
              <a:buClr>
                <a:schemeClr val="accent6">
                  <a:lumMod val="75000"/>
                </a:schemeClr>
              </a:buClr>
            </a:pPr>
            <a:r>
              <a:rPr lang="fr-FR" dirty="0"/>
              <a:t>arrosage de 3 300 m</a:t>
            </a:r>
            <a:r>
              <a:rPr lang="fr-FR" baseline="30000" dirty="0"/>
              <a:t>2</a:t>
            </a:r>
            <a:r>
              <a:rPr lang="fr-FR" dirty="0"/>
              <a:t> de culture de CBD </a:t>
            </a:r>
          </a:p>
          <a:p>
            <a:pPr marL="1616075" indent="-171450">
              <a:spcBef>
                <a:spcPts val="300"/>
              </a:spcBef>
              <a:buClr>
                <a:schemeClr val="accent6">
                  <a:lumMod val="75000"/>
                </a:schemeClr>
              </a:buClr>
            </a:pPr>
            <a:r>
              <a:rPr lang="fr-FR" dirty="0"/>
              <a:t>optimisation de l’usage :</a:t>
            </a:r>
          </a:p>
          <a:p>
            <a:pPr marL="1616075" lvl="2">
              <a:spcBef>
                <a:spcPts val="300"/>
              </a:spcBef>
              <a:buClr>
                <a:schemeClr val="accent6">
                  <a:lumMod val="75000"/>
                </a:schemeClr>
              </a:buClr>
            </a:pPr>
            <a:r>
              <a:rPr lang="fr-FR" sz="1875" dirty="0">
                <a:solidFill>
                  <a:srgbClr val="1341A1"/>
                </a:solidFill>
              </a:rPr>
              <a:t>arrosage manuel (2022 : 200 L/j soit une estimation à 24 m</a:t>
            </a:r>
            <a:r>
              <a:rPr lang="fr-FR" sz="1875" baseline="30000" dirty="0">
                <a:solidFill>
                  <a:srgbClr val="1341A1"/>
                </a:solidFill>
              </a:rPr>
              <a:t>3</a:t>
            </a:r>
            <a:r>
              <a:rPr lang="fr-FR" sz="1875" dirty="0">
                <a:solidFill>
                  <a:srgbClr val="1341A1"/>
                </a:solidFill>
              </a:rPr>
              <a:t>/an)</a:t>
            </a:r>
          </a:p>
          <a:p>
            <a:pPr marL="1616075" lvl="2">
              <a:spcBef>
                <a:spcPts val="300"/>
              </a:spcBef>
              <a:buClr>
                <a:schemeClr val="accent6">
                  <a:lumMod val="75000"/>
                </a:schemeClr>
              </a:buClr>
            </a:pPr>
            <a:r>
              <a:rPr lang="fr-FR" sz="1875" dirty="0">
                <a:solidFill>
                  <a:srgbClr val="1341A1"/>
                </a:solidFill>
              </a:rPr>
              <a:t>choix d’une culture peu consommatrice d’eau</a:t>
            </a:r>
          </a:p>
          <a:p>
            <a:pPr marL="3316288">
              <a:buClr>
                <a:schemeClr val="accent6">
                  <a:lumMod val="75000"/>
                </a:schemeClr>
              </a:buClr>
              <a:buNone/>
            </a:pPr>
            <a:r>
              <a:rPr lang="fr-FR" u="sng" dirty="0"/>
              <a:t>Demande :</a:t>
            </a:r>
          </a:p>
          <a:p>
            <a:pPr marL="3316288">
              <a:spcBef>
                <a:spcPts val="300"/>
              </a:spcBef>
              <a:buClr>
                <a:schemeClr val="accent6">
                  <a:lumMod val="75000"/>
                </a:schemeClr>
              </a:buClr>
            </a:pPr>
            <a:r>
              <a:rPr lang="fr-FR" dirty="0"/>
              <a:t>3 m</a:t>
            </a:r>
            <a:r>
              <a:rPr lang="fr-FR" baseline="30000" dirty="0"/>
              <a:t>3</a:t>
            </a:r>
            <a:r>
              <a:rPr lang="fr-FR" dirty="0"/>
              <a:t>/h</a:t>
            </a:r>
          </a:p>
          <a:p>
            <a:pPr marL="3316288">
              <a:spcBef>
                <a:spcPts val="300"/>
              </a:spcBef>
              <a:buClr>
                <a:schemeClr val="accent6">
                  <a:lumMod val="75000"/>
                </a:schemeClr>
              </a:buClr>
            </a:pPr>
            <a:r>
              <a:rPr lang="fr-FR" dirty="0"/>
              <a:t>&lt; 1 000 m</a:t>
            </a:r>
            <a:r>
              <a:rPr lang="fr-FR" baseline="30000" dirty="0"/>
              <a:t>3</a:t>
            </a:r>
            <a:r>
              <a:rPr lang="fr-FR" dirty="0"/>
              <a:t>/an (volume domestique)</a:t>
            </a:r>
            <a:endParaRPr lang="fr-FR" baseline="30000" dirty="0"/>
          </a:p>
          <a:p>
            <a:pPr marL="0" indent="0">
              <a:lnSpc>
                <a:spcPct val="150000"/>
              </a:lnSpc>
              <a:buClr>
                <a:schemeClr val="accent6">
                  <a:lumMod val="75000"/>
                </a:schemeClr>
              </a:buClr>
              <a:buNone/>
            </a:pPr>
            <a:endParaRPr lang="fr-FR" dirty="0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3A7A07BE-0C3F-50C2-D0F7-98E2C2570AE2}"/>
              </a:ext>
            </a:extLst>
          </p:cNvPr>
          <p:cNvSpPr txBox="1">
            <a:spLocks noChangeArrowheads="1"/>
          </p:cNvSpPr>
          <p:nvPr/>
        </p:nvSpPr>
        <p:spPr>
          <a:xfrm>
            <a:off x="2195736" y="132209"/>
            <a:ext cx="6624736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000" b="1" dirty="0">
                <a:solidFill>
                  <a:srgbClr val="0077D4"/>
                </a:solidFill>
              </a:rPr>
              <a:t>Demande de régularisation d’un forage</a:t>
            </a:r>
          </a:p>
          <a:p>
            <a:pPr algn="ctr"/>
            <a:r>
              <a:rPr lang="fr-FR" sz="2000" b="1" dirty="0">
                <a:solidFill>
                  <a:srgbClr val="0077D4"/>
                </a:solidFill>
              </a:rPr>
              <a:t> à l'Eocène Médoc-estuaire pour l’irrigation de chanvre pour CBD à Saint-Laurent-Médoc</a:t>
            </a:r>
          </a:p>
        </p:txBody>
      </p:sp>
    </p:spTree>
    <p:extLst>
      <p:ext uri="{BB962C8B-B14F-4D97-AF65-F5344CB8AC3E}">
        <p14:creationId xmlns:p14="http://schemas.microsoft.com/office/powerpoint/2010/main" val="42110155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3A7A07BE-0C3F-50C2-D0F7-98E2C2570AE2}"/>
              </a:ext>
            </a:extLst>
          </p:cNvPr>
          <p:cNvSpPr txBox="1">
            <a:spLocks noChangeArrowheads="1"/>
          </p:cNvSpPr>
          <p:nvPr/>
        </p:nvSpPr>
        <p:spPr>
          <a:xfrm>
            <a:off x="2195736" y="132209"/>
            <a:ext cx="6624736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000" b="1" dirty="0">
                <a:solidFill>
                  <a:srgbClr val="0077D4"/>
                </a:solidFill>
              </a:rPr>
              <a:t>Demande de régularisation d’un forage</a:t>
            </a:r>
          </a:p>
          <a:p>
            <a:pPr algn="ctr"/>
            <a:r>
              <a:rPr lang="fr-FR" sz="2000" b="1" dirty="0">
                <a:solidFill>
                  <a:srgbClr val="0077D4"/>
                </a:solidFill>
              </a:rPr>
              <a:t> à l'Eocène Médoc-estuaire pour l’irrigation de chanvre pour CBD à Saint-Laurent-Médoc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CDF077E6-C2D7-8B3C-2840-0804B6C185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613" y="1506901"/>
            <a:ext cx="5236218" cy="4844105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2188C64-BC83-F0F2-E68E-C9CEADE41557}"/>
              </a:ext>
            </a:extLst>
          </p:cNvPr>
          <p:cNvSpPr/>
          <p:nvPr/>
        </p:nvSpPr>
        <p:spPr>
          <a:xfrm>
            <a:off x="335280" y="2270760"/>
            <a:ext cx="364929" cy="1805940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fr-FR" dirty="0"/>
              <a:t>Oligocène*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B08F8B4-0B73-9BE0-D3A2-650F5F003723}"/>
              </a:ext>
            </a:extLst>
          </p:cNvPr>
          <p:cNvSpPr/>
          <p:nvPr/>
        </p:nvSpPr>
        <p:spPr>
          <a:xfrm>
            <a:off x="335280" y="4840559"/>
            <a:ext cx="364929" cy="920162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fr-FR" dirty="0"/>
              <a:t>Eocène*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B068414E-94E8-17D6-E9AA-FA1DB4C7C699}"/>
              </a:ext>
            </a:extLst>
          </p:cNvPr>
          <p:cNvSpPr txBox="1"/>
          <p:nvPr/>
        </p:nvSpPr>
        <p:spPr>
          <a:xfrm>
            <a:off x="3909060" y="2505670"/>
            <a:ext cx="491141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dirty="0">
                <a:solidFill>
                  <a:srgbClr val="1341A1"/>
                </a:solidFill>
              </a:rPr>
              <a:t>Niveau statique : 10 m</a:t>
            </a:r>
          </a:p>
          <a:p>
            <a:pPr marL="285750" indent="-285750"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dirty="0">
                <a:solidFill>
                  <a:srgbClr val="1341A1"/>
                </a:solidFill>
              </a:rPr>
              <a:t>Toit du réservoir : 22 m</a:t>
            </a:r>
          </a:p>
          <a:p>
            <a:pPr marL="285750" indent="-285750"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dirty="0">
                <a:solidFill>
                  <a:srgbClr val="1341A1"/>
                </a:solidFill>
              </a:rPr>
              <a:t>Débit spécifique 4,5 m</a:t>
            </a:r>
            <a:r>
              <a:rPr lang="fr-FR" baseline="30000" dirty="0">
                <a:solidFill>
                  <a:srgbClr val="1341A1"/>
                </a:solidFill>
              </a:rPr>
              <a:t>3</a:t>
            </a:r>
            <a:r>
              <a:rPr lang="fr-FR" dirty="0">
                <a:solidFill>
                  <a:srgbClr val="1341A1"/>
                </a:solidFill>
              </a:rPr>
              <a:t>/h : 0,3 m</a:t>
            </a:r>
            <a:r>
              <a:rPr lang="fr-FR" baseline="30000" dirty="0">
                <a:solidFill>
                  <a:srgbClr val="1341A1"/>
                </a:solidFill>
              </a:rPr>
              <a:t>3</a:t>
            </a:r>
            <a:r>
              <a:rPr lang="fr-FR" dirty="0">
                <a:solidFill>
                  <a:srgbClr val="1341A1"/>
                </a:solidFill>
              </a:rPr>
              <a:t>/h/m</a:t>
            </a:r>
          </a:p>
          <a:p>
            <a:pPr marL="285750" indent="-285750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fr-FR" dirty="0">
                <a:solidFill>
                  <a:srgbClr val="1341A1"/>
                </a:solidFill>
              </a:rPr>
              <a:t>Pas de dénoyage pour 3 m</a:t>
            </a:r>
            <a:r>
              <a:rPr lang="fr-FR" baseline="30000" dirty="0">
                <a:solidFill>
                  <a:srgbClr val="1341A1"/>
                </a:solidFill>
              </a:rPr>
              <a:t>3</a:t>
            </a:r>
            <a:r>
              <a:rPr lang="fr-FR" dirty="0">
                <a:solidFill>
                  <a:srgbClr val="1341A1"/>
                </a:solidFill>
              </a:rPr>
              <a:t>/h</a:t>
            </a:r>
          </a:p>
        </p:txBody>
      </p:sp>
      <p:sp>
        <p:nvSpPr>
          <p:cNvPr id="11" name="Accolade fermante 10">
            <a:extLst>
              <a:ext uri="{FF2B5EF4-FFF2-40B4-BE49-F238E27FC236}">
                <a16:creationId xmlns:a16="http://schemas.microsoft.com/office/drawing/2014/main" id="{5584D19A-2DE8-B48E-4116-BDCF2D43AEEA}"/>
              </a:ext>
            </a:extLst>
          </p:cNvPr>
          <p:cNvSpPr/>
          <p:nvPr/>
        </p:nvSpPr>
        <p:spPr>
          <a:xfrm>
            <a:off x="6751320" y="2528530"/>
            <a:ext cx="167640" cy="565190"/>
          </a:xfrm>
          <a:prstGeom prst="rightBrace">
            <a:avLst/>
          </a:prstGeom>
          <a:ln>
            <a:solidFill>
              <a:srgbClr val="1341A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DBB41F1-F4EE-FD65-6928-1C80EA5FD46F}"/>
              </a:ext>
            </a:extLst>
          </p:cNvPr>
          <p:cNvSpPr txBox="1"/>
          <p:nvPr/>
        </p:nvSpPr>
        <p:spPr>
          <a:xfrm>
            <a:off x="7014532" y="2626459"/>
            <a:ext cx="27009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chemeClr val="accent6">
                  <a:lumMod val="75000"/>
                </a:schemeClr>
              </a:buClr>
            </a:pPr>
            <a:r>
              <a:rPr lang="fr-FR" dirty="0">
                <a:solidFill>
                  <a:srgbClr val="1341A1"/>
                </a:solidFill>
              </a:rPr>
              <a:t>Nappe captive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DEAE536D-B455-628B-590A-14F7889B96AD}"/>
              </a:ext>
            </a:extLst>
          </p:cNvPr>
          <p:cNvSpPr txBox="1"/>
          <p:nvPr/>
        </p:nvSpPr>
        <p:spPr>
          <a:xfrm>
            <a:off x="1017270" y="6265793"/>
            <a:ext cx="875537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400" dirty="0">
                <a:solidFill>
                  <a:srgbClr val="1341A1"/>
                </a:solidFill>
              </a:rPr>
              <a:t>*Attribution stratigraphique supposée à partir des ouvrages BSS001WVDG et BSS001WVDA</a:t>
            </a:r>
          </a:p>
        </p:txBody>
      </p:sp>
    </p:spTree>
    <p:extLst>
      <p:ext uri="{BB962C8B-B14F-4D97-AF65-F5344CB8AC3E}">
        <p14:creationId xmlns:p14="http://schemas.microsoft.com/office/powerpoint/2010/main" val="39742522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4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177968" y="1284337"/>
            <a:ext cx="242463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2000" b="1" dirty="0">
                <a:solidFill>
                  <a:schemeClr val="accent6">
                    <a:lumMod val="75000"/>
                  </a:schemeClr>
                </a:solidFill>
                <a:latin typeface="Gill Sans MT" pitchFamily="34" charset="0"/>
              </a:rPr>
              <a:t>Proposition d'avis :</a:t>
            </a: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227427" y="1652955"/>
            <a:ext cx="8689146" cy="4862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1107"/>
              </a:spcBef>
              <a:buClr>
                <a:schemeClr val="accent2"/>
              </a:buClr>
              <a:buSzPct val="100000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Considérant :</a:t>
            </a:r>
          </a:p>
          <a:p>
            <a:pPr marL="342900" indent="-342900" algn="just">
              <a:spcBef>
                <a:spcPts val="3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la profondeur du forage ;</a:t>
            </a:r>
          </a:p>
          <a:p>
            <a:pPr marL="342900" indent="-342900" algn="just">
              <a:spcBef>
                <a:spcPts val="3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l’unité de gestion concernée à savoir l’Eocène Médoc-Estuaire à l'équilibre ;</a:t>
            </a:r>
          </a:p>
          <a:p>
            <a:pPr marL="342900" indent="-342900" algn="just">
              <a:spcBef>
                <a:spcPts val="3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la localisation du forage hors zone à risque de salinisation ;</a:t>
            </a:r>
          </a:p>
          <a:p>
            <a:pPr marL="342900" indent="-342900" algn="just">
              <a:spcBef>
                <a:spcPts val="3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l’usage de l’eau, à savoir l’irrigation de parcelles agricoles ;</a:t>
            </a:r>
          </a:p>
          <a:p>
            <a:pPr marL="342900" indent="-342900" algn="just">
              <a:spcBef>
                <a:spcPts val="3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la faible consommation d’eau ;</a:t>
            </a:r>
          </a:p>
          <a:p>
            <a:pPr marL="342900" indent="-342900" algn="just">
              <a:spcBef>
                <a:spcPts val="3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la préexistence du forage et du prélèvement ;</a:t>
            </a:r>
          </a:p>
          <a:p>
            <a:pPr marL="342900" indent="-342900" algn="just">
              <a:spcBef>
                <a:spcPts val="3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les caractéristiques hydrodynamiques de l’ouvrage qui permettent d'exploiter au débit envisagé sans dénoyer le réservoir (disposition 70) ;</a:t>
            </a:r>
          </a:p>
          <a:p>
            <a:pPr algn="just">
              <a:spcBef>
                <a:spcPts val="600"/>
              </a:spcBef>
              <a:buClr>
                <a:schemeClr val="accent2"/>
              </a:buClr>
              <a:buSzPct val="100000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et sous réserve que :</a:t>
            </a:r>
          </a:p>
          <a:p>
            <a:pPr marL="285750" indent="-285750" algn="just">
              <a:spcBef>
                <a:spcPts val="3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soit réalisé un diagnostic de forage permettant de vérifier la conformité de l'ouvrage à la réglementation ;</a:t>
            </a:r>
          </a:p>
          <a:p>
            <a:pPr marL="285750" indent="-285750" algn="just">
              <a:spcBef>
                <a:spcPts val="3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une prescriptions particulière arrête un rabattement maximal admissible ;</a:t>
            </a:r>
          </a:p>
          <a:p>
            <a:pPr marL="720725" algn="just">
              <a:spcBef>
                <a:spcPts val="600"/>
              </a:spcBef>
              <a:buClr>
                <a:schemeClr val="accent2"/>
              </a:buClr>
              <a:buSzPct val="100000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la régularisation du forage concerné peut être jugée compatible avec le SAGE Nappes profondes de Gironde.</a:t>
            </a: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5254B31C-4380-D60F-C6DA-D8276A27B053}"/>
              </a:ext>
            </a:extLst>
          </p:cNvPr>
          <p:cNvSpPr txBox="1">
            <a:spLocks noChangeArrowheads="1"/>
          </p:cNvSpPr>
          <p:nvPr/>
        </p:nvSpPr>
        <p:spPr>
          <a:xfrm>
            <a:off x="2195736" y="132209"/>
            <a:ext cx="6624736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000" b="1" dirty="0">
                <a:solidFill>
                  <a:srgbClr val="0077D4"/>
                </a:solidFill>
              </a:rPr>
              <a:t>Demande de régularisation d’un forage</a:t>
            </a:r>
          </a:p>
          <a:p>
            <a:pPr algn="ctr"/>
            <a:r>
              <a:rPr lang="fr-FR" sz="2000" b="1" dirty="0">
                <a:solidFill>
                  <a:srgbClr val="0077D4"/>
                </a:solidFill>
              </a:rPr>
              <a:t> à l'Eocène Médoc-estuaire pour l’irrigation de chanvre pour CBD à Saint-Laurent-Médoc</a:t>
            </a:r>
          </a:p>
        </p:txBody>
      </p:sp>
    </p:spTree>
    <p:extLst>
      <p:ext uri="{BB962C8B-B14F-4D97-AF65-F5344CB8AC3E}">
        <p14:creationId xmlns:p14="http://schemas.microsoft.com/office/powerpoint/2010/main" val="384487548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illage">
      <a:majorFont>
        <a:latin typeface="Trebuchet MS"/>
        <a:ea typeface=""/>
        <a:cs typeface=""/>
        <a:font script="Jpan" typeface="ＭＳ ゴシック"/>
        <a:font script="Hang" typeface="HY그래픽B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ゴシック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Thème1" id="{C4D858B3-AD02-424D-8D74-E465A714FFFF}" vid="{AC46D09D-1C65-4FB0-BFB9-EF2659757E07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Theme_sage</Template>
  <TotalTime>2170</TotalTime>
  <Words>408</Words>
  <Application>Microsoft Office PowerPoint</Application>
  <PresentationFormat>Affichage à l'écran (4:3)</PresentationFormat>
  <Paragraphs>59</Paragraphs>
  <Slides>4</Slides>
  <Notes>3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10" baseType="lpstr">
      <vt:lpstr>Arial</vt:lpstr>
      <vt:lpstr>Calibri</vt:lpstr>
      <vt:lpstr>Gill Sans MT</vt:lpstr>
      <vt:lpstr>Trebuchet MS</vt:lpstr>
      <vt:lpstr>Wingdings</vt:lpstr>
      <vt:lpstr>Thème1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Alexis Lafficher</dc:creator>
  <cp:lastModifiedBy>Bruno de Grissac</cp:lastModifiedBy>
  <cp:revision>138</cp:revision>
  <dcterms:created xsi:type="dcterms:W3CDTF">2018-06-11T08:02:18Z</dcterms:created>
  <dcterms:modified xsi:type="dcterms:W3CDTF">2022-11-09T13:41:17Z</dcterms:modified>
</cp:coreProperties>
</file>