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78" r:id="rId3"/>
    <p:sldId id="277" r:id="rId4"/>
    <p:sldId id="281" r:id="rId5"/>
    <p:sldId id="260" r:id="rId6"/>
    <p:sldId id="284" r:id="rId7"/>
    <p:sldId id="283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341A1"/>
    <a:srgbClr val="FF0000"/>
    <a:srgbClr val="333399"/>
    <a:srgbClr val="D9D9D9"/>
    <a:srgbClr val="FFCC00"/>
    <a:srgbClr val="006600"/>
    <a:srgbClr val="006C31"/>
    <a:srgbClr val="00642D"/>
    <a:srgbClr val="9606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9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09/11/2022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296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4545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2863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09/11/2022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7" y="1535457"/>
            <a:ext cx="7066972" cy="4942461"/>
          </a:xfrm>
        </p:spPr>
        <p:txBody>
          <a:bodyPr>
            <a:normAutofit lnSpcReduction="10000"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Commune de Lesparre Médoc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mise en service d’un forage AEP (</a:t>
            </a:r>
            <a:r>
              <a:rPr lang="fr-FR" altLang="fr-FR" sz="18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Pradal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3)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sollicité par la DDTM le 9 août 2022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Dossier de DUP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Eocène médoc-Estuaire à l’équilibre 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    en limite de zone à risque</a:t>
            </a:r>
            <a:endParaRPr lang="fr-FR" altLang="fr-FR" sz="17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Création d’un nouveau forage à l’Eocène en secours et complément du forage Champ de Foire et comblement des forages éocènes </a:t>
            </a:r>
            <a:r>
              <a:rPr lang="fr-FR" altLang="fr-FR" sz="18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Pradal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1 et </a:t>
            </a:r>
            <a:r>
              <a:rPr lang="fr-FR" altLang="fr-FR" sz="18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Pradal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3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Avis de la CLE du 10 avril 2018 (T2018-049-ST) de non-conformité et non compatibilité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Avis de la CLE du 28 juin 2021 (T2021-039) de non compatibilité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6850" y="1362668"/>
            <a:ext cx="3057146" cy="3597181"/>
          </a:xfrm>
          <a:prstGeom prst="rect">
            <a:avLst/>
          </a:prstGeom>
          <a:ln w="76200">
            <a:noFill/>
          </a:ln>
        </p:spPr>
      </p:pic>
      <p:sp>
        <p:nvSpPr>
          <p:cNvPr id="7" name="Forme libre 6"/>
          <p:cNvSpPr/>
          <p:nvPr/>
        </p:nvSpPr>
        <p:spPr>
          <a:xfrm>
            <a:off x="4994304" y="1658538"/>
            <a:ext cx="1797113" cy="401082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4700" h="18337121">
                <a:moveTo>
                  <a:pt x="0" y="0"/>
                </a:moveTo>
                <a:cubicBezTo>
                  <a:pt x="514674" y="2525998"/>
                  <a:pt x="1093854" y="9404002"/>
                  <a:pt x="1374700" y="18337121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A61DF12-C3C3-4D82-A444-FE655867FD1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d’autorisation d'exploiter un forage à l’Eocène Médoc-estuaire pour l'AEP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la commune de Lesparre Médoc</a:t>
            </a: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90" y="1406237"/>
            <a:ext cx="3694546" cy="4560454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/>
              <a:t>Captages AEP existants :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>
                <a:solidFill>
                  <a:srgbClr val="1341A1"/>
                </a:solidFill>
              </a:rPr>
              <a:t>Champ de Foire – en service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 err="1">
                <a:solidFill>
                  <a:srgbClr val="1341A1"/>
                </a:solidFill>
              </a:rPr>
              <a:t>Pradal</a:t>
            </a:r>
            <a:r>
              <a:rPr lang="fr-FR" sz="1800" dirty="0">
                <a:solidFill>
                  <a:srgbClr val="1341A1"/>
                </a:solidFill>
              </a:rPr>
              <a:t> 1 – à l’arrêt depuis 2019</a:t>
            </a:r>
          </a:p>
          <a:p>
            <a:pPr marL="0" indent="0" algn="r"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>
                <a:solidFill>
                  <a:srgbClr val="1341A1"/>
                </a:solidFill>
              </a:rPr>
              <a:t>comblé en 2022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 err="1">
                <a:solidFill>
                  <a:srgbClr val="1341A1"/>
                </a:solidFill>
              </a:rPr>
              <a:t>Pradal</a:t>
            </a:r>
            <a:r>
              <a:rPr lang="fr-FR" sz="1800" dirty="0">
                <a:solidFill>
                  <a:srgbClr val="1341A1"/>
                </a:solidFill>
              </a:rPr>
              <a:t> 2 – inexploité depuis ?</a:t>
            </a:r>
          </a:p>
          <a:p>
            <a:pPr marL="0" indent="0" algn="r"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>
                <a:solidFill>
                  <a:srgbClr val="1341A1"/>
                </a:solidFill>
              </a:rPr>
              <a:t>comblé en 2022 longtemps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30BCA3A-CBBA-4326-9FDE-392AFF10233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d’autorisation d'exploiter un forage à l’Eocène Médoc-estuaire pour l'AEP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la commune de Lesparre Médoc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0CB2CAC-1A64-4AC4-8402-4C421CDC3F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36"/>
          <a:stretch/>
        </p:blipFill>
        <p:spPr>
          <a:xfrm>
            <a:off x="3799336" y="1406236"/>
            <a:ext cx="5021136" cy="515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514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F622F25-A5BB-47CC-AD65-192ADC9BB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8509" y="1476624"/>
            <a:ext cx="6779491" cy="39047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u="sng" dirty="0" err="1"/>
              <a:t>Pradal</a:t>
            </a:r>
            <a:r>
              <a:rPr lang="fr-FR" sz="2000" u="sng" dirty="0"/>
              <a:t> F3 :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Pour sécuriser et couvrir le besoin de pointe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Réalisé entre avril et juillet 2019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Profondeur : 273,7 m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Ressource captée : Eocène inférieur à moyen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UG : Eocène médoc-estuaire à l’équilibre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ZAR de salinisation : en limite de zone à risque faible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Débits sollicités : 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1341A1"/>
                </a:solidFill>
              </a:rPr>
              <a:t>120 m</a:t>
            </a:r>
            <a:r>
              <a:rPr lang="fr-FR" sz="2000" baseline="30000" dirty="0">
                <a:solidFill>
                  <a:srgbClr val="1341A1"/>
                </a:solidFill>
              </a:rPr>
              <a:t>3</a:t>
            </a:r>
            <a:r>
              <a:rPr lang="fr-FR" sz="2000" dirty="0">
                <a:solidFill>
                  <a:srgbClr val="1341A1"/>
                </a:solidFill>
              </a:rPr>
              <a:t>/h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1341A1"/>
                </a:solidFill>
              </a:rPr>
              <a:t>2 200 m</a:t>
            </a:r>
            <a:r>
              <a:rPr lang="fr-FR" sz="2000" baseline="30000" dirty="0">
                <a:solidFill>
                  <a:srgbClr val="1341A1"/>
                </a:solidFill>
              </a:rPr>
              <a:t>3</a:t>
            </a:r>
            <a:r>
              <a:rPr lang="fr-FR" sz="2000" dirty="0">
                <a:solidFill>
                  <a:srgbClr val="1341A1"/>
                </a:solidFill>
              </a:rPr>
              <a:t>/j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1341A1"/>
                </a:solidFill>
              </a:rPr>
              <a:t>450 000 m</a:t>
            </a:r>
            <a:r>
              <a:rPr lang="fr-FR" sz="2000" baseline="30000" dirty="0">
                <a:solidFill>
                  <a:srgbClr val="1341A1"/>
                </a:solidFill>
              </a:rPr>
              <a:t>3</a:t>
            </a:r>
            <a:r>
              <a:rPr lang="fr-FR" sz="2000" dirty="0">
                <a:solidFill>
                  <a:srgbClr val="1341A1"/>
                </a:solidFill>
              </a:rPr>
              <a:t>/an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3EFF930-5070-4008-900A-BA30F99A7EE0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d’autorisation d'exploiter un forage à l’Eocène Médoc-estuaire pour l'AEP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la commune de Lesparre Médoc</a:t>
            </a:r>
          </a:p>
        </p:txBody>
      </p:sp>
    </p:spTree>
    <p:extLst>
      <p:ext uri="{BB962C8B-B14F-4D97-AF65-F5344CB8AC3E}">
        <p14:creationId xmlns:p14="http://schemas.microsoft.com/office/powerpoint/2010/main" val="1651387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0ABDC17-260C-4CD6-8B9B-01655862DBC3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d’autorisation d'exploiter un forage à l’Eocène Médoc-estuaire pour l'AEP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la commune de Lesparre Médoc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C375BF-84C7-40C9-9264-0C7788D5C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48" y="5281782"/>
            <a:ext cx="7365600" cy="796843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0BD93D7-D103-6BC3-9F95-F1BBD5BFDAFB}"/>
              </a:ext>
            </a:extLst>
          </p:cNvPr>
          <p:cNvGrpSpPr/>
          <p:nvPr/>
        </p:nvGrpSpPr>
        <p:grpSpPr>
          <a:xfrm>
            <a:off x="993849" y="1785256"/>
            <a:ext cx="7362547" cy="3496525"/>
            <a:chOff x="1233996" y="2080657"/>
            <a:chExt cx="6840000" cy="3248364"/>
          </a:xfrm>
        </p:grpSpPr>
        <p:pic>
          <p:nvPicPr>
            <p:cNvPr id="3" name="Image 2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AAFA0279-CEA5-491C-ACBE-FCDB93D36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3996" y="2080657"/>
              <a:ext cx="6840000" cy="3248364"/>
            </a:xfrm>
            <a:prstGeom prst="rect">
              <a:avLst/>
            </a:prstGeom>
          </p:spPr>
        </p:pic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08163FC6-0A18-4409-BD70-81E0F2E62E53}"/>
                </a:ext>
              </a:extLst>
            </p:cNvPr>
            <p:cNvCxnSpPr/>
            <p:nvPr/>
          </p:nvCxnSpPr>
          <p:spPr>
            <a:xfrm>
              <a:off x="4234649" y="2299317"/>
              <a:ext cx="2476869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9280E7CE-E57E-4DC3-87CB-E21682C4F893}"/>
                </a:ext>
              </a:extLst>
            </p:cNvPr>
            <p:cNvCxnSpPr>
              <a:cxnSpLocks/>
            </p:cNvCxnSpPr>
            <p:nvPr/>
          </p:nvCxnSpPr>
          <p:spPr>
            <a:xfrm>
              <a:off x="4466948" y="5255148"/>
              <a:ext cx="3292136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5" name="Text Box 4">
            <a:extLst>
              <a:ext uri="{FF2B5EF4-FFF2-40B4-BE49-F238E27FC236}">
                <a16:creationId xmlns:a16="http://schemas.microsoft.com/office/drawing/2014/main" id="{3ED880DC-C11D-16D9-C932-0117369EAC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500" y="1284337"/>
            <a:ext cx="51771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Avis 2018-049-ST du 10 avril 2018 :</a:t>
            </a:r>
          </a:p>
        </p:txBody>
      </p:sp>
    </p:spTree>
    <p:extLst>
      <p:ext uri="{BB962C8B-B14F-4D97-AF65-F5344CB8AC3E}">
        <p14:creationId xmlns:p14="http://schemas.microsoft.com/office/powerpoint/2010/main" val="1325186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61423" y="1252845"/>
            <a:ext cx="45788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Avis 2021-039 du 28 juin 2021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7427" y="1644053"/>
            <a:ext cx="8689146" cy="4393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l'unité de gestion visée, à savoir l’Eocène Médoc-estuaire à l’équilibre en limite de zone à risque faible de salinisation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que la non-conformité de l’avis 2018-049-ST n’a pas été levée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l’absence de démonstration justifiant le recours à la nappe de l’Eocène selon les principes du schéma Nord Médoc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non-conformité de la tête de forage à la règlementation en vigueur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l’autorisation d’exploitation du forage </a:t>
            </a:r>
            <a:r>
              <a:rPr lang="fr-FR" altLang="fr-FR" dirty="0" err="1">
                <a:solidFill>
                  <a:srgbClr val="333399"/>
                </a:solidFill>
                <a:latin typeface="Trebuchet MS" panose="020B0603020202020204" pitchFamily="34" charset="0"/>
              </a:rPr>
              <a:t>Pradal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F3 </a:t>
            </a:r>
            <a:r>
              <a:rPr lang="fr-FR" altLang="fr-FR" u="sng" dirty="0">
                <a:solidFill>
                  <a:srgbClr val="333399"/>
                </a:solidFill>
                <a:latin typeface="Trebuchet MS" panose="020B0603020202020204" pitchFamily="34" charset="0"/>
              </a:rPr>
              <a:t>ne peut pas, en l'état du projet, être jugée compatible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avec le SAGE Nappes profondes de Gironde.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Pour un nouvel examen de son projet, le pétitionnaire est invité à :</a:t>
            </a:r>
          </a:p>
          <a:p>
            <a:pPr marL="285750" indent="-28575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fournir les éléments permettant de lever l'avis de non conformité de 2018 ;</a:t>
            </a:r>
          </a:p>
          <a:p>
            <a:pPr marL="285750" indent="-28575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justifier du recours à une nappe à risque de salinisation contrairement aux principes du Schéma Nord Médoc ;</a:t>
            </a:r>
          </a:p>
          <a:p>
            <a:pPr marL="285750" indent="-285750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s’engager à mettre la tête du forage en conformité avec la réglementation.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53A45D4F-CC83-43AE-9793-8C45C40CD85D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d’autorisation d'exploiter un forage à l’Eocène Médoc-estuaire pour l'AEP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la commune de Lesparre Médoc</a:t>
            </a:r>
          </a:p>
        </p:txBody>
      </p:sp>
    </p:spTree>
    <p:extLst>
      <p:ext uri="{BB962C8B-B14F-4D97-AF65-F5344CB8AC3E}">
        <p14:creationId xmlns:p14="http://schemas.microsoft.com/office/powerpoint/2010/main" val="4223848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61423" y="1252845"/>
            <a:ext cx="45788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Avis 2021-039 du 28 juin 2021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7427" y="1644053"/>
            <a:ext cx="8689146" cy="4670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l'unité de gestion visée, à savoir l’Eocène médoc-estuaire à l’équilibre en limite de zone à risque faible de salinisation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que la non-conformité de l’avis 2018-049-ST n’a pas été levée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l’absence de démonstration justifiant le recours à la nappe de l’Eocène selon les principes du schéma Nord Médoc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non-conformité de la tête de forage avec la règlementation en vigueur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l’autorisation d’exploitation du forage </a:t>
            </a:r>
            <a:r>
              <a:rPr lang="fr-FR" altLang="fr-FR" dirty="0" err="1">
                <a:solidFill>
                  <a:srgbClr val="333399"/>
                </a:solidFill>
                <a:latin typeface="Trebuchet MS" panose="020B0603020202020204" pitchFamily="34" charset="0"/>
              </a:rPr>
              <a:t>Pradal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F3 </a:t>
            </a:r>
            <a:r>
              <a:rPr lang="fr-FR" altLang="fr-FR" u="sng" dirty="0">
                <a:solidFill>
                  <a:srgbClr val="333399"/>
                </a:solidFill>
                <a:latin typeface="Trebuchet MS" panose="020B0603020202020204" pitchFamily="34" charset="0"/>
              </a:rPr>
              <a:t>ne peut pas, en l'état du projet, être jugée compatible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avec le SAGE Nappes profondes de Gironde.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Pour un nouvel examen de son projet, le pétitionnaire est invité à :</a:t>
            </a:r>
          </a:p>
          <a:p>
            <a:pPr marL="285750" indent="-28575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fournir les éléments permettant de lever la non conformité de l’avis 2018-049-ST ;</a:t>
            </a:r>
          </a:p>
          <a:p>
            <a:pPr marL="285750" indent="-28575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justifier du recours à une nappe à risque de salinisation contrairement aux principes du Schéma Nord Médoc ;</a:t>
            </a:r>
          </a:p>
          <a:p>
            <a:pPr marL="1200150" lvl="2" indent="-28575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s’engager à mettre en conformité la tête du forage.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53A45D4F-CC83-43AE-9793-8C45C40CD85D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d’autorisation d'exploiter un forage à l’Eocène Médoc-estuaire pour l'AEP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la commune de Lesparre Médoc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4C4E36-E96F-366E-FD0A-280AF2CC6ED3}"/>
              </a:ext>
            </a:extLst>
          </p:cNvPr>
          <p:cNvSpPr/>
          <p:nvPr/>
        </p:nvSpPr>
        <p:spPr>
          <a:xfrm>
            <a:off x="2284638" y="2666920"/>
            <a:ext cx="3838670" cy="1276537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u="sng" dirty="0">
                <a:solidFill>
                  <a:srgbClr val="0000FF"/>
                </a:solidFill>
              </a:rPr>
              <a:t>Informations attendues remises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FF"/>
                </a:solidFill>
              </a:rPr>
              <a:t>absence de dénoyage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FF"/>
                </a:solidFill>
              </a:rPr>
              <a:t>impact cumulé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FF"/>
                </a:solidFill>
              </a:rPr>
              <a:t>performance du réseau</a:t>
            </a: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8DD5001C-BD39-5665-41E3-C25E135FF231}"/>
              </a:ext>
            </a:extLst>
          </p:cNvPr>
          <p:cNvCxnSpPr>
            <a:cxnSpLocks/>
            <a:endCxn id="2" idx="2"/>
          </p:cNvCxnSpPr>
          <p:nvPr/>
        </p:nvCxnSpPr>
        <p:spPr>
          <a:xfrm flipV="1">
            <a:off x="3784349" y="3943457"/>
            <a:ext cx="419624" cy="809612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90E13F57-ABB7-A562-F378-C43FC28CD322}"/>
              </a:ext>
            </a:extLst>
          </p:cNvPr>
          <p:cNvCxnSpPr>
            <a:cxnSpLocks/>
            <a:endCxn id="20" idx="1"/>
          </p:cNvCxnSpPr>
          <p:nvPr/>
        </p:nvCxnSpPr>
        <p:spPr>
          <a:xfrm flipV="1">
            <a:off x="4203973" y="4526081"/>
            <a:ext cx="1004934" cy="816259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3A95427-B0CD-E3A3-5B9B-3C7ABF2BC4C2}"/>
              </a:ext>
            </a:extLst>
          </p:cNvPr>
          <p:cNvSpPr/>
          <p:nvPr/>
        </p:nvSpPr>
        <p:spPr>
          <a:xfrm>
            <a:off x="4668101" y="6333269"/>
            <a:ext cx="4248472" cy="347061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rgbClr val="0000FF"/>
                </a:solidFill>
              </a:rPr>
              <a:t>travaux de mise en conformité réalisés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7113A78E-DC25-AC14-DF52-F1D9E26B0F35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4363770" y="6314562"/>
            <a:ext cx="304331" cy="192238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F33C24F6-ED1A-FC1E-A278-665966B11974}"/>
              </a:ext>
            </a:extLst>
          </p:cNvPr>
          <p:cNvSpPr/>
          <p:nvPr/>
        </p:nvSpPr>
        <p:spPr>
          <a:xfrm>
            <a:off x="5208907" y="4018344"/>
            <a:ext cx="3838670" cy="1015474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rgbClr val="0000FF"/>
                </a:solidFill>
                <a:latin typeface="Trebuchet MS" panose="020B0603020202020204" pitchFamily="34" charset="0"/>
              </a:rPr>
              <a:t>f</a:t>
            </a:r>
            <a:r>
              <a:rPr lang="fr-FR" sz="1800" b="0" i="0" u="none" strike="noStrike" baseline="0" dirty="0">
                <a:solidFill>
                  <a:srgbClr val="0000FF"/>
                </a:solidFill>
                <a:latin typeface="Trebuchet MS" panose="020B0603020202020204" pitchFamily="34" charset="0"/>
              </a:rPr>
              <a:t>orte vulnérabilité des aquifères sus-jacents et faible productivité de l’Oligocène</a:t>
            </a:r>
          </a:p>
        </p:txBody>
      </p:sp>
    </p:spTree>
    <p:extLst>
      <p:ext uri="{BB962C8B-B14F-4D97-AF65-F5344CB8AC3E}">
        <p14:creationId xmlns:p14="http://schemas.microsoft.com/office/powerpoint/2010/main" val="1730085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23528" y="1233363"/>
            <a:ext cx="28880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Proposition d’avis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7427" y="1644053"/>
            <a:ext cx="8689146" cy="4947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l'unité de gestion visée, à savoir </a:t>
            </a:r>
            <a:r>
              <a:rPr lang="fr-FR" altLang="fr-FR">
                <a:solidFill>
                  <a:srgbClr val="333399"/>
                </a:solidFill>
                <a:latin typeface="Trebuchet MS" panose="020B0603020202020204" pitchFamily="34" charset="0"/>
              </a:rPr>
              <a:t>l’Eocène Médoc-estuaire 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à l’équilibre en limite de zone à risque faible de salinisation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réponses satisfaisantes apportées aux réserves émises dans les avis CLE 2018-049 et 2021-039-ST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l’objet du forage </a:t>
            </a:r>
            <a:r>
              <a:rPr lang="fr-FR" altLang="fr-FR" dirty="0" err="1">
                <a:solidFill>
                  <a:srgbClr val="333399"/>
                </a:solidFill>
                <a:latin typeface="Trebuchet MS" panose="020B0603020202020204" pitchFamily="34" charset="0"/>
              </a:rPr>
              <a:t>Pradal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F3, à savoir la sécurisation de l’approvisionnement en eau potable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maintien à sa valeur préalable de l’autorisation globale de prélèvement à l’Eocène Médoc-Estuaire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conformité de l’ouvrage à la règlementation et aux règles de l’art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bonnes performances du réseau hydraulique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 sous réserve que 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pétitionnaire s’engage à optimiser son usage de l’eau dans le cadre son processus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	la mise en exploitation du forage </a:t>
            </a:r>
            <a:r>
              <a:rPr lang="fr-FR" altLang="fr-FR" dirty="0" err="1">
                <a:solidFill>
                  <a:srgbClr val="333399"/>
                </a:solidFill>
                <a:latin typeface="Trebuchet MS" panose="020B0603020202020204" pitchFamily="34" charset="0"/>
              </a:rPr>
              <a:t>Pradal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F3 pour les volumes sollicités 	peut être jugée compatible avec le SAGE Nappes profondes de Gironde.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53A45D4F-CC83-43AE-9793-8C45C40CD85D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d’autorisation d'exploiter un forage à l’Eocène Médoc-estuaire pour l'AEP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la commune de Lesparre Médoc</a:t>
            </a:r>
          </a:p>
        </p:txBody>
      </p:sp>
    </p:spTree>
    <p:extLst>
      <p:ext uri="{BB962C8B-B14F-4D97-AF65-F5344CB8AC3E}">
        <p14:creationId xmlns:p14="http://schemas.microsoft.com/office/powerpoint/2010/main" val="141798960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2165</TotalTime>
  <Words>823</Words>
  <Application>Microsoft Office PowerPoint</Application>
  <PresentationFormat>Affichage à l'écran (4:3)</PresentationFormat>
  <Paragraphs>89</Paragraphs>
  <Slides>7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Gill Sans MT</vt:lpstr>
      <vt:lpstr>Trebuchet MS</vt:lpstr>
      <vt:lpstr>Wingdings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134</cp:revision>
  <dcterms:created xsi:type="dcterms:W3CDTF">2018-06-11T08:02:18Z</dcterms:created>
  <dcterms:modified xsi:type="dcterms:W3CDTF">2022-11-09T13:19:16Z</dcterms:modified>
</cp:coreProperties>
</file>