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655" r:id="rId2"/>
    <p:sldId id="673" r:id="rId3"/>
    <p:sldId id="674" r:id="rId4"/>
    <p:sldId id="677" r:id="rId5"/>
    <p:sldId id="675" r:id="rId6"/>
    <p:sldId id="692" r:id="rId7"/>
    <p:sldId id="658" r:id="rId8"/>
    <p:sldId id="661" r:id="rId9"/>
    <p:sldId id="660" r:id="rId10"/>
    <p:sldId id="663" r:id="rId11"/>
    <p:sldId id="686" r:id="rId12"/>
    <p:sldId id="681" r:id="rId13"/>
    <p:sldId id="698" r:id="rId14"/>
    <p:sldId id="679" r:id="rId15"/>
    <p:sldId id="680" r:id="rId16"/>
    <p:sldId id="687" r:id="rId17"/>
    <p:sldId id="689" r:id="rId18"/>
    <p:sldId id="696" r:id="rId19"/>
    <p:sldId id="694" r:id="rId20"/>
    <p:sldId id="697" r:id="rId21"/>
    <p:sldId id="670" r:id="rId22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5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005FAF"/>
    <a:srgbClr val="FFF002"/>
    <a:srgbClr val="C3D69B"/>
    <a:srgbClr val="FF963B"/>
    <a:srgbClr val="7EACEF"/>
    <a:srgbClr val="4C9BD3"/>
    <a:srgbClr val="0077D4"/>
    <a:srgbClr val="E1E80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660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2262"/>
    </p:cViewPr>
  </p:sorterViewPr>
  <p:notesViewPr>
    <p:cSldViewPr>
      <p:cViewPr varScale="1">
        <p:scale>
          <a:sx n="75" d="100"/>
          <a:sy n="75" d="100"/>
        </p:scale>
        <p:origin x="39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192.168.1.5\donnees\Projets\Commun\SAGE_CLE\ETUDES\En%20cours\Etude_Viti_Vini\Travail_analyse_juillet_aout2022\Resultat_base_CIVB_20221107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192.168.1.5\donnees\Projets\Commun\SAGE_CLE\ETUDES\En%20cours\Etude_Viti_Vini\Travail_analyse_juillet_aout2022\Resultat_base_CIVB_20221107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192.168.1.5\donnees\Projets\Commun\SAGE_CLE\ETUDES\En%20cours\Etude_Viti_Vini\Travail_analyse_juillet_aout2022\Resultat_base_CIVB_20221107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serveur\donnees\Projets\Commun\SAGE_CLE\ETUDES\En%20cours\Etude_Viti_Vini\Travail_analyse_juillet_aout2022\Proposition_rati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Volumes!$A$15</c:f>
              <c:strCache>
                <c:ptCount val="1"/>
                <c:pt idx="0">
                  <c:v>Mesuré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F0-4D22-81C1-D928C9EBF480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F0-4D22-81C1-D928C9EBF480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F0-4D22-81C1-D928C9EBF480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3F0-4D22-81C1-D928C9EBF4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Volumes!$B$14:$E$14</c:f>
              <c:strCache>
                <c:ptCount val="4"/>
                <c:pt idx="0">
                  <c:v>Chais</c:v>
                </c:pt>
                <c:pt idx="1">
                  <c:v>Vigne</c:v>
                </c:pt>
                <c:pt idx="2">
                  <c:v>Arrosage</c:v>
                </c:pt>
                <c:pt idx="3">
                  <c:v>Sanitaire + logement</c:v>
                </c:pt>
              </c:strCache>
            </c:strRef>
          </c:cat>
          <c:val>
            <c:numRef>
              <c:f>Volumes!$B$15:$E$15</c:f>
              <c:numCache>
                <c:formatCode>0.0%</c:formatCode>
                <c:ptCount val="4"/>
                <c:pt idx="0">
                  <c:v>0.53147834804226302</c:v>
                </c:pt>
                <c:pt idx="1">
                  <c:v>0.26618108307064797</c:v>
                </c:pt>
                <c:pt idx="2">
                  <c:v>0.14046014293547007</c:v>
                </c:pt>
                <c:pt idx="3">
                  <c:v>6.1880425951618842E-2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F0-4D22-81C1-D928C9EBF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Volumes!$A$25</c:f>
              <c:strCache>
                <c:ptCount val="1"/>
                <c:pt idx="0">
                  <c:v>Mesuré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DE-4984-8039-309E65B58459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DE-4984-8039-309E65B5845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DE-4984-8039-309E65B58459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DE-4984-8039-309E65B584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Volumes!$B$24:$E$24</c:f>
              <c:strCache>
                <c:ptCount val="4"/>
                <c:pt idx="0">
                  <c:v>Chais</c:v>
                </c:pt>
                <c:pt idx="1">
                  <c:v>Vigne</c:v>
                </c:pt>
                <c:pt idx="2">
                  <c:v>Arrosage</c:v>
                </c:pt>
                <c:pt idx="3">
                  <c:v>Sanitaire + logement</c:v>
                </c:pt>
              </c:strCache>
            </c:strRef>
          </c:cat>
          <c:val>
            <c:numRef>
              <c:f>Volumes!$B$25:$E$25</c:f>
              <c:numCache>
                <c:formatCode>0.0%</c:formatCode>
                <c:ptCount val="4"/>
                <c:pt idx="0">
                  <c:v>0.69175296892154792</c:v>
                </c:pt>
                <c:pt idx="1">
                  <c:v>0.1984071229008654</c:v>
                </c:pt>
                <c:pt idx="2">
                  <c:v>2.2038291676313791E-2</c:v>
                </c:pt>
                <c:pt idx="3">
                  <c:v>8.7801616501272842E-2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BDE-4984-8039-309E65B5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Volumes!$A$35</c:f>
              <c:strCache>
                <c:ptCount val="1"/>
                <c:pt idx="0">
                  <c:v>Mesuré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A2-4502-808D-2EFF9B46441A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A2-4502-808D-2EFF9B46441A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A2-4502-808D-2EFF9B4644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A2-4502-808D-2EFF9B46441A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A2-4502-808D-2EFF9B4644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Volumes!$B$34:$E$34</c:f>
              <c:strCache>
                <c:ptCount val="4"/>
                <c:pt idx="0">
                  <c:v>Chais</c:v>
                </c:pt>
                <c:pt idx="1">
                  <c:v>Vigne</c:v>
                </c:pt>
                <c:pt idx="2">
                  <c:v>Arrosage</c:v>
                </c:pt>
                <c:pt idx="3">
                  <c:v>Sanitaire + logement</c:v>
                </c:pt>
              </c:strCache>
            </c:strRef>
          </c:cat>
          <c:val>
            <c:numRef>
              <c:f>Volumes!$B$35:$E$35</c:f>
              <c:numCache>
                <c:formatCode>0.0%</c:formatCode>
                <c:ptCount val="4"/>
                <c:pt idx="0">
                  <c:v>0.14886236478925774</c:v>
                </c:pt>
                <c:pt idx="1">
                  <c:v>0.42797463632972771</c:v>
                </c:pt>
                <c:pt idx="2">
                  <c:v>0.42316299888101455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A2-4502-808D-2EFF9B464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Ratio_base_SME!$C$11</c:f>
              <c:strCache>
                <c:ptCount val="1"/>
                <c:pt idx="0">
                  <c:v>Ratio faible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Ratio_base_SME!$B$12:$B$14</c:f>
              <c:strCache>
                <c:ptCount val="3"/>
                <c:pt idx="0">
                  <c:v>Ratio Vigne+chai</c:v>
                </c:pt>
                <c:pt idx="1">
                  <c:v>Ratio Vigne</c:v>
                </c:pt>
                <c:pt idx="2">
                  <c:v>Ratio chai</c:v>
                </c:pt>
              </c:strCache>
            </c:strRef>
          </c:cat>
          <c:val>
            <c:numRef>
              <c:f>Ratio_base_SME!$C$12:$C$14</c:f>
              <c:numCache>
                <c:formatCode>General</c:formatCode>
                <c:ptCount val="3"/>
                <c:pt idx="0">
                  <c:v>2.21</c:v>
                </c:pt>
                <c:pt idx="1">
                  <c:v>0.66500000000000004</c:v>
                </c:pt>
                <c:pt idx="2">
                  <c:v>1.54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6-4D69-BE09-E5CB9EBFC99D}"/>
            </c:ext>
          </c:extLst>
        </c:ser>
        <c:ser>
          <c:idx val="1"/>
          <c:order val="1"/>
          <c:tx>
            <c:strRef>
              <c:f>Ratio_base_SME!$D$11</c:f>
              <c:strCache>
                <c:ptCount val="1"/>
                <c:pt idx="0">
                  <c:v>Ratio modéré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Ratio_base_SME!$B$12:$B$14</c:f>
              <c:strCache>
                <c:ptCount val="3"/>
                <c:pt idx="0">
                  <c:v>Ratio Vigne+chai</c:v>
                </c:pt>
                <c:pt idx="1">
                  <c:v>Ratio Vigne</c:v>
                </c:pt>
                <c:pt idx="2">
                  <c:v>Ratio chai</c:v>
                </c:pt>
              </c:strCache>
            </c:strRef>
          </c:cat>
          <c:val>
            <c:numRef>
              <c:f>Ratio_base_SME!$D$12:$D$14</c:f>
              <c:numCache>
                <c:formatCode>General</c:formatCode>
                <c:ptCount val="3"/>
                <c:pt idx="0">
                  <c:v>1.56</c:v>
                </c:pt>
                <c:pt idx="1">
                  <c:v>0.59499999999999997</c:v>
                </c:pt>
                <c:pt idx="2">
                  <c:v>1.1800000000000002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6-4D69-BE09-E5CB9EBFC99D}"/>
            </c:ext>
          </c:extLst>
        </c:ser>
        <c:ser>
          <c:idx val="2"/>
          <c:order val="2"/>
          <c:tx>
            <c:strRef>
              <c:f>Ratio_base_SME!$E$11</c:f>
              <c:strCache>
                <c:ptCount val="1"/>
                <c:pt idx="0">
                  <c:v>Ratio élevé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Ratio_base_SME!$B$12:$B$14</c:f>
              <c:strCache>
                <c:ptCount val="3"/>
                <c:pt idx="0">
                  <c:v>Ratio Vigne+chai</c:v>
                </c:pt>
                <c:pt idx="1">
                  <c:v>Ratio Vigne</c:v>
                </c:pt>
                <c:pt idx="2">
                  <c:v>Ratio chai</c:v>
                </c:pt>
              </c:strCache>
            </c:strRef>
          </c:cat>
          <c:val>
            <c:numRef>
              <c:f>Ratio_base_SME!$E$12:$E$14</c:f>
              <c:numCache>
                <c:formatCode>General</c:formatCode>
                <c:ptCount val="3"/>
                <c:pt idx="0">
                  <c:v>3.4749999999999996</c:v>
                </c:pt>
                <c:pt idx="1">
                  <c:v>1.0499999999999996</c:v>
                </c:pt>
                <c:pt idx="2">
                  <c:v>2.8499999999999992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06-4D69-BE09-E5CB9EBFC99D}"/>
            </c:ext>
          </c:extLst>
        </c:ser>
        <c:ser>
          <c:idx val="3"/>
          <c:order val="3"/>
          <c:tx>
            <c:strRef>
              <c:f>Ratio_base_SME!$F$11</c:f>
              <c:strCache>
                <c:ptCount val="1"/>
                <c:pt idx="0">
                  <c:v>Ratio très élevé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Ratio_base_SME!$B$12:$B$14</c:f>
              <c:strCache>
                <c:ptCount val="3"/>
                <c:pt idx="0">
                  <c:v>Ratio Vigne+chai</c:v>
                </c:pt>
                <c:pt idx="1">
                  <c:v>Ratio Vigne</c:v>
                </c:pt>
                <c:pt idx="2">
                  <c:v>Ratio chai</c:v>
                </c:pt>
              </c:strCache>
            </c:strRef>
          </c:cat>
          <c:val>
            <c:numRef>
              <c:f>Ratio_base_SME!$F$12:$F$14</c:f>
              <c:numCache>
                <c:formatCode>General</c:formatCode>
                <c:ptCount val="3"/>
                <c:pt idx="0">
                  <c:v>24.115000000000002</c:v>
                </c:pt>
                <c:pt idx="1">
                  <c:v>19.690000000000001</c:v>
                </c:pt>
                <c:pt idx="2">
                  <c:v>21.24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06-4D69-BE09-E5CB9EBFC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1715992"/>
        <c:axId val="771713696"/>
      </c:barChart>
      <c:catAx>
        <c:axId val="77171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1713696"/>
        <c:crosses val="autoZero"/>
        <c:auto val="1"/>
        <c:lblAlgn val="ctr"/>
        <c:lblOffset val="100"/>
        <c:noMultiLvlLbl val="0"/>
      </c:catAx>
      <c:valAx>
        <c:axId val="771713696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Ratio litre d'eau utilisé/ litre de vin produit</a:t>
                </a:r>
              </a:p>
            </c:rich>
          </c:tx>
          <c:layout>
            <c:manualLayout>
              <c:xMode val="edge"/>
              <c:yMode val="edge"/>
              <c:x val="7.7654810061226235E-3"/>
              <c:y val="0.137309020582953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171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17/11/2022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17/11/2022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>
            <a:normAutofit/>
          </a:bodyPr>
          <a:lstStyle>
            <a:lvl1pPr>
              <a:buClr>
                <a:schemeClr val="accent6">
                  <a:lumMod val="75000"/>
                </a:schemeClr>
              </a:buClr>
              <a:defRPr sz="2000">
                <a:solidFill>
                  <a:srgbClr val="1341A1"/>
                </a:solidFill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sz="2000">
                <a:solidFill>
                  <a:srgbClr val="1341A1"/>
                </a:solidFill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2000">
                <a:solidFill>
                  <a:srgbClr val="1341A1"/>
                </a:solidFill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>
                <a:solidFill>
                  <a:srgbClr val="1341A1"/>
                </a:solidFill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solidFill>
                  <a:srgbClr val="1341A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17/11/2022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emf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79712" y="1970838"/>
            <a:ext cx="5829300" cy="1576388"/>
          </a:xfrm>
        </p:spPr>
        <p:txBody>
          <a:bodyPr>
            <a:normAutofit/>
          </a:bodyPr>
          <a:lstStyle/>
          <a:p>
            <a:r>
              <a:rPr lang="fr-FR" sz="2800" dirty="0"/>
              <a:t>ORIGINE ET USAGES DE L'EAU</a:t>
            </a:r>
            <a:br>
              <a:rPr lang="fr-FR" sz="2800" dirty="0"/>
            </a:br>
            <a:r>
              <a:rPr lang="fr-FR" sz="2800" dirty="0"/>
              <a:t>DANS LES ACTIVITES VITI-VINICOLES</a:t>
            </a:r>
            <a:br>
              <a:rPr lang="fr-FR" sz="2800" dirty="0"/>
            </a:br>
            <a:r>
              <a:rPr lang="fr-FR" sz="2800" dirty="0"/>
              <a:t>EN GIRONDE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71419" y="3771901"/>
            <a:ext cx="5062899" cy="588179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21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72875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75BCB7A-555D-0D88-AFA8-26027A3981BF}"/>
              </a:ext>
            </a:extLst>
          </p:cNvPr>
          <p:cNvSpPr/>
          <p:nvPr/>
        </p:nvSpPr>
        <p:spPr>
          <a:xfrm>
            <a:off x="4499992" y="5445224"/>
            <a:ext cx="4508897" cy="108012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51520" y="1556792"/>
            <a:ext cx="8640960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Préciser l'origine de l'eau utilisée dans les activités viti-vinicoles de Gironde</a:t>
            </a:r>
          </a:p>
          <a:p>
            <a:pPr marL="342900" indent="-342900" eaLnBrk="1" hangingPunct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Evaluer les volumes utilisés, et leur répartition (et préciser l'incidence de l'activité sur les nappes profondes, en particulier sur l'Eocène centre déficitaire) </a:t>
            </a:r>
          </a:p>
          <a:p>
            <a:pPr marL="342900" indent="-342900" eaLnBrk="1" hangingPunct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Préciser des ratios de volume d'eau / litre de vin produit</a:t>
            </a:r>
          </a:p>
          <a:p>
            <a:pPr marL="342900" indent="-342900" eaLnBrk="1" hangingPunct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Établir un état des pratiques des châteaux girondins</a:t>
            </a:r>
          </a:p>
          <a:p>
            <a:pPr marL="342900" indent="-342900" eaLnBrk="1" hangingPunct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Fournir des pistes d'amélioration d'optimisation des usages :</a:t>
            </a:r>
          </a:p>
          <a:p>
            <a:pPr marL="748904" lvl="1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pour les sites visités</a:t>
            </a:r>
          </a:p>
          <a:p>
            <a:pPr marL="748904" lvl="1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pour la profession ("manuel de bonnes pratiques")</a:t>
            </a: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404753"/>
            <a:ext cx="583264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fr-FR" altLang="fr-FR" sz="2100" b="1" dirty="0">
                <a:solidFill>
                  <a:srgbClr val="0077D4"/>
                </a:solidFill>
                <a:latin typeface="+mn-lt"/>
                <a:ea typeface="+mj-ea"/>
                <a:cs typeface="+mj-cs"/>
              </a:rPr>
              <a:t>Rappel des objectifs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fr-FR" altLang="fr-FR" sz="2100" b="1" dirty="0">
                <a:solidFill>
                  <a:srgbClr val="0077D4"/>
                </a:solidFill>
                <a:latin typeface="+mn-lt"/>
                <a:ea typeface="+mj-ea"/>
                <a:cs typeface="+mj-cs"/>
              </a:rPr>
              <a:t>et de la convention entre les partenaires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276476" y="5697252"/>
            <a:ext cx="270030" cy="17965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z="750">
                <a:solidFill>
                  <a:srgbClr val="E1E805"/>
                </a:solidFill>
                <a:latin typeface="Trebuchet MS"/>
              </a:rPr>
              <a:pPr>
                <a:defRPr/>
              </a:pPr>
              <a:t>2</a:t>
            </a:fld>
            <a:endParaRPr lang="fr-FR" sz="750" dirty="0">
              <a:solidFill>
                <a:srgbClr val="E1E805"/>
              </a:solidFill>
              <a:latin typeface="Trebuchet M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C790EB-A2D0-8384-E332-DFF0ED72F9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64" y="5549850"/>
            <a:ext cx="2160240" cy="90339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A056735-53EB-ECCA-ADEC-6D369C781BB3}"/>
              </a:ext>
            </a:extLst>
          </p:cNvPr>
          <p:cNvSpPr txBox="1"/>
          <p:nvPr/>
        </p:nvSpPr>
        <p:spPr>
          <a:xfrm>
            <a:off x="4697631" y="5816882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4C9BD3"/>
                </a:solidFill>
              </a:rPr>
              <a:t>Etude confiée à  </a:t>
            </a:r>
          </a:p>
        </p:txBody>
      </p:sp>
    </p:spTree>
    <p:extLst>
      <p:ext uri="{BB962C8B-B14F-4D97-AF65-F5344CB8AC3E}">
        <p14:creationId xmlns:p14="http://schemas.microsoft.com/office/powerpoint/2010/main" val="64267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91C80C-0FA7-6E82-8616-5C7AF8B4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997" y="318575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Plans Climat Vins de Bordeaux 2020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26D228-F12E-9591-B200-300A8C35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B63CE1-BBF9-4395-685C-F497CB0E4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84784"/>
            <a:ext cx="3620486" cy="5040560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CF85FCA-8EA5-3366-3541-7865F034C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461575"/>
            <a:ext cx="3960440" cy="5057812"/>
          </a:xfrm>
          <a:prstGeom prst="rect">
            <a:avLst/>
          </a:prstGeo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01171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F6CE2E-57FD-A6A3-69F1-E2E6EEC6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Fiches actions du plan climat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E3782C-8741-F702-BC1E-16928240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AD9F87-54B4-512C-D88C-A82B8B79A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42741"/>
            <a:ext cx="3113128" cy="4061993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92DF455-3D5C-0C54-77F7-77EA4B067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969" y="1628800"/>
            <a:ext cx="3126062" cy="4087096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F96CAD-1615-95DD-051C-F49D8BE76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370" y="2269254"/>
            <a:ext cx="3127329" cy="4087096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48488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69A0B-64D7-8BB2-3705-667937B48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Guide de bonnes pratiques SME </a:t>
            </a:r>
            <a:br>
              <a:rPr lang="fr-FR" sz="2100" b="1" dirty="0">
                <a:solidFill>
                  <a:srgbClr val="0077D4"/>
                </a:solidFill>
                <a:latin typeface="+mn-lt"/>
              </a:rPr>
            </a:br>
            <a:r>
              <a:rPr lang="fr-FR" sz="2100" b="1" dirty="0">
                <a:solidFill>
                  <a:srgbClr val="0077D4"/>
                </a:solidFill>
                <a:latin typeface="+mn-lt"/>
              </a:rPr>
              <a:t>Partage d'expériences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0A901A-9575-41BE-B5F0-0E1C41CE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BD0CB1-9049-8DD6-E82B-2B8351F19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556793"/>
            <a:ext cx="2526724" cy="1296144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0772B4-E71D-9EE0-87CB-57D2D6B8B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54" y="2288482"/>
            <a:ext cx="3107891" cy="1713161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2F0555-EB37-2096-AE6C-139584439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22" y="3276671"/>
            <a:ext cx="4093801" cy="2789363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69DF53-7CE9-C466-DEE1-22FEBE1E0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5348" y="1870690"/>
            <a:ext cx="3831510" cy="2694517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6DB0104-2AC2-7115-F56D-4E3B867DC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538" y="4442571"/>
            <a:ext cx="4657725" cy="1885950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482F5EE-A03A-C615-EDEA-91BD43478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7209" y="3284984"/>
            <a:ext cx="5422664" cy="1961858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88D41BB-D321-87CF-CADD-9B2AB91A0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6535" y="1615785"/>
            <a:ext cx="3838416" cy="2182167"/>
          </a:xfrm>
          <a:prstGeom prst="rect">
            <a:avLst/>
          </a:prstGeom>
          <a:ln w="15875">
            <a:solidFill>
              <a:schemeClr val="accent2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AE56F3-FB99-84E7-81F7-E23FF7F8F2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8120" y="2831932"/>
            <a:ext cx="4857750" cy="1228725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ECC6D5-279F-887F-667A-8C5FFB356D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671" y="3584626"/>
            <a:ext cx="4791075" cy="268605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2371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3FCCD3-0FB7-FE6F-5903-C847B710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Les usages de l'eau</a:t>
            </a:r>
            <a:br>
              <a:rPr lang="fr-FR" sz="2100" b="1" dirty="0">
                <a:solidFill>
                  <a:srgbClr val="0077D4"/>
                </a:solidFill>
                <a:latin typeface="+mn-lt"/>
              </a:rPr>
            </a:br>
            <a:r>
              <a:rPr lang="fr-FR" sz="2100" b="1" dirty="0">
                <a:solidFill>
                  <a:srgbClr val="0077D4"/>
                </a:solidFill>
                <a:latin typeface="+mn-lt"/>
              </a:rPr>
              <a:t>dans la filière viti-vinicole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2807A4-FE4C-6E44-160F-5A4691E0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59" y="1417638"/>
            <a:ext cx="5343253" cy="3904751"/>
          </a:xfrm>
        </p:spPr>
        <p:txBody>
          <a:bodyPr>
            <a:noAutofit/>
          </a:bodyPr>
          <a:lstStyle/>
          <a:p>
            <a:r>
              <a:rPr lang="fr-FR" sz="1800" dirty="0"/>
              <a:t>Logement : usage domestique</a:t>
            </a:r>
          </a:p>
          <a:p>
            <a:pPr>
              <a:spcBef>
                <a:spcPts val="1200"/>
              </a:spcBef>
            </a:pPr>
            <a:r>
              <a:rPr lang="fr-FR" sz="1800" dirty="0"/>
              <a:t>Sanitaires : usages domestiques dans les ateliers, bureaux</a:t>
            </a:r>
          </a:p>
          <a:p>
            <a:pPr>
              <a:spcBef>
                <a:spcPts val="1200"/>
              </a:spcBef>
            </a:pPr>
            <a:r>
              <a:rPr lang="fr-FR" sz="1800" dirty="0"/>
              <a:t>Vigne, activité viticole</a:t>
            </a:r>
          </a:p>
          <a:p>
            <a:pPr lvl="1"/>
            <a:r>
              <a:rPr lang="fr-FR" sz="1800" dirty="0"/>
              <a:t>Nettoyage du matériel et des machines sur les aires de lavage ou sur la parcelle,</a:t>
            </a:r>
          </a:p>
          <a:p>
            <a:pPr lvl="1"/>
            <a:r>
              <a:rPr lang="fr-FR" sz="1800" dirty="0"/>
              <a:t>Nettoyages divers</a:t>
            </a:r>
          </a:p>
          <a:p>
            <a:pPr lvl="1"/>
            <a:r>
              <a:rPr lang="fr-FR" sz="1800" dirty="0"/>
              <a:t>Préparation "bouillies phyto" et rinçage des cuves</a:t>
            </a:r>
          </a:p>
          <a:p>
            <a:pPr>
              <a:spcBef>
                <a:spcPts val="1200"/>
              </a:spcBef>
            </a:pPr>
            <a:r>
              <a:rPr lang="fr-FR" sz="1800" dirty="0"/>
              <a:t>Chai, activité vinicole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nettoyage des cuves (qualité eau potable)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nettoyage des sols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nettoyage du matériel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embouteillage (qualité eau potable)</a:t>
            </a:r>
          </a:p>
          <a:p>
            <a:endParaRPr lang="fr-FR" sz="1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CCDCC2-E8D4-5696-FF57-3FD4EBA6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30393E6-7BEE-058B-C8C8-2E8AA2883D60}"/>
              </a:ext>
            </a:extLst>
          </p:cNvPr>
          <p:cNvSpPr txBox="1">
            <a:spLocks/>
          </p:cNvSpPr>
          <p:nvPr/>
        </p:nvSpPr>
        <p:spPr>
          <a:xfrm>
            <a:off x="5868144" y="2376223"/>
            <a:ext cx="3111873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Arrosage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des espaces verts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des jeunes plants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des vignes (2022)</a:t>
            </a:r>
          </a:p>
          <a:p>
            <a:pPr>
              <a:spcBef>
                <a:spcPts val="1200"/>
              </a:spcBef>
            </a:pPr>
            <a:r>
              <a:rPr lang="fr-FR" sz="1800" dirty="0"/>
              <a:t>Autres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hôtellerie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restauration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réception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fr-FR" sz="1800" dirty="0"/>
              <a:t>exploitation autre (agricole, horticole,…)</a:t>
            </a:r>
          </a:p>
        </p:txBody>
      </p:sp>
    </p:spTree>
    <p:extLst>
      <p:ext uri="{BB962C8B-B14F-4D97-AF65-F5344CB8AC3E}">
        <p14:creationId xmlns:p14="http://schemas.microsoft.com/office/powerpoint/2010/main" val="198052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DD4C20-6C64-4D41-A231-30F493BC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57025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100" b="1" dirty="0">
                <a:solidFill>
                  <a:srgbClr val="0077D4"/>
                </a:solidFill>
                <a:latin typeface="+mn-lt"/>
              </a:rPr>
              <a:t>Le cahier des charges</a:t>
            </a:r>
            <a:endParaRPr lang="fr-FR" sz="21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D5679-7F1C-40EA-81D5-C5D8049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FC3D6D3-14E2-48C3-BFD9-28AC13E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17" y="1532586"/>
            <a:ext cx="8696161" cy="4416693"/>
          </a:xfr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</a:rPr>
              <a:t>Visite de 100 sites d'activité viti-vinicoles du département, soit :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b="1" dirty="0">
              <a:solidFill>
                <a:srgbClr val="0077D4"/>
              </a:solidFill>
            </a:endParaRP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b="1" dirty="0">
              <a:solidFill>
                <a:srgbClr val="0077D4"/>
              </a:solidFill>
            </a:endParaRP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</a:rPr>
              <a:t>90 châteaux</a:t>
            </a:r>
            <a:br>
              <a:rPr lang="fr-FR" sz="2000" dirty="0">
                <a:solidFill>
                  <a:srgbClr val="0077D4"/>
                </a:solidFill>
              </a:rPr>
            </a:br>
            <a:r>
              <a:rPr lang="fr-FR" sz="2000" dirty="0">
                <a:solidFill>
                  <a:srgbClr val="0077D4"/>
                </a:solidFill>
              </a:rPr>
              <a:t>+ 10 autres sites :</a:t>
            </a:r>
          </a:p>
          <a:p>
            <a:pPr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usine d'embouteillage, </a:t>
            </a:r>
          </a:p>
          <a:p>
            <a:pPr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coopératives</a:t>
            </a:r>
          </a:p>
          <a:p>
            <a:pPr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négociants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0077D4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0077D4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0077D4"/>
              </a:solidFill>
            </a:endParaRPr>
          </a:p>
          <a:p>
            <a:pPr marL="714375" indent="0" algn="ctr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</a:rPr>
              <a:t>complétée par une enquête auprès de 300 acteurs</a:t>
            </a:r>
          </a:p>
          <a:p>
            <a:pPr marL="714375" indent="0" algn="ct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</a:rPr>
              <a:t>(mais 150 retours uniquement).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400" dirty="0">
              <a:solidFill>
                <a:srgbClr val="0077D4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015AEA-9B96-4DC1-78A9-611136C7E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245" y="2005976"/>
            <a:ext cx="2990403" cy="38880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C5E743-1DC7-DF41-5BB5-0A46B98A4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648" y="2005976"/>
            <a:ext cx="293835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2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DD4C20-6C64-4D41-A231-30F493BC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La fiche de visite </a:t>
            </a:r>
            <a:endParaRPr 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D5679-7F1C-40EA-81D5-C5D8049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FC3D6D3-14E2-48C3-BFD9-28AC13E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17638"/>
            <a:ext cx="8668560" cy="3567780"/>
          </a:xfrm>
        </p:spPr>
        <p:txBody>
          <a:bodyPr>
            <a:noAutofit/>
          </a:bodyPr>
          <a:lstStyle/>
          <a:p>
            <a:pPr marL="0" indent="0" algn="ctr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Une fiche par site visité avec retour prévu au gestionnaire du site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>
                <a:solidFill>
                  <a:srgbClr val="0077D4"/>
                </a:solidFill>
              </a:rPr>
              <a:t>Données recueillies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</a:rPr>
              <a:t>Caractéristiques du site :</a:t>
            </a:r>
            <a:r>
              <a:rPr lang="fr-FR" sz="2400" b="1" dirty="0">
                <a:solidFill>
                  <a:srgbClr val="0077D4"/>
                </a:solidFill>
              </a:rPr>
              <a:t> </a:t>
            </a:r>
            <a:r>
              <a:rPr lang="fr-FR" sz="1600" dirty="0">
                <a:solidFill>
                  <a:srgbClr val="0077D4"/>
                </a:solidFill>
                <a:highlight>
                  <a:srgbClr val="FFFFFF"/>
                </a:highlight>
              </a:rPr>
              <a:t>surfaces, production, aire de lavage, matériel viti-vinicole générant du lavage, embouteillage, type de cave…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7D4"/>
                </a:solidFill>
              </a:rPr>
              <a:t>Origine de l'eau (réseau AEP ou forage)</a:t>
            </a:r>
          </a:p>
          <a:p>
            <a:pPr lvl="1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7D4"/>
                </a:solidFill>
              </a:rPr>
              <a:t>AEP : compteurs existants, usage par compteur et sous compteur, volumes connus</a:t>
            </a:r>
          </a:p>
          <a:p>
            <a:pPr lvl="1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7D4"/>
                </a:solidFill>
              </a:rPr>
              <a:t>Forage : compteurs, sous compteurs, forage déclaré, volumes/compteurs par usage</a:t>
            </a:r>
          </a:p>
          <a:p>
            <a:pPr lvl="1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7D4"/>
                </a:solidFill>
              </a:rPr>
              <a:t>Récupération d'eau de pluie</a:t>
            </a:r>
          </a:p>
          <a:p>
            <a:pPr lvl="1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7D4"/>
                </a:solidFill>
                <a:highlight>
                  <a:srgbClr val="FFFFFF"/>
                </a:highlight>
              </a:rPr>
              <a:t>Autres ressources : type de ressource, compteurs, sous compteurs, déclaration, volumes et compteurs par usage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77D4"/>
                </a:solidFill>
              </a:rPr>
              <a:t>Fréquence de lavage du matériel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</a:rPr>
              <a:t>Politique d'économie d'eau et moyens mis en place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7D4"/>
                </a:solidFill>
              </a:rPr>
              <a:t>Type de traitement eaux usées (pour info)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40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05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DD4C20-6C64-4D41-A231-30F493BC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98185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100" b="1" dirty="0">
                <a:solidFill>
                  <a:srgbClr val="0077D4"/>
                </a:solidFill>
                <a:latin typeface="+mn-lt"/>
              </a:rPr>
              <a:t>Les 90 </a:t>
            </a: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châteaux</a:t>
            </a:r>
            <a:r>
              <a:rPr lang="fr-FR" altLang="fr-FR" sz="2100" b="1" dirty="0">
                <a:solidFill>
                  <a:srgbClr val="0077D4"/>
                </a:solidFill>
                <a:latin typeface="+mn-lt"/>
              </a:rPr>
              <a:t> visités</a:t>
            </a:r>
            <a:endParaRPr lang="fr-FR" sz="21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D5679-7F1C-40EA-81D5-C5D8049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FC3D6D3-14E2-48C3-BFD9-28AC13E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486" y="1424142"/>
            <a:ext cx="8379994" cy="2436906"/>
          </a:xfr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Surface en vigne 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fr-FR" sz="1800" dirty="0">
                <a:solidFill>
                  <a:srgbClr val="0077D4"/>
                </a:solidFill>
              </a:rPr>
              <a:t>de 2,15 à 400 ha,</a:t>
            </a:r>
            <a:br>
              <a:rPr lang="fr-FR" sz="1800" dirty="0">
                <a:solidFill>
                  <a:srgbClr val="0077D4"/>
                </a:solidFill>
              </a:rPr>
            </a:br>
            <a:r>
              <a:rPr lang="fr-FR" sz="1800" dirty="0">
                <a:solidFill>
                  <a:srgbClr val="0077D4"/>
                </a:solidFill>
              </a:rPr>
              <a:t>			en moyenne </a:t>
            </a:r>
            <a:r>
              <a:rPr lang="fr-FR" sz="1800" b="1" dirty="0">
                <a:solidFill>
                  <a:srgbClr val="0077D4"/>
                </a:solidFill>
              </a:rPr>
              <a:t>48 ha</a:t>
            </a:r>
            <a:r>
              <a:rPr lang="fr-FR" sz="1800" dirty="0">
                <a:solidFill>
                  <a:srgbClr val="0077D4"/>
                </a:solidFill>
              </a:rPr>
              <a:t>, médiane : </a:t>
            </a:r>
            <a:r>
              <a:rPr lang="fr-FR" sz="1800" b="1" dirty="0">
                <a:solidFill>
                  <a:srgbClr val="0077D4"/>
                </a:solidFill>
              </a:rPr>
              <a:t>33 ha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 : </a:t>
            </a:r>
            <a:r>
              <a:rPr lang="fr-FR" sz="1800" dirty="0">
                <a:solidFill>
                  <a:srgbClr val="0077D4"/>
                </a:solidFill>
              </a:rPr>
              <a:t>de 80 à 18 500 hl par château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</a:rPr>
              <a:t>			moyenne : </a:t>
            </a:r>
            <a:r>
              <a:rPr lang="fr-FR" sz="1800" b="1" dirty="0">
                <a:solidFill>
                  <a:srgbClr val="0077D4"/>
                </a:solidFill>
              </a:rPr>
              <a:t>2131 hl</a:t>
            </a:r>
            <a:r>
              <a:rPr lang="fr-FR" sz="1800" dirty="0">
                <a:solidFill>
                  <a:srgbClr val="0077D4"/>
                </a:solidFill>
              </a:rPr>
              <a:t>,	médiane : </a:t>
            </a:r>
            <a:r>
              <a:rPr lang="fr-FR" sz="1800" b="1" dirty="0">
                <a:solidFill>
                  <a:srgbClr val="0077D4"/>
                </a:solidFill>
              </a:rPr>
              <a:t>1407 hl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rgbClr val="0077D4"/>
                </a:solidFill>
              </a:rPr>
              <a:t>Total : 187 581 hl </a:t>
            </a:r>
            <a:r>
              <a:rPr lang="fr-FR" sz="1800" dirty="0">
                <a:solidFill>
                  <a:srgbClr val="0077D4"/>
                </a:solidFill>
              </a:rPr>
              <a:t>dont 78,6% en rouge, 16,2% en blanc et 4,9 % en rosé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Embouteillage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 : </a:t>
            </a:r>
            <a:r>
              <a:rPr lang="fr-FR" sz="1800" dirty="0">
                <a:solidFill>
                  <a:srgbClr val="0077D4"/>
                </a:solidFill>
              </a:rPr>
              <a:t>	88 au château avec ou sans prestataire</a:t>
            </a:r>
            <a:br>
              <a:rPr lang="fr-FR" sz="1800" dirty="0">
                <a:solidFill>
                  <a:srgbClr val="0077D4"/>
                </a:solidFill>
              </a:rPr>
            </a:br>
            <a:r>
              <a:rPr lang="fr-FR" sz="1800" dirty="0">
                <a:solidFill>
                  <a:srgbClr val="0077D4"/>
                </a:solidFill>
              </a:rPr>
              <a:t>				2 hors château (1 en coopérative et 1 dans un château voisin)</a:t>
            </a:r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800" dirty="0">
              <a:solidFill>
                <a:srgbClr val="0077D4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459618-59CC-3E80-7EE5-76A61F7BB454}"/>
              </a:ext>
            </a:extLst>
          </p:cNvPr>
          <p:cNvSpPr txBox="1"/>
          <p:nvPr/>
        </p:nvSpPr>
        <p:spPr>
          <a:xfrm>
            <a:off x="6300192" y="1499687"/>
            <a:ext cx="25922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7D4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AEP = Alimentation en eau potable (réseau)</a:t>
            </a: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B9911D57-99D4-39EB-3B31-23F39C406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39181"/>
              </p:ext>
            </p:extLst>
          </p:nvPr>
        </p:nvGraphicFramePr>
        <p:xfrm>
          <a:off x="361603" y="3936593"/>
          <a:ext cx="5754036" cy="22463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225643">
                  <a:extLst>
                    <a:ext uri="{9D8B030D-6E8A-4147-A177-3AD203B41FA5}">
                      <a16:colId xmlns:a16="http://schemas.microsoft.com/office/drawing/2014/main" val="271192446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1201978447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259781149"/>
                    </a:ext>
                  </a:extLst>
                </a:gridCol>
              </a:tblGrid>
              <a:tr h="375807">
                <a:tc gridSpan="3"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Origine de l'eau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741252"/>
                  </a:ext>
                </a:extLst>
              </a:tr>
              <a:tr h="591741">
                <a:tc rowSpan="2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Châteaux avec AEP</a:t>
                      </a:r>
                    </a:p>
                    <a:p>
                      <a:pPr algn="l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uniquement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sans forage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23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125907"/>
                  </a:ext>
                </a:extLst>
              </a:tr>
              <a:tr h="662861">
                <a:tc vMerge="1"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avec forage non utilisé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147530"/>
                  </a:ext>
                </a:extLst>
              </a:tr>
              <a:tr h="615911">
                <a:tc gridSpan="2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Châteaux avec AEP et forages utilisés</a:t>
                      </a:r>
                      <a:endParaRPr lang="fr-FR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45</a:t>
                      </a:r>
                      <a:endParaRPr lang="fr-FR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60384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87C123E-4041-3100-9DE2-AA81ADDDC8AF}"/>
              </a:ext>
            </a:extLst>
          </p:cNvPr>
          <p:cNvSpPr txBox="1"/>
          <p:nvPr/>
        </p:nvSpPr>
        <p:spPr>
          <a:xfrm>
            <a:off x="6619694" y="4969962"/>
            <a:ext cx="22803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89 forages dont seulement 26 connus en Banque du sous-sol pour 67 châteaux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7BAAF75A-0F1F-C1A9-AFDC-32F0F985253A}"/>
              </a:ext>
            </a:extLst>
          </p:cNvPr>
          <p:cNvSpPr/>
          <p:nvPr/>
        </p:nvSpPr>
        <p:spPr>
          <a:xfrm>
            <a:off x="6259654" y="4933173"/>
            <a:ext cx="360040" cy="1273909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86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DD4C20-6C64-4D41-A231-30F493BC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332656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Connaissance des consommations</a:t>
            </a:r>
            <a:endParaRPr 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D5679-7F1C-40EA-81D5-C5D8049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FC3D6D3-14E2-48C3-BFD9-28AC13E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80" y="1583956"/>
            <a:ext cx="8286092" cy="3690088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fr-FR" sz="2000" dirty="0">
                <a:solidFill>
                  <a:srgbClr val="0077D4"/>
                </a:solidFill>
              </a:rPr>
              <a:t>Pour les </a:t>
            </a:r>
            <a:r>
              <a:rPr lang="fr-FR" b="1" dirty="0">
                <a:solidFill>
                  <a:srgbClr val="0077D4"/>
                </a:solidFill>
              </a:rPr>
              <a:t>90 châteaux visités</a:t>
            </a:r>
            <a:r>
              <a:rPr lang="fr-FR" dirty="0">
                <a:solidFill>
                  <a:srgbClr val="0077D4"/>
                </a:solidFill>
              </a:rPr>
              <a:t>, </a:t>
            </a:r>
            <a:r>
              <a:rPr lang="fr-FR" sz="2000" dirty="0">
                <a:solidFill>
                  <a:srgbClr val="0077D4"/>
                </a:solidFill>
              </a:rPr>
              <a:t>la </a:t>
            </a:r>
            <a:r>
              <a:rPr lang="fr-FR" sz="2000" b="1" dirty="0">
                <a:solidFill>
                  <a:srgbClr val="0077D4"/>
                </a:solidFill>
              </a:rPr>
              <a:t>consommation d'eau est connue </a:t>
            </a:r>
            <a:r>
              <a:rPr lang="fr-FR" sz="2000" dirty="0">
                <a:solidFill>
                  <a:srgbClr val="0077D4"/>
                </a:solidFill>
              </a:rPr>
              <a:t>:</a:t>
            </a:r>
          </a:p>
          <a:p>
            <a:pPr lvl="2">
              <a:spcBef>
                <a:spcPts val="1200"/>
              </a:spcBef>
            </a:pPr>
            <a:r>
              <a:rPr lang="fr-FR" b="1" dirty="0">
                <a:solidFill>
                  <a:srgbClr val="0077D4"/>
                </a:solidFill>
                <a:highlight>
                  <a:srgbClr val="FFFFFF"/>
                </a:highlight>
              </a:rPr>
              <a:t>pour 51 châteaux pour l'AEP</a:t>
            </a:r>
          </a:p>
          <a:p>
            <a:pPr lvl="2">
              <a:spcBef>
                <a:spcPts val="1200"/>
              </a:spcBef>
            </a:pPr>
            <a:r>
              <a:rPr lang="fr-FR" b="1" dirty="0">
                <a:solidFill>
                  <a:srgbClr val="0077D4"/>
                </a:solidFill>
                <a:highlight>
                  <a:srgbClr val="FFFFFF"/>
                </a:highlight>
              </a:rPr>
              <a:t>pour 60 châteaux pour les forages </a:t>
            </a:r>
          </a:p>
          <a:p>
            <a:pPr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Tx/>
              <a:buChar char="-"/>
            </a:pPr>
            <a:endParaRPr lang="fr-FR" b="1" dirty="0">
              <a:solidFill>
                <a:srgbClr val="0077D4"/>
              </a:solidFill>
              <a:highlight>
                <a:srgbClr val="FFFFFF"/>
              </a:highlight>
            </a:endParaRPr>
          </a:p>
          <a:p>
            <a:pPr>
              <a:spcBef>
                <a:spcPts val="450"/>
              </a:spcBef>
            </a:pPr>
            <a:r>
              <a:rPr lang="fr-FR" sz="2000" b="1" dirty="0">
                <a:solidFill>
                  <a:srgbClr val="0077D4"/>
                </a:solidFill>
                <a:highlight>
                  <a:srgbClr val="FFFFFF"/>
                </a:highlight>
              </a:rPr>
              <a:t>47 châteaux sur 90 </a:t>
            </a:r>
            <a:r>
              <a:rPr lang="fr-FR" sz="2000" dirty="0">
                <a:solidFill>
                  <a:srgbClr val="0077D4"/>
                </a:solidFill>
                <a:highlight>
                  <a:srgbClr val="FFFFFF"/>
                </a:highlight>
              </a:rPr>
              <a:t>connaissent leurs consommations /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fr-FR" sz="2000" dirty="0">
                <a:solidFill>
                  <a:srgbClr val="0077D4"/>
                </a:solidFill>
                <a:highlight>
                  <a:srgbClr val="FFFFFF"/>
                </a:highlight>
              </a:rPr>
              <a:t>prélèvements d'eau</a:t>
            </a:r>
          </a:p>
          <a:p>
            <a:pPr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Tx/>
              <a:buChar char="-"/>
            </a:pPr>
            <a:endParaRPr lang="fr-FR" sz="2000" dirty="0">
              <a:solidFill>
                <a:srgbClr val="0077D4"/>
              </a:solidFill>
              <a:highlight>
                <a:srgbClr val="FFFFFF"/>
              </a:highlight>
            </a:endParaRPr>
          </a:p>
          <a:p>
            <a:pPr>
              <a:spcBef>
                <a:spcPts val="450"/>
              </a:spcBef>
            </a:pPr>
            <a:r>
              <a:rPr lang="fr-FR" sz="2000" dirty="0">
                <a:solidFill>
                  <a:srgbClr val="0077D4"/>
                </a:solidFill>
                <a:highlight>
                  <a:srgbClr val="FFFFFF"/>
                </a:highlight>
              </a:rPr>
              <a:t>24 châteaux sur ces 47 disposent de </a:t>
            </a:r>
            <a:r>
              <a:rPr lang="fr-FR" sz="2000" b="1" dirty="0">
                <a:solidFill>
                  <a:srgbClr val="0077D4"/>
                </a:solidFill>
                <a:highlight>
                  <a:srgbClr val="FFFFFF"/>
                </a:highlight>
              </a:rPr>
              <a:t>sous-comptages </a:t>
            </a:r>
            <a:r>
              <a:rPr lang="fr-FR" sz="2000" dirty="0">
                <a:solidFill>
                  <a:srgbClr val="0077D4"/>
                </a:solidFill>
                <a:highlight>
                  <a:srgbClr val="FFFFFF"/>
                </a:highlight>
              </a:rPr>
              <a:t>qui permettent de mesurer les volumes pour les différents usages, mais ces sous-comptages ne sont pas exhaustifs.</a:t>
            </a:r>
            <a:endParaRPr lang="fr-FR" sz="165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21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81761E-F07A-51B3-8888-9AC94001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Origine de l'eau par usage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79392F-46E2-9FCF-C162-BFF90E12C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EB1C89-F77A-A0F3-267A-F2740C2CF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5" t="1185" r="1564" b="10379"/>
          <a:stretch/>
        </p:blipFill>
        <p:spPr>
          <a:xfrm>
            <a:off x="4691" y="1417638"/>
            <a:ext cx="9139309" cy="40995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DDC14F-7807-64A4-912E-9502C47411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255" t="91696" r="43636" b="3124"/>
          <a:stretch/>
        </p:blipFill>
        <p:spPr>
          <a:xfrm>
            <a:off x="3407367" y="5984720"/>
            <a:ext cx="2329266" cy="49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87AFF-434E-3AFA-2407-C46595F0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100" b="1" dirty="0">
                <a:solidFill>
                  <a:srgbClr val="0077D4"/>
                </a:solidFill>
                <a:latin typeface="+mn-lt"/>
              </a:rPr>
              <a:t>Estimation des volumes sur les châteaux visités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7E7FC2-DF1C-B163-8E0B-193E3C233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76" y="1417638"/>
            <a:ext cx="8495704" cy="4938712"/>
          </a:xfrm>
        </p:spPr>
        <p:txBody>
          <a:bodyPr>
            <a:normAutofit/>
          </a:bodyPr>
          <a:lstStyle/>
          <a:p>
            <a:r>
              <a:rPr lang="fr-FR" sz="2400" dirty="0"/>
              <a:t>Les 47 châteaux dont la consommation d'eau est connue 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/>
              <a:t>représentent une production de vin de 70 392 hl ;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/>
              <a:t>consomment 103 246 m</a:t>
            </a:r>
            <a:r>
              <a:rPr lang="fr-FR" sz="2400" baseline="30000" dirty="0"/>
              <a:t>3</a:t>
            </a:r>
            <a:r>
              <a:rPr lang="fr-FR" sz="2400" dirty="0"/>
              <a:t> d'eau, dont :</a:t>
            </a:r>
          </a:p>
          <a:p>
            <a:pPr lvl="2">
              <a:spcBef>
                <a:spcPts val="600"/>
              </a:spcBef>
            </a:pPr>
            <a:r>
              <a:rPr lang="fr-FR" sz="2400" dirty="0"/>
              <a:t>57 439 m</a:t>
            </a:r>
            <a:r>
              <a:rPr lang="fr-FR" sz="2400" baseline="30000" dirty="0"/>
              <a:t>3</a:t>
            </a:r>
            <a:r>
              <a:rPr lang="fr-FR" sz="2400" dirty="0"/>
              <a:t> provenant du réseau d'eau potable (56%),</a:t>
            </a:r>
          </a:p>
          <a:p>
            <a:pPr lvl="2">
              <a:spcBef>
                <a:spcPts val="600"/>
              </a:spcBef>
            </a:pPr>
            <a:r>
              <a:rPr lang="fr-FR" sz="2400" dirty="0"/>
              <a:t>45 807 m</a:t>
            </a:r>
            <a:r>
              <a:rPr lang="fr-FR" sz="2400" baseline="30000" dirty="0"/>
              <a:t>3</a:t>
            </a:r>
            <a:r>
              <a:rPr lang="fr-FR" sz="2400" dirty="0"/>
              <a:t> provenant de forages (44%).</a:t>
            </a:r>
          </a:p>
          <a:p>
            <a:pPr lvl="2"/>
            <a:endParaRPr lang="fr-FR" sz="2400" dirty="0"/>
          </a:p>
          <a:p>
            <a:r>
              <a:rPr lang="fr-FR" sz="2400" b="1" dirty="0"/>
              <a:t>Attention, parti pris important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lorsque les volumes compatibilisés par un compteur sont destinés à plusieurs usages, ces volumes sont affectés à parts égales à chacun des usages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dirty="0"/>
              <a:t>Exemple : 900 m</a:t>
            </a:r>
            <a:r>
              <a:rPr lang="fr-FR" baseline="30000" dirty="0"/>
              <a:t>3</a:t>
            </a:r>
            <a:r>
              <a:rPr lang="fr-FR" dirty="0"/>
              <a:t> pour 3 usages -&gt; 300 m</a:t>
            </a:r>
            <a:r>
              <a:rPr lang="fr-FR" baseline="30000" dirty="0"/>
              <a:t>3</a:t>
            </a:r>
            <a:r>
              <a:rPr lang="fr-FR" dirty="0"/>
              <a:t>/usage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4E0207-9044-63DD-0245-598E5FC4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6696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87AFF-434E-3AFA-2407-C46595F0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Estimation des ratios pour les châteaux visités</a:t>
            </a:r>
            <a:br>
              <a:rPr lang="fr-FR" sz="2100" b="1" dirty="0">
                <a:solidFill>
                  <a:srgbClr val="0077D4"/>
                </a:solidFill>
                <a:latin typeface="+mn-lt"/>
              </a:rPr>
            </a:br>
            <a:r>
              <a:rPr lang="fr-FR" sz="2100" b="1" dirty="0">
                <a:solidFill>
                  <a:srgbClr val="0077D4"/>
                </a:solidFill>
                <a:latin typeface="+mn-lt"/>
              </a:rPr>
              <a:t>en litre d'eau utilisé par litre de vin produit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4E0207-9044-63DD-0245-598E5FC4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C6260F-DF98-8230-D8E6-9FFAA20CC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847193"/>
              </p:ext>
            </p:extLst>
          </p:nvPr>
        </p:nvGraphicFramePr>
        <p:xfrm>
          <a:off x="333870" y="1700808"/>
          <a:ext cx="8414592" cy="4032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824">
                  <a:extLst>
                    <a:ext uri="{9D8B030D-6E8A-4147-A177-3AD203B41FA5}">
                      <a16:colId xmlns:a16="http://schemas.microsoft.com/office/drawing/2014/main" val="1941816678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693478939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380005535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2947243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414967563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3051963967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2274315707"/>
                    </a:ext>
                  </a:extLst>
                </a:gridCol>
                <a:gridCol w="1051824">
                  <a:extLst>
                    <a:ext uri="{9D8B030D-6E8A-4147-A177-3AD203B41FA5}">
                      <a16:colId xmlns:a16="http://schemas.microsoft.com/office/drawing/2014/main" val="1554530312"/>
                    </a:ext>
                  </a:extLst>
                </a:gridCol>
              </a:tblGrid>
              <a:tr h="828027"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Ratio logement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Ratio sanitaire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Ratio viti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Ratio vini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Ratio arrosage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Ratio/sanitaire/Viti/</a:t>
                      </a:r>
                      <a:r>
                        <a:rPr lang="fr-FR" sz="1400" u="none" strike="noStrike" dirty="0" err="1">
                          <a:effectLst/>
                          <a:latin typeface="+mj-lt"/>
                        </a:rPr>
                        <a:t>vini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Ratio - tous usages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6804996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Moyenne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2,69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5,31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4,05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4,02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2,59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13,37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14,45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467948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Min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0,27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0,80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1,31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659352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Quartile 0,25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0,69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0,86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0,83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2,66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2,77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175907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Médiane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0,60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1,60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1,84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1,94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0,00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5,64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7,78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F0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296193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Quartile 0,75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2,08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2,95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3,44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3,83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1,89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10,15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16,48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234969"/>
                  </a:ext>
                </a:extLst>
              </a:tr>
              <a:tr h="53407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Max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46,60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83,75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61,16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46,60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46,60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  <a:latin typeface="+mj-lt"/>
                        </a:rPr>
                        <a:t>154,36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  <a:latin typeface="+mj-lt"/>
                        </a:rPr>
                        <a:t>247,52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65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929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87EB19-26A5-452D-2DB8-DE727C2A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</a:rPr>
              <a:t>Analyse de la base annuelle</a:t>
            </a:r>
            <a:br>
              <a:rPr lang="fr-FR" sz="2400" b="1" dirty="0">
                <a:solidFill>
                  <a:srgbClr val="0077D4"/>
                </a:solidFill>
                <a:latin typeface="+mn-lt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</a:rPr>
              <a:t>de la 1</a:t>
            </a:r>
            <a:r>
              <a:rPr lang="fr-FR" sz="2400" b="1" baseline="30000" dirty="0">
                <a:solidFill>
                  <a:srgbClr val="0077D4"/>
                </a:solidFill>
                <a:latin typeface="+mn-lt"/>
              </a:rPr>
              <a:t>ère</a:t>
            </a:r>
            <a:r>
              <a:rPr lang="fr-FR" sz="2400" b="1" dirty="0">
                <a:solidFill>
                  <a:srgbClr val="0077D4"/>
                </a:solidFill>
                <a:latin typeface="+mn-lt"/>
              </a:rPr>
              <a:t> association SME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2EF2F0-398F-D0A6-6095-56D9AB0C7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65104"/>
          </a:xfrm>
        </p:spPr>
        <p:txBody>
          <a:bodyPr/>
          <a:lstStyle/>
          <a:p>
            <a:r>
              <a:rPr lang="fr-FR" dirty="0"/>
              <a:t>Base existante, remplie tous les ans par les adhérents à l'association</a:t>
            </a:r>
          </a:p>
          <a:p>
            <a:r>
              <a:rPr lang="fr-FR" dirty="0"/>
              <a:t>Identification des volumes consommés/prélevés avec distinction des usages :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vignoble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chai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jardins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autres</a:t>
            </a:r>
          </a:p>
          <a:p>
            <a:pPr>
              <a:spcBef>
                <a:spcPts val="1800"/>
              </a:spcBef>
            </a:pPr>
            <a:r>
              <a:rPr lang="fr-FR" dirty="0"/>
              <a:t>Données 2019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383 réponses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dirty="0"/>
              <a:t>115 avec des données mesurées provenant de compteurs divisionnaires (données estimées pour les 268 restants)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439D2E-98AF-7E9B-3383-CE36D453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538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87EB19-26A5-452D-2DB8-DE727C2AB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 anchor="ctr">
            <a:normAutofit/>
          </a:bodyPr>
          <a:lstStyle/>
          <a:p>
            <a:pPr algn="ctr"/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Analyse de la base annuelle</a:t>
            </a:r>
            <a:b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de la 1</a:t>
            </a:r>
            <a:r>
              <a:rPr lang="fr-FR" sz="2400" b="1" i="0" u="none" strike="noStrike" kern="12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ère</a:t>
            </a:r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 association SME</a:t>
            </a: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439D2E-98AF-7E9B-3383-CE36D453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15</a:t>
            </a:fld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1C760C0-C897-E663-99C1-BEEA8F5C0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967239"/>
              </p:ext>
            </p:extLst>
          </p:nvPr>
        </p:nvGraphicFramePr>
        <p:xfrm>
          <a:off x="323527" y="1417639"/>
          <a:ext cx="8496946" cy="262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1">
                  <a:extLst>
                    <a:ext uri="{9D8B030D-6E8A-4147-A177-3AD203B41FA5}">
                      <a16:colId xmlns:a16="http://schemas.microsoft.com/office/drawing/2014/main" val="122626522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91587502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39634362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9993808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128360676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2768704109"/>
                    </a:ext>
                  </a:extLst>
                </a:gridCol>
              </a:tblGrid>
              <a:tr h="800067"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 (ha)</a:t>
                      </a: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Volume de production (hl)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Volume d'eau utilisé</a:t>
                      </a:r>
                      <a:br>
                        <a:rPr lang="fr-FR" sz="1600" u="none" strike="noStrike" dirty="0">
                          <a:effectLst/>
                        </a:rPr>
                      </a:br>
                      <a:r>
                        <a:rPr lang="fr-FR" sz="1600" u="none" strike="noStrike" dirty="0">
                          <a:effectLst/>
                        </a:rPr>
                        <a:t>(m</a:t>
                      </a:r>
                      <a:r>
                        <a:rPr lang="fr-FR" sz="1600" u="none" strike="noStrike" baseline="30000" dirty="0">
                          <a:effectLst/>
                        </a:rPr>
                        <a:t>3</a:t>
                      </a:r>
                      <a:r>
                        <a:rPr lang="fr-FR" sz="1600" u="none" strike="noStrike" baseline="0" dirty="0">
                          <a:effectLst/>
                        </a:rPr>
                        <a:t>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Volume issu réseau AEP (m</a:t>
                      </a:r>
                      <a:r>
                        <a:rPr lang="fr-FR" sz="1600" u="none" strike="noStrike" baseline="30000" dirty="0">
                          <a:effectLst/>
                        </a:rPr>
                        <a:t>3</a:t>
                      </a:r>
                      <a:r>
                        <a:rPr lang="fr-FR" sz="1600" u="none" strike="noStrike" baseline="0" dirty="0">
                          <a:effectLst/>
                        </a:rPr>
                        <a:t>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Volume issu de forages (m</a:t>
                      </a:r>
                      <a:r>
                        <a:rPr lang="fr-FR" sz="1600" u="none" strike="noStrike" baseline="30000" dirty="0">
                          <a:effectLst/>
                        </a:rPr>
                        <a:t>3</a:t>
                      </a:r>
                      <a:r>
                        <a:rPr lang="fr-FR" sz="1600" u="none" strike="noStrike" baseline="0" dirty="0">
                          <a:effectLst/>
                        </a:rPr>
                        <a:t>)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extLst>
                  <a:ext uri="{0D108BD9-81ED-4DB2-BD59-A6C34878D82A}">
                    <a16:rowId xmlns:a16="http://schemas.microsoft.com/office/drawing/2014/main" val="606771153"/>
                  </a:ext>
                </a:extLst>
              </a:tr>
              <a:tr h="80027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115 sites avec mesures des volumes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5FAF"/>
                          </a:solidFill>
                          <a:effectLst/>
                          <a:latin typeface="+mj-lt"/>
                        </a:rPr>
                        <a:t>5 886</a:t>
                      </a: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244 768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181 624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128 004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53 620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extLst>
                  <a:ext uri="{0D108BD9-81ED-4DB2-BD59-A6C34878D82A}">
                    <a16:rowId xmlns:a16="http://schemas.microsoft.com/office/drawing/2014/main" val="2867173479"/>
                  </a:ext>
                </a:extLst>
              </a:tr>
              <a:tr h="9870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Ensemble des 383 sites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5FAF"/>
                          </a:solidFill>
                          <a:effectLst/>
                          <a:latin typeface="+mj-lt"/>
                        </a:rPr>
                        <a:t>18 949</a:t>
                      </a: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807 153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508 695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355 067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153 628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969" marR="17969" marT="17969" marB="0" anchor="ctr"/>
                </a:tc>
                <a:extLst>
                  <a:ext uri="{0D108BD9-81ED-4DB2-BD59-A6C34878D82A}">
                    <a16:rowId xmlns:a16="http://schemas.microsoft.com/office/drawing/2014/main" val="3843519308"/>
                  </a:ext>
                </a:extLst>
              </a:tr>
            </a:tbl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BC92A8-D8F2-4BE9-60A6-A43C405E4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10" y="4149080"/>
            <a:ext cx="8229600" cy="1977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Rappel, production de 4,9 millions d'hl/an à l'échelle de la Gironde </a:t>
            </a:r>
          </a:p>
          <a:p>
            <a:pPr marL="0" indent="0">
              <a:buNone/>
            </a:pPr>
            <a:r>
              <a:rPr lang="fr-FR" sz="2400" b="1" dirty="0"/>
              <a:t>=&gt;</a:t>
            </a:r>
            <a:r>
              <a:rPr lang="fr-FR" sz="1800" dirty="0"/>
              <a:t> au prorata à partir de l'échantillon des 115 châteaux avec mesures:</a:t>
            </a:r>
          </a:p>
          <a:p>
            <a:pPr marL="457200" lvl="1" indent="0" algn="ctr">
              <a:buNone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3,7 millions de m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d'eau/an</a:t>
            </a:r>
            <a:r>
              <a:rPr lang="fr-FR" dirty="0"/>
              <a:t>, dont :</a:t>
            </a:r>
          </a:p>
          <a:p>
            <a:pPr marL="3586163" lvl="2">
              <a:spcBef>
                <a:spcPts val="600"/>
              </a:spcBef>
            </a:pPr>
            <a:r>
              <a:rPr lang="fr-FR" dirty="0"/>
              <a:t>2,6 millions m</a:t>
            </a:r>
            <a:r>
              <a:rPr lang="fr-FR" baseline="30000" dirty="0"/>
              <a:t>3</a:t>
            </a:r>
            <a:r>
              <a:rPr lang="fr-FR" dirty="0"/>
              <a:t> issus du réseau AEP</a:t>
            </a:r>
          </a:p>
          <a:p>
            <a:pPr marL="3586163" lvl="2">
              <a:spcBef>
                <a:spcPts val="600"/>
              </a:spcBef>
            </a:pPr>
            <a:r>
              <a:rPr lang="fr-FR" dirty="0"/>
              <a:t>1,1 millions m</a:t>
            </a:r>
            <a:r>
              <a:rPr lang="fr-FR" baseline="30000" dirty="0"/>
              <a:t>3</a:t>
            </a:r>
            <a:r>
              <a:rPr lang="fr-FR" dirty="0"/>
              <a:t> issus de forages</a:t>
            </a:r>
          </a:p>
        </p:txBody>
      </p:sp>
    </p:spTree>
    <p:extLst>
      <p:ext uri="{BB962C8B-B14F-4D97-AF65-F5344CB8AC3E}">
        <p14:creationId xmlns:p14="http://schemas.microsoft.com/office/powerpoint/2010/main" val="3899502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439D2E-98AF-7E9B-3383-CE36D453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16</a:t>
            </a:fld>
            <a:endParaRPr lang="fr-FR"/>
          </a:p>
        </p:txBody>
      </p:sp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3859AC85-4E1D-0D28-1A2E-A61B44D5DC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617118"/>
              </p:ext>
            </p:extLst>
          </p:nvPr>
        </p:nvGraphicFramePr>
        <p:xfrm>
          <a:off x="1979712" y="1777533"/>
          <a:ext cx="5184576" cy="2791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311E4F15-B2EC-40FE-9461-15F65A4F34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228368"/>
              </p:ext>
            </p:extLst>
          </p:nvPr>
        </p:nvGraphicFramePr>
        <p:xfrm>
          <a:off x="223920" y="3549058"/>
          <a:ext cx="3705225" cy="272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6FA5CD9A-7A7E-42EF-A3E5-A13D4C136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681506"/>
              </p:ext>
            </p:extLst>
          </p:nvPr>
        </p:nvGraphicFramePr>
        <p:xfrm>
          <a:off x="5446073" y="3549057"/>
          <a:ext cx="3705225" cy="272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103BCE0F-2496-8086-F35C-173C7F2A52CD}"/>
              </a:ext>
            </a:extLst>
          </p:cNvPr>
          <p:cNvSpPr/>
          <p:nvPr/>
        </p:nvSpPr>
        <p:spPr>
          <a:xfrm rot="971704">
            <a:off x="3020788" y="5197295"/>
            <a:ext cx="576064" cy="36256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2FE7AFB-7222-4863-4F78-8C7744D4F8E4}"/>
              </a:ext>
            </a:extLst>
          </p:cNvPr>
          <p:cNvSpPr txBox="1"/>
          <p:nvPr/>
        </p:nvSpPr>
        <p:spPr>
          <a:xfrm>
            <a:off x="3586622" y="5052726"/>
            <a:ext cx="2290751" cy="923330"/>
          </a:xfrm>
          <a:prstGeom prst="rect">
            <a:avLst/>
          </a:prstGeom>
          <a:solidFill>
            <a:srgbClr val="7EAC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22 % des volumes AEP  "substituables" (</a:t>
            </a:r>
            <a:r>
              <a:rPr lang="fr-FR" dirty="0">
                <a:highlight>
                  <a:srgbClr val="008000"/>
                </a:highlight>
              </a:rPr>
              <a:t>vigne</a:t>
            </a:r>
            <a:r>
              <a:rPr lang="fr-FR" dirty="0"/>
              <a:t> + </a:t>
            </a:r>
            <a:r>
              <a:rPr lang="fr-FR" dirty="0">
                <a:highlight>
                  <a:srgbClr val="FF963B"/>
                </a:highlight>
              </a:rPr>
              <a:t>arrosage</a:t>
            </a:r>
            <a:r>
              <a:rPr lang="fr-FR" dirty="0"/>
              <a:t>)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EE6D337-A496-8765-65AB-D48B4FFC0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Analyse de la base annuelle</a:t>
            </a:r>
            <a:b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de la 1</a:t>
            </a:r>
            <a:r>
              <a:rPr lang="fr-FR" sz="2400" b="1" i="0" u="none" strike="noStrike" kern="12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ère</a:t>
            </a:r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 association SME</a:t>
            </a:r>
            <a:b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sz="2400" b="1" i="0" u="none" strike="noStrike" kern="1200" baseline="0" dirty="0">
                <a:solidFill>
                  <a:srgbClr val="0077D4"/>
                </a:solidFill>
                <a:latin typeface="Trebuchet MS" panose="020B0603020202020204" pitchFamily="34" charset="0"/>
              </a:rPr>
              <a:t>Répartition des volumes par usage</a:t>
            </a:r>
            <a:endParaRPr lang="fr-FR" sz="2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9AE90B-09B6-BECD-9028-3C1ECBACFA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31" t="84185" b="6822"/>
          <a:stretch/>
        </p:blipFill>
        <p:spPr>
          <a:xfrm>
            <a:off x="1403648" y="6081741"/>
            <a:ext cx="7000085" cy="367500"/>
          </a:xfrm>
          <a:prstGeom prst="rect">
            <a:avLst/>
          </a:prstGeom>
        </p:spPr>
      </p:pic>
      <p:sp>
        <p:nvSpPr>
          <p:cNvPr id="10" name="Espace réservé du contenu 5">
            <a:extLst>
              <a:ext uri="{FF2B5EF4-FFF2-40B4-BE49-F238E27FC236}">
                <a16:creationId xmlns:a16="http://schemas.microsoft.com/office/drawing/2014/main" id="{14D4C6DE-91C1-DEA9-FBC4-9A186DD06026}"/>
              </a:ext>
            </a:extLst>
          </p:cNvPr>
          <p:cNvSpPr txBox="1">
            <a:spLocks/>
          </p:cNvSpPr>
          <p:nvPr/>
        </p:nvSpPr>
        <p:spPr>
          <a:xfrm>
            <a:off x="40415" y="3424130"/>
            <a:ext cx="3384376" cy="402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/>
              <a:t>Réseau AEP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F10C5F28-F913-0878-0496-2132D967B9B9}"/>
              </a:ext>
            </a:extLst>
          </p:cNvPr>
          <p:cNvSpPr txBox="1">
            <a:spLocks/>
          </p:cNvSpPr>
          <p:nvPr/>
        </p:nvSpPr>
        <p:spPr>
          <a:xfrm>
            <a:off x="5675085" y="3444755"/>
            <a:ext cx="3384376" cy="402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dirty="0"/>
              <a:t>Forages</a:t>
            </a: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CB843EB7-7B58-0DC8-7CA9-46CE954DAFF3}"/>
              </a:ext>
            </a:extLst>
          </p:cNvPr>
          <p:cNvSpPr txBox="1">
            <a:spLocks/>
          </p:cNvSpPr>
          <p:nvPr/>
        </p:nvSpPr>
        <p:spPr>
          <a:xfrm>
            <a:off x="3211502" y="1479421"/>
            <a:ext cx="3384376" cy="402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/>
              <a:t>Réseau AEP + forages</a:t>
            </a:r>
          </a:p>
        </p:txBody>
      </p:sp>
    </p:spTree>
    <p:extLst>
      <p:ext uri="{BB962C8B-B14F-4D97-AF65-F5344CB8AC3E}">
        <p14:creationId xmlns:p14="http://schemas.microsoft.com/office/powerpoint/2010/main" val="318674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D8C91-28CB-1907-CF88-D19AA3680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300116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Ratio litre d'eau utilisé / litre de vin de produit par catégorie de vin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B6E5A0-38C8-F6F9-F3A7-3B7A0764C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996656F-5FD6-C018-10C8-BD53D640A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442138"/>
              </p:ext>
            </p:extLst>
          </p:nvPr>
        </p:nvGraphicFramePr>
        <p:xfrm>
          <a:off x="426368" y="1447302"/>
          <a:ext cx="8291263" cy="3938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392">
                  <a:extLst>
                    <a:ext uri="{9D8B030D-6E8A-4147-A177-3AD203B41FA5}">
                      <a16:colId xmlns:a16="http://schemas.microsoft.com/office/drawing/2014/main" val="348297447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89967328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60580419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86811618"/>
                    </a:ext>
                  </a:extLst>
                </a:gridCol>
                <a:gridCol w="1625351">
                  <a:extLst>
                    <a:ext uri="{9D8B030D-6E8A-4147-A177-3AD203B41FA5}">
                      <a16:colId xmlns:a16="http://schemas.microsoft.com/office/drawing/2014/main" val="4079510594"/>
                    </a:ext>
                  </a:extLst>
                </a:gridCol>
              </a:tblGrid>
              <a:tr h="72804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Catégorie de vin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Moyenne de ratio prod/surf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Ratio moyen</a:t>
                      </a:r>
                      <a:br>
                        <a:rPr lang="fr-FR" sz="1600" u="none" strike="noStrike" dirty="0">
                          <a:effectLst/>
                        </a:rPr>
                      </a:br>
                      <a:r>
                        <a:rPr lang="fr-FR" sz="1600" u="none" strike="noStrike" dirty="0">
                          <a:effectLst/>
                        </a:rPr>
                        <a:t>vigne + chai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Ratio moyen</a:t>
                      </a:r>
                      <a:br>
                        <a:rPr lang="fr-FR" sz="1600" u="none" strike="noStrike" dirty="0">
                          <a:effectLst/>
                        </a:rPr>
                      </a:br>
                      <a:r>
                        <a:rPr lang="fr-FR" sz="1600" u="none" strike="noStrike" dirty="0">
                          <a:effectLst/>
                        </a:rPr>
                        <a:t>chai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Ratio moyen</a:t>
                      </a:r>
                      <a:br>
                        <a:rPr lang="fr-FR" sz="1600" u="none" strike="noStrike" dirty="0">
                          <a:effectLst/>
                        </a:rPr>
                      </a:br>
                      <a:r>
                        <a:rPr lang="fr-FR" sz="1600" u="none" strike="noStrike" dirty="0">
                          <a:effectLst/>
                        </a:rPr>
                        <a:t>vigne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3687190285"/>
                  </a:ext>
                </a:extLst>
              </a:tr>
              <a:tr h="460281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Blancs doux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13,76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9,09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4,67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105689039"/>
                  </a:ext>
                </a:extLst>
              </a:tr>
              <a:tr h="459389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Blancs secs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3,43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2,25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1,18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3540718090"/>
                  </a:ext>
                </a:extLst>
              </a:tr>
              <a:tr h="459389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Bordeaux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2,86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1,82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1,03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2119358173"/>
                  </a:ext>
                </a:extLst>
              </a:tr>
              <a:tr h="38282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Côtes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3,04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1,75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1,30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4106591046"/>
                  </a:ext>
                </a:extLst>
              </a:tr>
              <a:tr h="459389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Libournais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6,31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4,29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2,03</a:t>
                      </a:r>
                      <a:endParaRPr lang="fr-FR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3553037515"/>
                  </a:ext>
                </a:extLst>
              </a:tr>
              <a:tr h="424552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Médoc et Graves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8,21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005FAF"/>
                          </a:solidFill>
                          <a:effectLst/>
                        </a:rPr>
                        <a:t>5,38</a:t>
                      </a:r>
                      <a:endParaRPr lang="fr-FR" sz="1800" b="0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2,83</a:t>
                      </a:r>
                      <a:endParaRPr lang="fr-FR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2679510163"/>
                  </a:ext>
                </a:extLst>
              </a:tr>
              <a:tr h="408026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 dirty="0">
                          <a:solidFill>
                            <a:srgbClr val="005FAF"/>
                          </a:solidFill>
                          <a:effectLst/>
                          <a:latin typeface="Calibri" panose="020F0502020204030204" pitchFamily="34" charset="0"/>
                        </a:rPr>
                        <a:t>Tous vins confondus</a:t>
                      </a:r>
                    </a:p>
                  </a:txBody>
                  <a:tcPr marL="86400" marR="15624" marT="15624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800" b="1" u="none" strike="noStrike" kern="1200" dirty="0">
                          <a:solidFill>
                            <a:srgbClr val="005F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6,38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4,22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rgbClr val="005FAF"/>
                          </a:solidFill>
                          <a:effectLst/>
                        </a:rPr>
                        <a:t>2,16</a:t>
                      </a:r>
                      <a:endParaRPr lang="fr-FR" sz="1800" b="1" i="0" u="none" strike="noStrike" dirty="0">
                        <a:solidFill>
                          <a:srgbClr val="005FA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624" marR="15624" marT="15624" marB="0" anchor="ctr"/>
                </a:tc>
                <a:extLst>
                  <a:ext uri="{0D108BD9-81ED-4DB2-BD59-A6C34878D82A}">
                    <a16:rowId xmlns:a16="http://schemas.microsoft.com/office/drawing/2014/main" val="4003457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89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577D2-E676-B86A-1788-7D584236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Proposition de classification</a:t>
            </a:r>
            <a:b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des ratios selon l'usage (base SME)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D38398-1EE7-93C9-BFC0-B1FEDBD0F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93EC25F5-FA0E-4427-8B20-7FCEAF542A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505543"/>
              </p:ext>
            </p:extLst>
          </p:nvPr>
        </p:nvGraphicFramePr>
        <p:xfrm>
          <a:off x="433118" y="1412776"/>
          <a:ext cx="8022855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0A6DAFC8-20D6-3F01-777F-04FE228B1998}"/>
              </a:ext>
            </a:extLst>
          </p:cNvPr>
          <p:cNvSpPr/>
          <p:nvPr/>
        </p:nvSpPr>
        <p:spPr>
          <a:xfrm>
            <a:off x="611560" y="5716121"/>
            <a:ext cx="1080120" cy="3651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C6E0510-384E-C33C-E174-43ECB7E175DF}"/>
              </a:ext>
            </a:extLst>
          </p:cNvPr>
          <p:cNvSpPr txBox="1"/>
          <p:nvPr/>
        </p:nvSpPr>
        <p:spPr>
          <a:xfrm>
            <a:off x="1907704" y="5711914"/>
            <a:ext cx="652653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Possibilité pour un producteur d'auto-évaluer sa performance</a:t>
            </a:r>
          </a:p>
        </p:txBody>
      </p:sp>
    </p:spTree>
    <p:extLst>
      <p:ext uri="{BB962C8B-B14F-4D97-AF65-F5344CB8AC3E}">
        <p14:creationId xmlns:p14="http://schemas.microsoft.com/office/powerpoint/2010/main" val="2669436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01A94-F53D-8204-F4C6-16F47E69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Les actions d'économie d'eau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BE827D-6B1F-4A09-2A8A-6175568E1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dirty="0"/>
              <a:t>Proposition d'un classement sur la base des actions d'économie d'eau 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/>
              <a:t>Niveau 1 :</a:t>
            </a:r>
          </a:p>
          <a:p>
            <a:pPr lvl="2"/>
            <a:r>
              <a:rPr lang="fr-FR" sz="1600" dirty="0"/>
              <a:t>Utilisation de nettoyeur haute pression</a:t>
            </a:r>
          </a:p>
          <a:p>
            <a:pPr lvl="2"/>
            <a:r>
              <a:rPr lang="fr-FR" sz="1600" dirty="0"/>
              <a:t>Pistolet d'arrêt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/>
              <a:t>Niveau 2 :</a:t>
            </a:r>
          </a:p>
          <a:p>
            <a:pPr lvl="2"/>
            <a:r>
              <a:rPr lang="fr-FR" sz="1600" dirty="0"/>
              <a:t>Suivi régulier des consommations d'eau (AEP et forage)</a:t>
            </a:r>
          </a:p>
          <a:p>
            <a:pPr lvl="2"/>
            <a:r>
              <a:rPr lang="fr-FR" sz="1600" dirty="0"/>
              <a:t>Communication des salariés sur les gestes d'économie d'eau</a:t>
            </a:r>
          </a:p>
          <a:p>
            <a:pPr lvl="2"/>
            <a:r>
              <a:rPr lang="fr-FR" sz="1600" dirty="0"/>
              <a:t>Matériels hydro-économes</a:t>
            </a:r>
          </a:p>
          <a:p>
            <a:pPr lvl="2"/>
            <a:r>
              <a:rPr lang="fr-FR" sz="1600" dirty="0"/>
              <a:t>Bonne gestion manuelle de l'arrosage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600" dirty="0"/>
              <a:t>Niveau 3 :</a:t>
            </a:r>
          </a:p>
          <a:p>
            <a:pPr lvl="2"/>
            <a:r>
              <a:rPr lang="fr-FR" sz="1600" dirty="0"/>
              <a:t>Sous-comptage et suivi</a:t>
            </a:r>
          </a:p>
          <a:p>
            <a:pPr lvl="2"/>
            <a:r>
              <a:rPr lang="fr-FR" sz="1600" dirty="0" err="1"/>
              <a:t>Nébulisateur</a:t>
            </a:r>
            <a:endParaRPr lang="fr-FR" sz="1600" dirty="0"/>
          </a:p>
          <a:p>
            <a:pPr lvl="2"/>
            <a:r>
              <a:rPr lang="fr-FR" sz="1600" dirty="0"/>
              <a:t>Cuve inox recuit</a:t>
            </a:r>
          </a:p>
          <a:p>
            <a:pPr lvl="2"/>
            <a:r>
              <a:rPr lang="fr-FR" sz="1600" dirty="0"/>
              <a:t>Récupérateur eaux de pluie (hors arrosage)</a:t>
            </a:r>
          </a:p>
          <a:p>
            <a:pPr lvl="2"/>
            <a:r>
              <a:rPr lang="fr-FR" sz="1600" dirty="0"/>
              <a:t>Recyclage eau embouteillage pour nettoyage de sols</a:t>
            </a:r>
          </a:p>
          <a:p>
            <a:pPr lvl="2"/>
            <a:r>
              <a:rPr lang="fr-FR" sz="1600" dirty="0"/>
              <a:t>Gestion automatisée de l'arrosage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D7340B-BDA6-AE87-A236-15E3EDA5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4879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BAB07-4A94-1644-C201-4D4F709F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Evaluation des châteaux</a:t>
            </a:r>
            <a:b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sz="2200" b="1" dirty="0">
                <a:solidFill>
                  <a:srgbClr val="0077D4"/>
                </a:solidFill>
                <a:latin typeface="Trebuchet MS" panose="020B0603020202020204" pitchFamily="34" charset="0"/>
              </a:rPr>
              <a:t>sur le critère "gestion de l'eau"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09CC18-F156-CC7E-B797-AF656872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20</a:t>
            </a:fld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D56F15C2-8757-372D-AD1E-0D972D48C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248718"/>
              </p:ext>
            </p:extLst>
          </p:nvPr>
        </p:nvGraphicFramePr>
        <p:xfrm>
          <a:off x="518933" y="1466536"/>
          <a:ext cx="8064896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901699197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526984419"/>
                    </a:ext>
                  </a:extLst>
                </a:gridCol>
              </a:tblGrid>
              <a:tr h="226825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1341A1"/>
                          </a:solidFill>
                        </a:rPr>
                        <a:t>Comparaison des ratios</a:t>
                      </a:r>
                      <a:br>
                        <a:rPr lang="fr-FR" dirty="0">
                          <a:solidFill>
                            <a:srgbClr val="1341A1"/>
                          </a:solidFill>
                        </a:rPr>
                      </a:br>
                      <a:r>
                        <a:rPr lang="fr-FR" dirty="0">
                          <a:solidFill>
                            <a:srgbClr val="1341A1"/>
                          </a:solidFill>
                        </a:rPr>
                        <a:t>par rapport à la base SME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1341A1"/>
                          </a:solidFill>
                        </a:rPr>
                        <a:t>Niveau d'action</a:t>
                      </a:r>
                      <a:br>
                        <a:rPr lang="fr-FR" dirty="0">
                          <a:solidFill>
                            <a:srgbClr val="1341A1"/>
                          </a:solidFill>
                        </a:rPr>
                      </a:br>
                      <a:r>
                        <a:rPr lang="fr-FR" dirty="0">
                          <a:solidFill>
                            <a:srgbClr val="1341A1"/>
                          </a:solidFill>
                        </a:rPr>
                        <a:t>d'économie d'eau</a:t>
                      </a:r>
                    </a:p>
                    <a:p>
                      <a:pPr algn="ctr"/>
                      <a:endParaRPr lang="fr-FR" dirty="0">
                        <a:solidFill>
                          <a:srgbClr val="1341A1"/>
                        </a:solidFill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fr-FR" b="0" dirty="0">
                          <a:solidFill>
                            <a:srgbClr val="1341A1"/>
                          </a:solidFill>
                        </a:rPr>
                        <a:t>Niveau 1 : base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fr-FR" b="0" dirty="0">
                          <a:solidFill>
                            <a:srgbClr val="1341A1"/>
                          </a:solidFill>
                        </a:rPr>
                        <a:t>Niveau 2 : satisfaisant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fr-FR" b="0" dirty="0">
                          <a:solidFill>
                            <a:srgbClr val="1341A1"/>
                          </a:solidFill>
                        </a:rPr>
                        <a:t>Niveau 3 : soutenu (</a:t>
                      </a:r>
                      <a:r>
                        <a:rPr lang="fr-FR" sz="1600" b="0" dirty="0">
                          <a:solidFill>
                            <a:srgbClr val="1341A1"/>
                          </a:solidFill>
                        </a:rPr>
                        <a:t>investissement</a:t>
                      </a:r>
                      <a:r>
                        <a:rPr lang="fr-FR" b="0" dirty="0">
                          <a:solidFill>
                            <a:srgbClr val="1341A1"/>
                          </a:solidFill>
                        </a:rPr>
                        <a:t>)</a:t>
                      </a:r>
                      <a:r>
                        <a:rPr lang="fr-FR" dirty="0">
                          <a:solidFill>
                            <a:srgbClr val="1341A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012163"/>
                  </a:ext>
                </a:extLst>
              </a:tr>
              <a:tr h="226825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1341A1"/>
                          </a:solidFill>
                        </a:rPr>
                        <a:t>Respect de</a:t>
                      </a:r>
                      <a:br>
                        <a:rPr lang="fr-FR" b="1" dirty="0">
                          <a:solidFill>
                            <a:srgbClr val="1341A1"/>
                          </a:solidFill>
                        </a:rPr>
                      </a:br>
                      <a:r>
                        <a:rPr lang="fr-FR" b="1" dirty="0">
                          <a:solidFill>
                            <a:srgbClr val="1341A1"/>
                          </a:solidFill>
                        </a:rPr>
                        <a:t>la réglementation forage</a:t>
                      </a:r>
                    </a:p>
                    <a:p>
                      <a:pPr marL="285750" indent="-285750" algn="l" defTabSz="4572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fr-FR" sz="1800" b="0" kern="1200" dirty="0">
                          <a:solidFill>
                            <a:srgbClr val="1341A1"/>
                          </a:solidFill>
                          <a:latin typeface="+mn-lt"/>
                          <a:ea typeface="+mn-ea"/>
                          <a:cs typeface="+mn-cs"/>
                        </a:rPr>
                        <a:t>Forage déclaré ?</a:t>
                      </a:r>
                    </a:p>
                    <a:p>
                      <a:pPr marL="285750" indent="-285750" algn="l" defTabSz="4572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fr-FR" sz="1800" b="0" kern="1200" dirty="0">
                          <a:solidFill>
                            <a:srgbClr val="1341A1"/>
                          </a:solidFill>
                          <a:latin typeface="+mn-lt"/>
                          <a:ea typeface="+mn-ea"/>
                          <a:cs typeface="+mn-cs"/>
                        </a:rPr>
                        <a:t>Autorisation de prélèvement ?</a:t>
                      </a:r>
                    </a:p>
                    <a:p>
                      <a:pPr marL="285750" indent="-285750" algn="l" defTabSz="4572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fr-FR" sz="1800" b="0" kern="1200" dirty="0">
                          <a:solidFill>
                            <a:srgbClr val="1341A1"/>
                          </a:solidFill>
                          <a:latin typeface="+mn-lt"/>
                          <a:ea typeface="+mn-ea"/>
                          <a:cs typeface="+mn-cs"/>
                        </a:rPr>
                        <a:t>Compatibilité vis-à-vis du SAGE Nappes profondes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1341A1"/>
                          </a:solidFill>
                        </a:rPr>
                        <a:t>Respect de la réglementation sanitaire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6496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4BBAC26-7D64-7766-8E18-02786C53A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132856"/>
            <a:ext cx="2592288" cy="1529924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4767A91-8410-2056-A00D-7DA4715495EA}"/>
              </a:ext>
            </a:extLst>
          </p:cNvPr>
          <p:cNvSpPr/>
          <p:nvPr/>
        </p:nvSpPr>
        <p:spPr>
          <a:xfrm>
            <a:off x="1370194" y="6064270"/>
            <a:ext cx="1080120" cy="3651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2DBBAD-926E-5E80-D76F-75B3D784E97A}"/>
              </a:ext>
            </a:extLst>
          </p:cNvPr>
          <p:cNvSpPr txBox="1"/>
          <p:nvPr/>
        </p:nvSpPr>
        <p:spPr>
          <a:xfrm>
            <a:off x="2551282" y="6064270"/>
            <a:ext cx="400019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Proposition d'actions pour le château</a:t>
            </a:r>
          </a:p>
        </p:txBody>
      </p:sp>
    </p:spTree>
    <p:extLst>
      <p:ext uri="{BB962C8B-B14F-4D97-AF65-F5344CB8AC3E}">
        <p14:creationId xmlns:p14="http://schemas.microsoft.com/office/powerpoint/2010/main" val="1378254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4DD4C20-6C64-4D41-A231-30F493BC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100" b="1" dirty="0">
                <a:solidFill>
                  <a:srgbClr val="0077D4"/>
                </a:solidFill>
                <a:latin typeface="+mn-lt"/>
              </a:rPr>
              <a:t>A venir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ED5679-7F1C-40EA-81D5-C5D8049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21</a:t>
            </a:fld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4FC3D6D3-14E2-48C3-BFD9-28AC13E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484784"/>
            <a:ext cx="8568953" cy="4871566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Retour des fiches d'enquête vers les châteaux avec conseils et possibilité d'accompagnement pratique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Réflexion à mener avec les différents acteurs CLE du SAGE Nappes profondes / CIVB / 1</a:t>
            </a:r>
            <a:r>
              <a:rPr lang="fr-FR" sz="1800" baseline="30000" dirty="0"/>
              <a:t>ère</a:t>
            </a:r>
            <a:r>
              <a:rPr lang="fr-FR" sz="1800" dirty="0"/>
              <a:t> association SME / Chambre d'agriculture sur d'autres suites à donner : guide pratique ? labellisation ?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/>
              <a:t>A minima, établissement de fiches conseils :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pour la régularisation des forages (selon volumes, profondeurs)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explicatives sur les enjeux de la gestion des nappes profondes en regard des usages pour les activités viti-vinicoles (pourquoi une régularisation de forage est envisageable… ou non)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les conseils pour une optimisation des usages de l'eau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les obligations sanitaires pour les activités viti-vinicoles (avec ARS)</a:t>
            </a:r>
          </a:p>
          <a:p>
            <a:pPr lvl="1"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 lvl="1"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 lvl="1">
              <a:spcBef>
                <a:spcPts val="45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b="1" dirty="0"/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800" b="1" dirty="0"/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800" b="1" dirty="0"/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800" b="1" dirty="0"/>
          </a:p>
          <a:p>
            <a:pPr marL="0" indent="0">
              <a:spcBef>
                <a:spcPts val="45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69812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2742</TotalTime>
  <Words>1406</Words>
  <Application>Microsoft Office PowerPoint</Application>
  <PresentationFormat>Affichage à l'écran (4:3)</PresentationFormat>
  <Paragraphs>301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Trebuchet MS</vt:lpstr>
      <vt:lpstr>Wingdings</vt:lpstr>
      <vt:lpstr>Office Theme</vt:lpstr>
      <vt:lpstr>ORIGINE ET USAGES DE L'EAU DANS LES ACTIVITES VITI-VINICOLES EN GIRONDE</vt:lpstr>
      <vt:lpstr>Présentation PowerPoint</vt:lpstr>
      <vt:lpstr>Plans Climat Vins de Bordeaux 2020</vt:lpstr>
      <vt:lpstr>Fiches actions du plan climat</vt:lpstr>
      <vt:lpstr>Guide de bonnes pratiques SME  Partage d'expériences</vt:lpstr>
      <vt:lpstr>Les usages de l'eau dans la filière viti-vinicole</vt:lpstr>
      <vt:lpstr>Le cahier des charges</vt:lpstr>
      <vt:lpstr>La fiche de visite </vt:lpstr>
      <vt:lpstr>Les 90 châteaux visités</vt:lpstr>
      <vt:lpstr>Connaissance des consommations</vt:lpstr>
      <vt:lpstr>Origine de l'eau par usage</vt:lpstr>
      <vt:lpstr>Estimation des volumes sur les châteaux visités </vt:lpstr>
      <vt:lpstr>Estimation des ratios pour les châteaux visités en litre d'eau utilisé par litre de vin produit</vt:lpstr>
      <vt:lpstr>Analyse de la base annuelle de la 1ère association SME</vt:lpstr>
      <vt:lpstr>Analyse de la base annuelle de la 1ère association SME</vt:lpstr>
      <vt:lpstr>Analyse de la base annuelle de la 1ère association SME Répartition des volumes par usage</vt:lpstr>
      <vt:lpstr>Ratio litre d'eau utilisé / litre de vin de produit par catégorie de vin</vt:lpstr>
      <vt:lpstr>Proposition de classification des ratios selon l'usage (base SME)</vt:lpstr>
      <vt:lpstr>Les actions d'économie d'eau</vt:lpstr>
      <vt:lpstr>Evaluation des châteaux sur le critère "gestion de l'eau"</vt:lpstr>
      <vt:lpstr>A venir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496</cp:revision>
  <cp:lastPrinted>2020-09-30T14:57:36Z</cp:lastPrinted>
  <dcterms:created xsi:type="dcterms:W3CDTF">2015-09-15T19:44:09Z</dcterms:created>
  <dcterms:modified xsi:type="dcterms:W3CDTF">2022-11-17T14:44:46Z</dcterms:modified>
</cp:coreProperties>
</file>