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9"/>
  </p:notesMasterIdLst>
  <p:handoutMasterIdLst>
    <p:handoutMasterId r:id="rId10"/>
  </p:handoutMasterIdLst>
  <p:sldIdLst>
    <p:sldId id="564" r:id="rId2"/>
    <p:sldId id="567" r:id="rId3"/>
    <p:sldId id="568" r:id="rId4"/>
    <p:sldId id="569" r:id="rId5"/>
    <p:sldId id="570" r:id="rId6"/>
    <p:sldId id="571" r:id="rId7"/>
    <p:sldId id="572" r:id="rId8"/>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78F04"/>
    <a:srgbClr val="FF963B"/>
    <a:srgbClr val="0077D4"/>
    <a:srgbClr val="FE5000"/>
    <a:srgbClr val="E1E805"/>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22" autoAdjust="0"/>
    <p:restoredTop sz="94660"/>
  </p:normalViewPr>
  <p:slideViewPr>
    <p:cSldViewPr>
      <p:cViewPr varScale="1">
        <p:scale>
          <a:sx n="104" d="100"/>
          <a:sy n="104" d="100"/>
        </p:scale>
        <p:origin x="1914" y="108"/>
      </p:cViewPr>
      <p:guideLst>
        <p:guide orient="horz" pos="2160"/>
        <p:guide pos="2880"/>
      </p:guideLst>
    </p:cSldViewPr>
  </p:slideViewPr>
  <p:notesTextViewPr>
    <p:cViewPr>
      <p:scale>
        <a:sx n="1" d="1"/>
        <a:sy n="1" d="1"/>
      </p:scale>
      <p:origin x="0" y="0"/>
    </p:cViewPr>
  </p:notesTextViewPr>
  <p:notesViewPr>
    <p:cSldViewPr>
      <p:cViewPr varScale="1">
        <p:scale>
          <a:sx n="83" d="100"/>
          <a:sy n="83" d="100"/>
        </p:scale>
        <p:origin x="276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95B59E7-90E6-420D-AABB-99BF6A8C4EB8}" type="datetimeFigureOut">
              <a:rPr lang="fr-FR" smtClean="0"/>
              <a:t>16/11/2022</a:t>
            </a:fld>
            <a:endParaRPr lang="fr-FR"/>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8082316-71EC-47CF-9640-A46F92FD33DA}" type="slidenum">
              <a:rPr lang="fr-FR" smtClean="0"/>
              <a:t>‹N°›</a:t>
            </a:fld>
            <a:endParaRPr lang="fr-FR"/>
          </a:p>
        </p:txBody>
      </p:sp>
    </p:spTree>
    <p:extLst>
      <p:ext uri="{BB962C8B-B14F-4D97-AF65-F5344CB8AC3E}">
        <p14:creationId xmlns:p14="http://schemas.microsoft.com/office/powerpoint/2010/main" val="1678690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3CD7781-4B6E-48FF-B731-A183665EDAD5}" type="datetimeFigureOut">
              <a:rPr lang="fr-FR" smtClean="0"/>
              <a:t>16/11/2022</a:t>
            </a:fld>
            <a:endParaRPr lang="fr-FR" dirty="0"/>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E1FB029-0AF2-4823-A9ED-717817EB4A3C}" type="slidenum">
              <a:rPr lang="fr-FR" smtClean="0"/>
              <a:t>‹N°›</a:t>
            </a:fld>
            <a:endParaRPr lang="fr-FR" dirty="0"/>
          </a:p>
        </p:txBody>
      </p:sp>
    </p:spTree>
    <p:extLst>
      <p:ext uri="{BB962C8B-B14F-4D97-AF65-F5344CB8AC3E}">
        <p14:creationId xmlns:p14="http://schemas.microsoft.com/office/powerpoint/2010/main" val="996382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E1FB029-0AF2-4823-A9ED-717817EB4A3C}" type="slidenum">
              <a:rPr lang="fr-FR" smtClean="0"/>
              <a:t>1</a:t>
            </a:fld>
            <a:endParaRPr lang="fr-FR" dirty="0"/>
          </a:p>
        </p:txBody>
      </p:sp>
    </p:spTree>
    <p:extLst>
      <p:ext uri="{BB962C8B-B14F-4D97-AF65-F5344CB8AC3E}">
        <p14:creationId xmlns:p14="http://schemas.microsoft.com/office/powerpoint/2010/main" val="1760556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2</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1688939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3</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392032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4</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3465659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5</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1733251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6</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26692201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7</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4146561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5"/>
            <a:ext cx="7772400" cy="1470025"/>
          </a:xfrm>
        </p:spPr>
        <p:txBody>
          <a:bodyPr>
            <a:normAutofit/>
          </a:bodyPr>
          <a:lstStyle>
            <a:lvl1pPr>
              <a:defRPr sz="3500">
                <a:solidFill>
                  <a:srgbClr val="1341A1"/>
                </a:solidFill>
              </a:defRPr>
            </a:lvl1pPr>
          </a:lstStyle>
          <a:p>
            <a:r>
              <a:rPr lang="en-US" dirty="0"/>
              <a:t>Click to edit Master title style</a:t>
            </a:r>
          </a:p>
        </p:txBody>
      </p:sp>
      <p:sp>
        <p:nvSpPr>
          <p:cNvPr id="3"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72835148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chemeClr val="accent6">
                    <a:lumMod val="75000"/>
                  </a:schemeClr>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277185584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rgbClr val="FF0000"/>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04760699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5"/>
            <a:ext cx="9144001" cy="1352053"/>
          </a:xfrm>
          <a:prstGeom prst="rect">
            <a:avLst/>
          </a:prstGeom>
        </p:spPr>
      </p:pic>
      <p:sp>
        <p:nvSpPr>
          <p:cNvPr id="2" name="Title 1"/>
          <p:cNvSpPr>
            <a:spLocks noGrp="1"/>
          </p:cNvSpPr>
          <p:nvPr>
            <p:ph type="title"/>
          </p:nvPr>
        </p:nvSpPr>
        <p:spPr>
          <a:xfrm>
            <a:off x="2205348" y="274638"/>
            <a:ext cx="6481451" cy="1143000"/>
          </a:xfrm>
        </p:spPr>
        <p:txBody>
          <a:bodyPr>
            <a:normAutofit/>
          </a:bodyPr>
          <a:lstStyle>
            <a:lvl1pPr algn="l">
              <a:defRPr sz="2500">
                <a:solidFill>
                  <a:srgbClr val="1341A1"/>
                </a:solidFill>
              </a:defRPr>
            </a:lvl1pPr>
          </a:lstStyle>
          <a:p>
            <a:r>
              <a:rPr lang="en-US" dirty="0"/>
              <a:t>Click to edit Master title style</a:t>
            </a:r>
          </a:p>
        </p:txBody>
      </p:sp>
      <p:sp>
        <p:nvSpPr>
          <p:cNvPr id="3"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322038221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userDrawn="1"/>
        </p:nvPicPr>
        <p:blipFill rotWithShape="1">
          <a:blip r:embed="rId2" cstate="screen">
            <a:extLst>
              <a:ext uri="{28A0092B-C50C-407E-A947-70E740481C1C}">
                <a14:useLocalDpi xmlns:a14="http://schemas.microsoft.com/office/drawing/2010/main" val="0"/>
              </a:ext>
            </a:extLst>
          </a:blip>
          <a:srcRect t="-1" b="-1"/>
          <a:stretch/>
        </p:blipFill>
        <p:spPr>
          <a:xfrm>
            <a:off x="0" y="0"/>
            <a:ext cx="9144000" cy="6857999"/>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E46C0A"/>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4" name="Image 13"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370131530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FF0000"/>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4" name="Image 13"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2496814739"/>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16/11/2022</a:t>
            </a:fld>
            <a:endParaRPr lang="fr-FR"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6.jpeg"/><Relationship Id="rId4" Type="http://schemas.openxmlformats.org/officeDocument/2006/relationships/image" Target="cid:ii_l9fepmkz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1498601"/>
            <a:ext cx="8352928" cy="2101850"/>
          </a:xfrm>
        </p:spPr>
        <p:txBody>
          <a:bodyPr>
            <a:normAutofit/>
          </a:bodyPr>
          <a:lstStyle/>
          <a:p>
            <a:r>
              <a:rPr lang="fr-FR" sz="2800" dirty="0"/>
              <a:t>Réponse à l'appel à projet</a:t>
            </a:r>
            <a:br>
              <a:rPr lang="fr-FR" sz="2800" dirty="0"/>
            </a:br>
            <a:r>
              <a:rPr lang="fr-FR" sz="2800" dirty="0" err="1"/>
              <a:t>Educ'Eau</a:t>
            </a:r>
            <a:r>
              <a:rPr lang="fr-FR" sz="2800" dirty="0"/>
              <a:t> de l'Agence de l'eau</a:t>
            </a:r>
            <a:endParaRPr lang="fr-FR" sz="3200" dirty="0"/>
          </a:p>
        </p:txBody>
      </p:sp>
      <p:sp>
        <p:nvSpPr>
          <p:cNvPr id="3" name="Sous-titre 2"/>
          <p:cNvSpPr>
            <a:spLocks noGrp="1"/>
          </p:cNvSpPr>
          <p:nvPr>
            <p:ph type="subTitle" idx="1"/>
          </p:nvPr>
        </p:nvSpPr>
        <p:spPr/>
        <p:txBody>
          <a:bodyPr>
            <a:normAutofit lnSpcReduction="10000"/>
          </a:bodyPr>
          <a:lstStyle/>
          <a:p>
            <a:r>
              <a:rPr lang="fr-FR" dirty="0"/>
              <a:t>Commission locale de l'eau</a:t>
            </a:r>
          </a:p>
          <a:p>
            <a:r>
              <a:rPr lang="fr-FR" dirty="0"/>
              <a:t>Réunion du 21 novembre 2022</a:t>
            </a:r>
          </a:p>
          <a:p>
            <a:endParaRPr lang="fr-FR" dirty="0"/>
          </a:p>
        </p:txBody>
      </p:sp>
    </p:spTree>
    <p:extLst>
      <p:ext uri="{BB962C8B-B14F-4D97-AF65-F5344CB8AC3E}">
        <p14:creationId xmlns:p14="http://schemas.microsoft.com/office/powerpoint/2010/main" val="1128280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195736" y="260648"/>
            <a:ext cx="6624736" cy="1152128"/>
          </a:xfrm>
        </p:spPr>
        <p:txBody>
          <a:bodyPr/>
          <a:lstStyle/>
          <a:p>
            <a:pPr algn="ctr"/>
            <a:r>
              <a:rPr lang="fr-FR" altLang="fr-FR" sz="2800" b="1" dirty="0">
                <a:solidFill>
                  <a:srgbClr val="0077D4"/>
                </a:solidFill>
              </a:rPr>
              <a:t>L'appel à projet </a:t>
            </a:r>
            <a:r>
              <a:rPr lang="fr-FR" altLang="fr-FR" sz="2800" b="1" dirty="0" err="1">
                <a:solidFill>
                  <a:srgbClr val="0077D4"/>
                </a:solidFill>
              </a:rPr>
              <a:t>Educ'Eau</a:t>
            </a:r>
            <a:br>
              <a:rPr lang="fr-FR" altLang="fr-FR" sz="2800" b="1" dirty="0">
                <a:solidFill>
                  <a:srgbClr val="0077D4"/>
                </a:solidFill>
              </a:rPr>
            </a:br>
            <a:r>
              <a:rPr lang="fr-FR" altLang="fr-FR" sz="2800" b="1" dirty="0">
                <a:solidFill>
                  <a:srgbClr val="0077D4"/>
                </a:solidFill>
              </a:rPr>
              <a:t> de l'Agence de l'eau Adour Garonne</a:t>
            </a:r>
            <a:endParaRPr lang="fr-FR" altLang="fr-FR" sz="2400" b="1" i="1" dirty="0">
              <a:solidFill>
                <a:srgbClr val="0077D4"/>
              </a:solidFill>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2</a:t>
            </a:fld>
            <a:endParaRPr lang="fr-FR" dirty="0">
              <a:solidFill>
                <a:srgbClr val="E1E805"/>
              </a:solidFill>
            </a:endParaRPr>
          </a:p>
        </p:txBody>
      </p:sp>
      <p:sp>
        <p:nvSpPr>
          <p:cNvPr id="6" name="Text Box 15">
            <a:extLst>
              <a:ext uri="{FF2B5EF4-FFF2-40B4-BE49-F238E27FC236}">
                <a16:creationId xmlns:a16="http://schemas.microsoft.com/office/drawing/2014/main" id="{2E0556CD-8A58-47E1-BF45-E21833FAF0D0}"/>
              </a:ext>
            </a:extLst>
          </p:cNvPr>
          <p:cNvSpPr txBox="1">
            <a:spLocks noChangeArrowheads="1"/>
          </p:cNvSpPr>
          <p:nvPr/>
        </p:nvSpPr>
        <p:spPr bwMode="auto">
          <a:xfrm>
            <a:off x="340758" y="1412776"/>
            <a:ext cx="8462484"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hangingPunct="0">
              <a:spcBef>
                <a:spcPts val="600"/>
              </a:spcBef>
              <a:spcAft>
                <a:spcPts val="0"/>
              </a:spcAft>
            </a:pPr>
            <a:r>
              <a:rPr lang="fr-FR" sz="1800" dirty="0">
                <a:solidFill>
                  <a:srgbClr val="0070C0"/>
                </a:solidFill>
                <a:effectLst/>
                <a:ea typeface="Times New Roman" panose="02020603050405020304" pitchFamily="18" charset="0"/>
                <a:cs typeface="Times New Roman" panose="02020603050405020304" pitchFamily="18" charset="0"/>
              </a:rPr>
              <a:t>Le 30 novembre 2021, le Comité de bassin Adour-Garonne arrêtait une stratégie d'éducation à l'eau avec comme objectif de :</a:t>
            </a:r>
          </a:p>
          <a:p>
            <a:pPr marL="285750" indent="-285750" algn="just" hangingPunct="0">
              <a:spcBef>
                <a:spcPts val="600"/>
              </a:spcBef>
              <a:spcAft>
                <a:spcPts val="0"/>
              </a:spcAft>
              <a:buClr>
                <a:schemeClr val="accent6">
                  <a:lumMod val="75000"/>
                </a:schemeClr>
              </a:buClr>
              <a:buFont typeface="Arial" panose="020B0604020202020204" pitchFamily="34" charset="0"/>
              <a:buChar char="•"/>
            </a:pPr>
            <a:r>
              <a:rPr lang="fr-FR" sz="1800" dirty="0">
                <a:solidFill>
                  <a:srgbClr val="0070C0"/>
                </a:solidFill>
                <a:effectLst/>
                <a:ea typeface="Times New Roman" panose="02020603050405020304" pitchFamily="18" charset="0"/>
                <a:cs typeface="Times New Roman" panose="02020603050405020304" pitchFamily="18" charset="0"/>
              </a:rPr>
              <a:t>sensibiliser à la préservation de la ressource, faire évoluer les pratiques au quotidien, éduquer face au changement climatique ;</a:t>
            </a:r>
          </a:p>
          <a:p>
            <a:pPr marL="285750" indent="-285750" algn="just" hangingPunct="0">
              <a:spcBef>
                <a:spcPts val="600"/>
              </a:spcBef>
              <a:spcAft>
                <a:spcPts val="0"/>
              </a:spcAft>
              <a:buClr>
                <a:schemeClr val="accent6">
                  <a:lumMod val="75000"/>
                </a:schemeClr>
              </a:buClr>
              <a:buFont typeface="Arial" panose="020B0604020202020204" pitchFamily="34" charset="0"/>
              <a:buChar char="•"/>
            </a:pPr>
            <a:r>
              <a:rPr lang="fr-FR" sz="1800" dirty="0">
                <a:solidFill>
                  <a:srgbClr val="0070C0"/>
                </a:solidFill>
                <a:effectLst/>
                <a:ea typeface="Times New Roman" panose="02020603050405020304" pitchFamily="18" charset="0"/>
                <a:cs typeface="Times New Roman" panose="02020603050405020304" pitchFamily="18" charset="0"/>
              </a:rPr>
              <a:t>doubler à minima d’ici à 2024 le nombre de personnes sensibilisées sur le bassin Adour-Garonne et toucher des acteurs plus larges (collectivités, entreprises, décideurs).</a:t>
            </a:r>
          </a:p>
          <a:p>
            <a:pPr algn="just" hangingPunct="0">
              <a:spcBef>
                <a:spcPts val="1200"/>
              </a:spcBef>
              <a:spcAft>
                <a:spcPts val="0"/>
              </a:spcAft>
            </a:pPr>
            <a:r>
              <a:rPr lang="fr-FR" sz="1800" dirty="0">
                <a:solidFill>
                  <a:srgbClr val="0070C0"/>
                </a:solidFill>
                <a:effectLst/>
                <a:ea typeface="Times New Roman" panose="02020603050405020304" pitchFamily="18" charset="0"/>
                <a:cs typeface="Times New Roman" panose="02020603050405020304" pitchFamily="18" charset="0"/>
              </a:rPr>
              <a:t>Pour la mise en œuvre de cette stratégie, le Conseil d'administration de l'Agence de l'eau a validé le 29 juin le principe d'un appel à projet pour l’éducation à l’eau et aux milieux aquatiques et humides face au changement climatique intitulé "</a:t>
            </a:r>
            <a:r>
              <a:rPr lang="fr-FR" sz="1800" dirty="0" err="1">
                <a:solidFill>
                  <a:srgbClr val="0070C0"/>
                </a:solidFill>
                <a:effectLst/>
                <a:ea typeface="Times New Roman" panose="02020603050405020304" pitchFamily="18" charset="0"/>
                <a:cs typeface="Times New Roman" panose="02020603050405020304" pitchFamily="18" charset="0"/>
              </a:rPr>
              <a:t>Educ’Eau</a:t>
            </a:r>
            <a:r>
              <a:rPr lang="fr-FR" sz="1800" dirty="0">
                <a:solidFill>
                  <a:srgbClr val="0070C0"/>
                </a:solidFill>
                <a:effectLst/>
                <a:ea typeface="Times New Roman" panose="02020603050405020304" pitchFamily="18" charset="0"/>
                <a:cs typeface="Times New Roman" panose="02020603050405020304" pitchFamily="18" charset="0"/>
              </a:rPr>
              <a:t>".</a:t>
            </a:r>
          </a:p>
          <a:p>
            <a:pPr algn="just" hangingPunct="0">
              <a:spcBef>
                <a:spcPts val="1200"/>
              </a:spcBef>
              <a:spcAft>
                <a:spcPts val="0"/>
              </a:spcAft>
            </a:pPr>
            <a:r>
              <a:rPr lang="fr-FR" dirty="0">
                <a:solidFill>
                  <a:srgbClr val="0070C0"/>
                </a:solidFill>
                <a:ea typeface="Times New Roman" panose="02020603050405020304" pitchFamily="18" charset="0"/>
                <a:cs typeface="Times New Roman" panose="02020603050405020304" pitchFamily="18" charset="0"/>
              </a:rPr>
              <a:t>L</a:t>
            </a:r>
            <a:r>
              <a:rPr lang="fr-FR" sz="1800" dirty="0">
                <a:solidFill>
                  <a:srgbClr val="0070C0"/>
                </a:solidFill>
                <a:effectLst/>
                <a:ea typeface="Times New Roman" panose="02020603050405020304" pitchFamily="18" charset="0"/>
                <a:cs typeface="Times New Roman" panose="02020603050405020304" pitchFamily="18" charset="0"/>
              </a:rPr>
              <a:t>es projets sélectionnés dans ce cadre peuvent bénéficier d'une aide de 80% de leur montant hors taxe, l'aide étant plafonnée à 100 000 € maximum.</a:t>
            </a:r>
          </a:p>
          <a:p>
            <a:pPr algn="just" hangingPunct="0">
              <a:spcBef>
                <a:spcPts val="1200"/>
              </a:spcBef>
              <a:spcAft>
                <a:spcPts val="0"/>
              </a:spcAft>
            </a:pPr>
            <a:r>
              <a:rPr lang="fr-FR" dirty="0">
                <a:solidFill>
                  <a:srgbClr val="0070C0"/>
                </a:solidFill>
                <a:ea typeface="Times New Roman" panose="02020603050405020304" pitchFamily="18" charset="0"/>
                <a:cs typeface="Times New Roman" panose="02020603050405020304" pitchFamily="18" charset="0"/>
              </a:rPr>
              <a:t>A</a:t>
            </a:r>
            <a:r>
              <a:rPr lang="fr-FR" sz="1800" dirty="0">
                <a:solidFill>
                  <a:srgbClr val="0070C0"/>
                </a:solidFill>
                <a:effectLst/>
                <a:ea typeface="Times New Roman" panose="02020603050405020304" pitchFamily="18" charset="0"/>
                <a:cs typeface="Times New Roman" panose="02020603050405020304" pitchFamily="18" charset="0"/>
              </a:rPr>
              <a:t>ppel a projet ouvert durant l'été, le 18 juillet précisément,</a:t>
            </a:r>
          </a:p>
          <a:p>
            <a:pPr algn="r" hangingPunct="0">
              <a:spcAft>
                <a:spcPts val="0"/>
              </a:spcAft>
            </a:pPr>
            <a:r>
              <a:rPr lang="fr-FR" sz="1800" dirty="0">
                <a:solidFill>
                  <a:srgbClr val="0070C0"/>
                </a:solidFill>
                <a:effectLst/>
                <a:ea typeface="Times New Roman" panose="02020603050405020304" pitchFamily="18" charset="0"/>
                <a:cs typeface="Times New Roman" panose="02020603050405020304" pitchFamily="18" charset="0"/>
              </a:rPr>
              <a:t>avec date limite de dépôt des réponses au 2 novembre 2022.</a:t>
            </a:r>
          </a:p>
        </p:txBody>
      </p:sp>
    </p:spTree>
    <p:extLst>
      <p:ext uri="{BB962C8B-B14F-4D97-AF65-F5344CB8AC3E}">
        <p14:creationId xmlns:p14="http://schemas.microsoft.com/office/powerpoint/2010/main" val="2669729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La réponse</a:t>
            </a:r>
            <a:br>
              <a:rPr lang="fr-FR" altLang="fr-FR" sz="2800" b="1" dirty="0">
                <a:solidFill>
                  <a:srgbClr val="0077D4"/>
                </a:solidFill>
              </a:rPr>
            </a:br>
            <a:r>
              <a:rPr lang="fr-FR" altLang="fr-FR" sz="2800" b="1" dirty="0">
                <a:solidFill>
                  <a:srgbClr val="0077D4"/>
                </a:solidFill>
              </a:rPr>
              <a:t>à l'appel à projet </a:t>
            </a:r>
            <a:r>
              <a:rPr lang="fr-FR" altLang="fr-FR" sz="2800" b="1" dirty="0" err="1">
                <a:solidFill>
                  <a:srgbClr val="0077D4"/>
                </a:solidFill>
              </a:rPr>
              <a:t>Educ'Eau</a:t>
            </a:r>
            <a:r>
              <a:rPr lang="fr-FR" altLang="fr-FR" sz="2800" b="1" dirty="0">
                <a:solidFill>
                  <a:srgbClr val="0077D4"/>
                </a:solidFill>
              </a:rPr>
              <a:t> </a:t>
            </a:r>
            <a:endParaRPr lang="fr-FR" altLang="fr-FR" sz="2400" b="1" i="1" dirty="0">
              <a:solidFill>
                <a:srgbClr val="0077D4"/>
              </a:solidFill>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3</a:t>
            </a:fld>
            <a:endParaRPr lang="fr-FR" dirty="0">
              <a:solidFill>
                <a:srgbClr val="E1E805"/>
              </a:solidFill>
            </a:endParaRPr>
          </a:p>
        </p:txBody>
      </p:sp>
      <p:pic>
        <p:nvPicPr>
          <p:cNvPr id="7" name="Image 6">
            <a:extLst>
              <a:ext uri="{FF2B5EF4-FFF2-40B4-BE49-F238E27FC236}">
                <a16:creationId xmlns:a16="http://schemas.microsoft.com/office/drawing/2014/main" id="{AB9F2A4F-105D-7A17-CDDA-E82664F3163E}"/>
              </a:ext>
            </a:extLst>
          </p:cNvPr>
          <p:cNvPicPr>
            <a:picLocks noChangeAspect="1"/>
          </p:cNvPicPr>
          <p:nvPr/>
        </p:nvPicPr>
        <p:blipFill>
          <a:blip r:embed="rId3"/>
          <a:stretch>
            <a:fillRect/>
          </a:stretch>
        </p:blipFill>
        <p:spPr>
          <a:xfrm>
            <a:off x="5076056" y="3536837"/>
            <a:ext cx="2232248" cy="3156033"/>
          </a:xfrm>
          <a:prstGeom prst="rect">
            <a:avLst/>
          </a:prstGeom>
          <a:ln>
            <a:solidFill>
              <a:schemeClr val="bg1">
                <a:lumMod val="65000"/>
              </a:schemeClr>
            </a:solidFill>
          </a:ln>
        </p:spPr>
      </p:pic>
      <p:sp>
        <p:nvSpPr>
          <p:cNvPr id="8" name="Flèche : courbe vers la droite 7">
            <a:extLst>
              <a:ext uri="{FF2B5EF4-FFF2-40B4-BE49-F238E27FC236}">
                <a16:creationId xmlns:a16="http://schemas.microsoft.com/office/drawing/2014/main" id="{74969188-0C22-BED3-FCEA-777B64D884E5}"/>
              </a:ext>
            </a:extLst>
          </p:cNvPr>
          <p:cNvSpPr/>
          <p:nvPr/>
        </p:nvSpPr>
        <p:spPr>
          <a:xfrm>
            <a:off x="107504" y="1844824"/>
            <a:ext cx="4824536" cy="4608511"/>
          </a:xfrm>
          <a:prstGeom prst="curvedRightArrow">
            <a:avLst/>
          </a:prstGeom>
          <a:gradFill flip="none" rotWithShape="1">
            <a:gsLst>
              <a:gs pos="0">
                <a:schemeClr val="accent3">
                  <a:lumMod val="5000"/>
                  <a:lumOff val="95000"/>
                </a:schemeClr>
              </a:gs>
              <a:gs pos="82000">
                <a:schemeClr val="accent3">
                  <a:lumMod val="45000"/>
                  <a:lumOff val="55000"/>
                </a:schemeClr>
              </a:gs>
              <a:gs pos="89000">
                <a:schemeClr val="accent3">
                  <a:lumMod val="45000"/>
                  <a:lumOff val="55000"/>
                </a:schemeClr>
              </a:gs>
              <a:gs pos="99000">
                <a:schemeClr val="accent3">
                  <a:lumMod val="30000"/>
                  <a:lumOff val="70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pic>
        <p:nvPicPr>
          <p:cNvPr id="3" name="Image 2">
            <a:extLst>
              <a:ext uri="{FF2B5EF4-FFF2-40B4-BE49-F238E27FC236}">
                <a16:creationId xmlns:a16="http://schemas.microsoft.com/office/drawing/2014/main" id="{1A3A542D-E0B3-6BD7-512C-30BC22B8FF31}"/>
              </a:ext>
            </a:extLst>
          </p:cNvPr>
          <p:cNvPicPr>
            <a:picLocks noChangeAspect="1"/>
          </p:cNvPicPr>
          <p:nvPr/>
        </p:nvPicPr>
        <p:blipFill>
          <a:blip r:embed="rId4"/>
          <a:stretch>
            <a:fillRect/>
          </a:stretch>
        </p:blipFill>
        <p:spPr>
          <a:xfrm rot="20473822">
            <a:off x="967317" y="3001927"/>
            <a:ext cx="2122604" cy="3019291"/>
          </a:xfrm>
          <a:prstGeom prst="rect">
            <a:avLst/>
          </a:prstGeom>
          <a:ln>
            <a:solidFill>
              <a:schemeClr val="bg1">
                <a:lumMod val="65000"/>
              </a:schemeClr>
            </a:solidFill>
          </a:ln>
        </p:spPr>
      </p:pic>
      <p:sp>
        <p:nvSpPr>
          <p:cNvPr id="6" name="Text Box 15">
            <a:extLst>
              <a:ext uri="{FF2B5EF4-FFF2-40B4-BE49-F238E27FC236}">
                <a16:creationId xmlns:a16="http://schemas.microsoft.com/office/drawing/2014/main" id="{2E0556CD-8A58-47E1-BF45-E21833FAF0D0}"/>
              </a:ext>
            </a:extLst>
          </p:cNvPr>
          <p:cNvSpPr txBox="1">
            <a:spLocks noChangeArrowheads="1"/>
          </p:cNvSpPr>
          <p:nvPr/>
        </p:nvSpPr>
        <p:spPr bwMode="auto">
          <a:xfrm>
            <a:off x="340758" y="1412776"/>
            <a:ext cx="8462484"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hangingPunct="0">
              <a:spcBef>
                <a:spcPts val="600"/>
              </a:spcBef>
              <a:spcAft>
                <a:spcPts val="0"/>
              </a:spcAft>
            </a:pPr>
            <a:r>
              <a:rPr lang="fr-FR" sz="1800" dirty="0">
                <a:solidFill>
                  <a:srgbClr val="0070C0"/>
                </a:solidFill>
                <a:effectLst/>
                <a:ea typeface="Times New Roman" panose="02020603050405020304" pitchFamily="18" charset="0"/>
                <a:cs typeface="Times New Roman" panose="02020603050405020304" pitchFamily="18" charset="0"/>
              </a:rPr>
              <a:t>Une réponse a été élaborée et déposée, sa construction s'étant appuyée sur :</a:t>
            </a:r>
          </a:p>
          <a:p>
            <a:pPr marL="285750" indent="-285750" algn="just" hangingPunct="0">
              <a:spcBef>
                <a:spcPts val="600"/>
              </a:spcBef>
              <a:spcAft>
                <a:spcPts val="0"/>
              </a:spcAft>
              <a:buClr>
                <a:schemeClr val="accent6">
                  <a:lumMod val="75000"/>
                </a:schemeClr>
              </a:buClr>
              <a:buFont typeface="Arial" panose="020B0604020202020204" pitchFamily="34" charset="0"/>
              <a:buChar char="•"/>
            </a:pPr>
            <a:r>
              <a:rPr lang="fr-FR" sz="1800" dirty="0">
                <a:solidFill>
                  <a:srgbClr val="0070C0"/>
                </a:solidFill>
                <a:effectLst/>
                <a:ea typeface="Times New Roman" panose="02020603050405020304" pitchFamily="18" charset="0"/>
                <a:cs typeface="Times New Roman" panose="02020603050405020304" pitchFamily="18" charset="0"/>
              </a:rPr>
              <a:t>la décision de la CLE et du SMEGREG de renforcer le programme d'information, formation et sensibilisation à la valeur patrimoniale de nos ressources et de promotion des économies d'eau, </a:t>
            </a:r>
          </a:p>
          <a:p>
            <a:pPr marL="2605088" indent="-285750" algn="just" hangingPunct="0">
              <a:spcBef>
                <a:spcPts val="600"/>
              </a:spcBef>
              <a:spcAft>
                <a:spcPts val="0"/>
              </a:spcAft>
              <a:buClr>
                <a:schemeClr val="accent6">
                  <a:lumMod val="75000"/>
                </a:schemeClr>
              </a:buClr>
              <a:buFont typeface="Arial" panose="020B0604020202020204" pitchFamily="34" charset="0"/>
              <a:buChar char="•"/>
            </a:pPr>
            <a:r>
              <a:rPr lang="fr-FR" sz="1800" dirty="0">
                <a:solidFill>
                  <a:srgbClr val="0070C0"/>
                </a:solidFill>
                <a:effectLst/>
                <a:ea typeface="Times New Roman" panose="02020603050405020304" pitchFamily="18" charset="0"/>
                <a:cs typeface="Times New Roman" panose="02020603050405020304" pitchFamily="18" charset="0"/>
              </a:rPr>
              <a:t>le plan de communication arrêté par la Commission locale de l'eau du SAGE Nappes profondes de Gironde lors de sa réunion du 1</a:t>
            </a:r>
            <a:r>
              <a:rPr lang="fr-FR" sz="1800" baseline="30000" dirty="0">
                <a:solidFill>
                  <a:srgbClr val="0070C0"/>
                </a:solidFill>
                <a:effectLst/>
                <a:ea typeface="Times New Roman" panose="02020603050405020304" pitchFamily="18" charset="0"/>
                <a:cs typeface="Times New Roman" panose="02020603050405020304" pitchFamily="18" charset="0"/>
              </a:rPr>
              <a:t>er</a:t>
            </a:r>
            <a:r>
              <a:rPr lang="fr-FR" sz="1800" dirty="0">
                <a:solidFill>
                  <a:srgbClr val="0070C0"/>
                </a:solidFill>
                <a:effectLst/>
                <a:ea typeface="Times New Roman" panose="02020603050405020304" pitchFamily="18" charset="0"/>
                <a:cs typeface="Times New Roman" panose="02020603050405020304" pitchFamily="18" charset="0"/>
              </a:rPr>
              <a:t> juillet dernier.</a:t>
            </a:r>
          </a:p>
        </p:txBody>
      </p:sp>
    </p:spTree>
    <p:extLst>
      <p:ext uri="{BB962C8B-B14F-4D97-AF65-F5344CB8AC3E}">
        <p14:creationId xmlns:p14="http://schemas.microsoft.com/office/powerpoint/2010/main" val="397617861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La réponse</a:t>
            </a:r>
            <a:br>
              <a:rPr lang="fr-FR" altLang="fr-FR" sz="2800" b="1" dirty="0">
                <a:solidFill>
                  <a:srgbClr val="0077D4"/>
                </a:solidFill>
              </a:rPr>
            </a:br>
            <a:r>
              <a:rPr lang="fr-FR" altLang="fr-FR" sz="2800" b="1" dirty="0">
                <a:solidFill>
                  <a:srgbClr val="0077D4"/>
                </a:solidFill>
              </a:rPr>
              <a:t>à l'appel à projet </a:t>
            </a:r>
            <a:r>
              <a:rPr lang="fr-FR" altLang="fr-FR" sz="2800" b="1" dirty="0" err="1">
                <a:solidFill>
                  <a:srgbClr val="0077D4"/>
                </a:solidFill>
              </a:rPr>
              <a:t>Educ'Eau</a:t>
            </a:r>
            <a:r>
              <a:rPr lang="fr-FR" altLang="fr-FR" sz="2800" b="1" dirty="0">
                <a:solidFill>
                  <a:srgbClr val="0077D4"/>
                </a:solidFill>
              </a:rPr>
              <a:t> </a:t>
            </a:r>
            <a:endParaRPr lang="fr-FR" altLang="fr-FR" sz="2400" b="1" i="1" dirty="0">
              <a:solidFill>
                <a:srgbClr val="0077D4"/>
              </a:solidFill>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4</a:t>
            </a:fld>
            <a:endParaRPr lang="fr-FR" dirty="0">
              <a:solidFill>
                <a:srgbClr val="E1E805"/>
              </a:solidFill>
            </a:endParaRPr>
          </a:p>
        </p:txBody>
      </p:sp>
      <p:sp>
        <p:nvSpPr>
          <p:cNvPr id="6" name="Text Box 15">
            <a:extLst>
              <a:ext uri="{FF2B5EF4-FFF2-40B4-BE49-F238E27FC236}">
                <a16:creationId xmlns:a16="http://schemas.microsoft.com/office/drawing/2014/main" id="{2E0556CD-8A58-47E1-BF45-E21833FAF0D0}"/>
              </a:ext>
            </a:extLst>
          </p:cNvPr>
          <p:cNvSpPr txBox="1">
            <a:spLocks noChangeArrowheads="1"/>
          </p:cNvSpPr>
          <p:nvPr/>
        </p:nvSpPr>
        <p:spPr bwMode="auto">
          <a:xfrm>
            <a:off x="340758" y="1412776"/>
            <a:ext cx="8462484" cy="464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hangingPunct="0">
              <a:spcBef>
                <a:spcPts val="600"/>
              </a:spcBef>
              <a:spcAft>
                <a:spcPts val="0"/>
              </a:spcAft>
            </a:pPr>
            <a:r>
              <a:rPr lang="fr-FR" sz="1800" dirty="0">
                <a:solidFill>
                  <a:srgbClr val="0070C0"/>
                </a:solidFill>
                <a:effectLst/>
                <a:ea typeface="Times New Roman" panose="02020603050405020304" pitchFamily="18" charset="0"/>
                <a:cs typeface="Times New Roman" panose="02020603050405020304" pitchFamily="18" charset="0"/>
              </a:rPr>
              <a:t>Trois volets :</a:t>
            </a:r>
          </a:p>
          <a:p>
            <a:pPr algn="just" hangingPunct="0">
              <a:spcBef>
                <a:spcPts val="1200"/>
              </a:spcBef>
              <a:spcAft>
                <a:spcPts val="0"/>
              </a:spcAft>
            </a:pPr>
            <a:r>
              <a:rPr lang="fr-FR" b="1" dirty="0">
                <a:solidFill>
                  <a:schemeClr val="accent6">
                    <a:lumMod val="75000"/>
                  </a:schemeClr>
                </a:solidFill>
                <a:ea typeface="Times New Roman" panose="02020603050405020304" pitchFamily="18" charset="0"/>
                <a:cs typeface="Times New Roman" panose="02020603050405020304" pitchFamily="18" charset="0"/>
              </a:rPr>
              <a:t>[pour attirer et permettre de tester]</a:t>
            </a:r>
            <a:r>
              <a:rPr lang="fr-FR" dirty="0">
                <a:solidFill>
                  <a:srgbClr val="0070C0"/>
                </a:solidFill>
                <a:ea typeface="Times New Roman" panose="02020603050405020304" pitchFamily="18" charset="0"/>
                <a:cs typeface="Times New Roman" panose="02020603050405020304" pitchFamily="18" charset="0"/>
              </a:rPr>
              <a:t> : un banc de démonstration et d'expérimentation des matériels hydro-économes </a:t>
            </a:r>
          </a:p>
          <a:p>
            <a:pPr algn="r" hangingPunct="0">
              <a:spcAft>
                <a:spcPts val="0"/>
              </a:spcAft>
            </a:pPr>
            <a:r>
              <a:rPr lang="fr-FR" sz="1600" i="1" dirty="0">
                <a:solidFill>
                  <a:srgbClr val="0070C0"/>
                </a:solidFill>
                <a:ea typeface="Times New Roman" panose="02020603050405020304" pitchFamily="18" charset="0"/>
                <a:cs typeface="Times New Roman" panose="02020603050405020304" pitchFamily="18" charset="0"/>
              </a:rPr>
              <a:t>(34 000 € HT pour 2 ex.)</a:t>
            </a:r>
          </a:p>
          <a:p>
            <a:pPr algn="just" hangingPunct="0">
              <a:spcBef>
                <a:spcPts val="2400"/>
              </a:spcBef>
              <a:spcAft>
                <a:spcPts val="0"/>
              </a:spcAft>
            </a:pPr>
            <a:r>
              <a:rPr lang="fr-FR" b="1" dirty="0">
                <a:solidFill>
                  <a:schemeClr val="accent6">
                    <a:lumMod val="75000"/>
                  </a:schemeClr>
                </a:solidFill>
                <a:cs typeface="Times New Roman" panose="02020603050405020304" pitchFamily="18" charset="0"/>
              </a:rPr>
              <a:t>[pour comprendre] </a:t>
            </a:r>
            <a:r>
              <a:rPr lang="fr-FR" dirty="0">
                <a:solidFill>
                  <a:srgbClr val="0070C0"/>
                </a:solidFill>
                <a:ea typeface="Times New Roman" panose="02020603050405020304" pitchFamily="18" charset="0"/>
                <a:cs typeface="Times New Roman" panose="02020603050405020304" pitchFamily="18" charset="0"/>
              </a:rPr>
              <a:t>: des fresques pédagogiques interactives déclinées en un jeu de plateau imprimé sur nappe représentant d'une part un décor domestique avec jardin, d'autre part un service d'eau potable schématisé et le cycle de l'eau </a:t>
            </a:r>
          </a:p>
          <a:p>
            <a:pPr algn="r" hangingPunct="0">
              <a:spcAft>
                <a:spcPts val="0"/>
              </a:spcAft>
            </a:pPr>
            <a:r>
              <a:rPr lang="fr-FR" sz="1600" i="1" dirty="0">
                <a:solidFill>
                  <a:srgbClr val="0070C0"/>
                </a:solidFill>
                <a:ea typeface="Times New Roman" panose="02020603050405020304" pitchFamily="18" charset="0"/>
                <a:cs typeface="Times New Roman" panose="02020603050405020304" pitchFamily="18" charset="0"/>
              </a:rPr>
              <a:t>(54 000 € HT pour 4 ex.)</a:t>
            </a:r>
          </a:p>
          <a:p>
            <a:pPr algn="just" hangingPunct="0">
              <a:spcBef>
                <a:spcPts val="2400"/>
              </a:spcBef>
              <a:spcAft>
                <a:spcPts val="0"/>
              </a:spcAft>
            </a:pPr>
            <a:r>
              <a:rPr lang="fr-FR" b="1" dirty="0">
                <a:solidFill>
                  <a:schemeClr val="accent6">
                    <a:lumMod val="75000"/>
                  </a:schemeClr>
                </a:solidFill>
                <a:cs typeface="Times New Roman" panose="02020603050405020304" pitchFamily="18" charset="0"/>
              </a:rPr>
              <a:t>[pour faciliter le passage à l'action] </a:t>
            </a:r>
            <a:r>
              <a:rPr lang="fr-FR" dirty="0">
                <a:solidFill>
                  <a:srgbClr val="0070C0"/>
                </a:solidFill>
                <a:ea typeface="Times New Roman" panose="02020603050405020304" pitchFamily="18" charset="0"/>
                <a:cs typeface="Times New Roman" panose="02020603050405020304" pitchFamily="18" charset="0"/>
              </a:rPr>
              <a:t>des vidéos animées à vocation </a:t>
            </a:r>
            <a:r>
              <a:rPr lang="fr-FR" dirty="0" err="1">
                <a:solidFill>
                  <a:srgbClr val="0070C0"/>
                </a:solidFill>
                <a:ea typeface="Times New Roman" panose="02020603050405020304" pitchFamily="18" charset="0"/>
                <a:cs typeface="Times New Roman" panose="02020603050405020304" pitchFamily="18" charset="0"/>
              </a:rPr>
              <a:t>tutorielle</a:t>
            </a:r>
            <a:r>
              <a:rPr lang="fr-FR" dirty="0">
                <a:solidFill>
                  <a:srgbClr val="0070C0"/>
                </a:solidFill>
                <a:ea typeface="Times New Roman" panose="02020603050405020304" pitchFamily="18" charset="0"/>
                <a:cs typeface="Times New Roman" panose="02020603050405020304" pitchFamily="18" charset="0"/>
              </a:rPr>
              <a:t>, permettant au grand public de se familiariser, étape par étape, aux équipements, aux gestes</a:t>
            </a:r>
            <a:r>
              <a:rPr lang="fr-FR" sz="1800" dirty="0">
                <a:solidFill>
                  <a:srgbClr val="0070C0"/>
                </a:solidFill>
                <a:effectLst/>
                <a:ea typeface="Times New Roman" panose="02020603050405020304" pitchFamily="18" charset="0"/>
                <a:cs typeface="Times New Roman" panose="02020603050405020304" pitchFamily="18" charset="0"/>
              </a:rPr>
              <a:t> et sources d'économies d'eau, et des tablettes sécurisées pour visionnage en libre service </a:t>
            </a:r>
          </a:p>
          <a:p>
            <a:pPr algn="r" hangingPunct="0">
              <a:spcAft>
                <a:spcPts val="0"/>
              </a:spcAft>
            </a:pPr>
            <a:r>
              <a:rPr lang="fr-FR" sz="1600" i="1" dirty="0">
                <a:solidFill>
                  <a:srgbClr val="0070C0"/>
                </a:solidFill>
                <a:effectLst/>
                <a:ea typeface="Times New Roman" panose="02020603050405020304" pitchFamily="18" charset="0"/>
                <a:cs typeface="Times New Roman" panose="02020603050405020304" pitchFamily="18" charset="0"/>
              </a:rPr>
              <a:t>(57 000 € HT pour 10 vidéos et 30 tablettes)</a:t>
            </a:r>
            <a:endParaRPr lang="fr-FR" sz="1800" dirty="0">
              <a:solidFill>
                <a:srgbClr val="0070C0"/>
              </a:solidFill>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705387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Un banc de démonstration</a:t>
            </a:r>
            <a:br>
              <a:rPr lang="fr-FR" altLang="fr-FR" sz="2800" b="1" dirty="0">
                <a:solidFill>
                  <a:srgbClr val="0077D4"/>
                </a:solidFill>
              </a:rPr>
            </a:br>
            <a:r>
              <a:rPr lang="fr-FR" sz="2800" b="1" dirty="0">
                <a:solidFill>
                  <a:schemeClr val="accent6">
                    <a:lumMod val="75000"/>
                  </a:schemeClr>
                </a:solidFill>
                <a:ea typeface="Times New Roman" panose="02020603050405020304" pitchFamily="18" charset="0"/>
                <a:cs typeface="Times New Roman" panose="02020603050405020304" pitchFamily="18" charset="0"/>
              </a:rPr>
              <a:t>[pour attirer et permettre de tester]</a:t>
            </a:r>
            <a:r>
              <a:rPr lang="fr-FR" sz="2800" dirty="0">
                <a:solidFill>
                  <a:srgbClr val="0070C0"/>
                </a:solidFill>
                <a:ea typeface="Times New Roman" panose="02020603050405020304" pitchFamily="18" charset="0"/>
                <a:cs typeface="Times New Roman" panose="02020603050405020304" pitchFamily="18" charset="0"/>
              </a:rPr>
              <a:t> </a:t>
            </a:r>
            <a:endParaRPr lang="fr-FR" altLang="fr-FR" sz="2400" b="1" i="1" dirty="0">
              <a:solidFill>
                <a:srgbClr val="0077D4"/>
              </a:solidFill>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5</a:t>
            </a:fld>
            <a:endParaRPr lang="fr-FR" dirty="0">
              <a:solidFill>
                <a:srgbClr val="E1E805"/>
              </a:solidFill>
            </a:endParaRPr>
          </a:p>
        </p:txBody>
      </p:sp>
      <p:sp>
        <p:nvSpPr>
          <p:cNvPr id="6" name="Text Box 15">
            <a:extLst>
              <a:ext uri="{FF2B5EF4-FFF2-40B4-BE49-F238E27FC236}">
                <a16:creationId xmlns:a16="http://schemas.microsoft.com/office/drawing/2014/main" id="{2E0556CD-8A58-47E1-BF45-E21833FAF0D0}"/>
              </a:ext>
            </a:extLst>
          </p:cNvPr>
          <p:cNvSpPr txBox="1">
            <a:spLocks noChangeArrowheads="1"/>
          </p:cNvSpPr>
          <p:nvPr/>
        </p:nvSpPr>
        <p:spPr bwMode="auto">
          <a:xfrm>
            <a:off x="340758" y="1412776"/>
            <a:ext cx="8462484"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hangingPunct="0">
              <a:spcBef>
                <a:spcPts val="1200"/>
              </a:spcBef>
              <a:spcAft>
                <a:spcPts val="0"/>
              </a:spcAft>
            </a:pPr>
            <a:r>
              <a:rPr lang="fr-FR" b="1" dirty="0">
                <a:solidFill>
                  <a:schemeClr val="accent6">
                    <a:lumMod val="75000"/>
                  </a:schemeClr>
                </a:solidFill>
                <a:ea typeface="Times New Roman" panose="02020603050405020304" pitchFamily="18" charset="0"/>
                <a:cs typeface="Times New Roman" panose="02020603050405020304" pitchFamily="18" charset="0"/>
              </a:rPr>
              <a:t>un banc de démonstration et d'expérimentation pour son attractivité et sa dimension pédagogique…</a:t>
            </a:r>
          </a:p>
          <a:p>
            <a:pPr algn="just" hangingPunct="0">
              <a:spcBef>
                <a:spcPts val="1200"/>
              </a:spcBef>
              <a:spcAft>
                <a:spcPts val="0"/>
              </a:spcAft>
            </a:pPr>
            <a:r>
              <a:rPr lang="fr-FR" dirty="0">
                <a:solidFill>
                  <a:srgbClr val="0070C0"/>
                </a:solidFill>
                <a:ea typeface="Times New Roman" panose="02020603050405020304" pitchFamily="18" charset="0"/>
                <a:cs typeface="Times New Roman" panose="02020603050405020304" pitchFamily="18" charset="0"/>
              </a:rPr>
              <a:t>Un banc transportable sur lequel deux bacs sont remplis alternativement à partir de deux robinets ou de deux douchettes, un robinet et une douchette étant hydro-économes. Les cycles remplissage/vidange des bacs se succèdent en continu, le passage du robinet à la douchette se faisant automatiquement entre chaque cycle.</a:t>
            </a:r>
            <a:endParaRPr lang="fr-FR" sz="1600" i="1" dirty="0">
              <a:solidFill>
                <a:srgbClr val="0070C0"/>
              </a:solidFill>
              <a:effectLst/>
              <a:ea typeface="Times New Roman" panose="02020603050405020304" pitchFamily="18" charset="0"/>
              <a:cs typeface="Times New Roman" panose="02020603050405020304" pitchFamily="18" charset="0"/>
            </a:endParaRPr>
          </a:p>
          <a:p>
            <a:pPr algn="just" hangingPunct="0">
              <a:spcBef>
                <a:spcPts val="1200"/>
              </a:spcBef>
              <a:spcAft>
                <a:spcPts val="0"/>
              </a:spcAft>
            </a:pPr>
            <a:endParaRPr lang="fr-FR" sz="1800" dirty="0">
              <a:solidFill>
                <a:srgbClr val="0070C0"/>
              </a:solidFill>
              <a:effectLst/>
              <a:ea typeface="Times New Roman" panose="02020603050405020304" pitchFamily="18" charset="0"/>
              <a:cs typeface="Times New Roman" panose="02020603050405020304" pitchFamily="18" charset="0"/>
            </a:endParaRPr>
          </a:p>
        </p:txBody>
      </p:sp>
      <p:pic>
        <p:nvPicPr>
          <p:cNvPr id="2" name="Image 1" descr="Une image contenant plancher, intérieur, toilette&#10;&#10;Description générée automatiquement">
            <a:extLst>
              <a:ext uri="{FF2B5EF4-FFF2-40B4-BE49-F238E27FC236}">
                <a16:creationId xmlns:a16="http://schemas.microsoft.com/office/drawing/2014/main" id="{71E17282-F656-1A83-8C95-A9C874B93817}"/>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l="23287" r="18924"/>
          <a:stretch/>
        </p:blipFill>
        <p:spPr bwMode="auto">
          <a:xfrm>
            <a:off x="195104" y="4028877"/>
            <a:ext cx="2700020" cy="2625090"/>
          </a:xfrm>
          <a:prstGeom prst="rect">
            <a:avLst/>
          </a:prstGeom>
          <a:noFill/>
          <a:ln>
            <a:noFill/>
          </a:ln>
          <a:extLst>
            <a:ext uri="{53640926-AAD7-44D8-BBD7-CCE9431645EC}">
              <a14:shadowObscured xmlns:a14="http://schemas.microsoft.com/office/drawing/2010/main"/>
            </a:ext>
          </a:extLst>
        </p:spPr>
      </p:pic>
      <p:pic>
        <p:nvPicPr>
          <p:cNvPr id="3" name="Image 2" descr="Une image contenant plancher, intérieur, appareil de cuisine&#10;&#10;Description générée automatiquement">
            <a:extLst>
              <a:ext uri="{FF2B5EF4-FFF2-40B4-BE49-F238E27FC236}">
                <a16:creationId xmlns:a16="http://schemas.microsoft.com/office/drawing/2014/main" id="{19C74919-BE0E-34CC-B200-662D60E08C96}"/>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l="3176" t="3890" r="27379" b="48498"/>
          <a:stretch/>
        </p:blipFill>
        <p:spPr bwMode="auto">
          <a:xfrm>
            <a:off x="1835696" y="3573016"/>
            <a:ext cx="2852420" cy="2607945"/>
          </a:xfrm>
          <a:prstGeom prst="rect">
            <a:avLst/>
          </a:prstGeom>
          <a:noFill/>
          <a:ln>
            <a:noFill/>
          </a:ln>
          <a:extLst>
            <a:ext uri="{53640926-AAD7-44D8-BBD7-CCE9431645EC}">
              <a14:shadowObscured xmlns:a14="http://schemas.microsoft.com/office/drawing/2010/main"/>
            </a:ext>
          </a:extLst>
        </p:spPr>
      </p:pic>
      <p:sp>
        <p:nvSpPr>
          <p:cNvPr id="7" name="ZoneTexte 6">
            <a:extLst>
              <a:ext uri="{FF2B5EF4-FFF2-40B4-BE49-F238E27FC236}">
                <a16:creationId xmlns:a16="http://schemas.microsoft.com/office/drawing/2014/main" id="{28F4213D-6C94-72DF-D8B3-50A5B24BAE38}"/>
              </a:ext>
            </a:extLst>
          </p:cNvPr>
          <p:cNvSpPr txBox="1"/>
          <p:nvPr/>
        </p:nvSpPr>
        <p:spPr>
          <a:xfrm>
            <a:off x="4393694" y="1710616"/>
            <a:ext cx="4572000" cy="338554"/>
          </a:xfrm>
          <a:prstGeom prst="rect">
            <a:avLst/>
          </a:prstGeom>
          <a:noFill/>
        </p:spPr>
        <p:txBody>
          <a:bodyPr wrap="square">
            <a:spAutoFit/>
          </a:bodyPr>
          <a:lstStyle/>
          <a:p>
            <a:pPr algn="r" hangingPunct="0">
              <a:spcAft>
                <a:spcPts val="0"/>
              </a:spcAft>
            </a:pPr>
            <a:r>
              <a:rPr lang="fr-FR" sz="1600" i="1" dirty="0">
                <a:solidFill>
                  <a:srgbClr val="0070C0"/>
                </a:solidFill>
                <a:ea typeface="Times New Roman" panose="02020603050405020304" pitchFamily="18" charset="0"/>
                <a:cs typeface="Times New Roman" panose="02020603050405020304" pitchFamily="18" charset="0"/>
              </a:rPr>
              <a:t>(34 000 € HT pour 2 ex.)</a:t>
            </a:r>
          </a:p>
        </p:txBody>
      </p:sp>
      <p:sp>
        <p:nvSpPr>
          <p:cNvPr id="9" name="ZoneTexte 8">
            <a:extLst>
              <a:ext uri="{FF2B5EF4-FFF2-40B4-BE49-F238E27FC236}">
                <a16:creationId xmlns:a16="http://schemas.microsoft.com/office/drawing/2014/main" id="{D3CDAFBF-5A19-DEDD-6944-2D90340D90A0}"/>
              </a:ext>
            </a:extLst>
          </p:cNvPr>
          <p:cNvSpPr txBox="1"/>
          <p:nvPr/>
        </p:nvSpPr>
        <p:spPr>
          <a:xfrm>
            <a:off x="4750177" y="3519432"/>
            <a:ext cx="4215517" cy="2800767"/>
          </a:xfrm>
          <a:prstGeom prst="rect">
            <a:avLst/>
          </a:prstGeom>
          <a:noFill/>
        </p:spPr>
        <p:txBody>
          <a:bodyPr wrap="square">
            <a:spAutoFit/>
          </a:bodyPr>
          <a:lstStyle/>
          <a:p>
            <a:pPr algn="just" hangingPunct="0">
              <a:spcBef>
                <a:spcPts val="600"/>
              </a:spcBef>
            </a:pPr>
            <a:r>
              <a:rPr lang="fr-FR" sz="1600" dirty="0">
                <a:solidFill>
                  <a:srgbClr val="0070C0"/>
                </a:solidFill>
                <a:cs typeface="Times New Roman" panose="02020603050405020304" pitchFamily="18" charset="0"/>
              </a:rPr>
              <a:t>L'eau qui coule, les bacs qui se remplissent à des vitesses différentes, se vidangent avant de se remplir à nouveau, le bruit de l'eau, attirent l'attention. Les petits se précipitent, les parents suivent. Les adultes s'interrogent.</a:t>
            </a:r>
          </a:p>
          <a:p>
            <a:r>
              <a:rPr lang="fr-FR" sz="1600" dirty="0">
                <a:solidFill>
                  <a:srgbClr val="0070C0"/>
                </a:solidFill>
                <a:cs typeface="Times New Roman" panose="02020603050405020304" pitchFamily="18" charset="0"/>
              </a:rPr>
              <a:t>Et si on craint de perdre en confort en s'équipant de matériel hydro-économe, on peut mettre sa main sous les jets d'eau pour comparer. Rien de tel qu'expérimenter…</a:t>
            </a:r>
          </a:p>
        </p:txBody>
      </p:sp>
    </p:spTree>
    <p:extLst>
      <p:ext uri="{BB962C8B-B14F-4D97-AF65-F5344CB8AC3E}">
        <p14:creationId xmlns:p14="http://schemas.microsoft.com/office/powerpoint/2010/main" val="349594082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5">
            <a:extLst>
              <a:ext uri="{FF2B5EF4-FFF2-40B4-BE49-F238E27FC236}">
                <a16:creationId xmlns:a16="http://schemas.microsoft.com/office/drawing/2014/main" id="{8D081310-5D84-0F4D-5395-D92C1EDE474B}"/>
              </a:ext>
            </a:extLst>
          </p:cNvPr>
          <p:cNvSpPr txBox="1">
            <a:spLocks noChangeArrowheads="1"/>
          </p:cNvSpPr>
          <p:nvPr/>
        </p:nvSpPr>
        <p:spPr bwMode="auto">
          <a:xfrm>
            <a:off x="3250615" y="2295278"/>
            <a:ext cx="5726180" cy="412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hangingPunct="0">
              <a:spcBef>
                <a:spcPts val="600"/>
              </a:spcBef>
              <a:spcAft>
                <a:spcPts val="0"/>
              </a:spcAft>
            </a:pPr>
            <a:r>
              <a:rPr lang="fr-FR" dirty="0">
                <a:solidFill>
                  <a:srgbClr val="0070C0"/>
                </a:solidFill>
                <a:ea typeface="Times New Roman" panose="02020603050405020304" pitchFamily="18" charset="0"/>
                <a:cs typeface="Times New Roman" panose="02020603050405020304" pitchFamily="18" charset="0"/>
              </a:rPr>
              <a:t>Des bâches illustrées sur lesquelles peuvent s'accrocher des objets repositionnables où figureront des textes, des nombres, des pictogrammes…</a:t>
            </a:r>
          </a:p>
          <a:p>
            <a:pPr algn="just" hangingPunct="0">
              <a:spcBef>
                <a:spcPts val="600"/>
              </a:spcBef>
              <a:spcAft>
                <a:spcPts val="0"/>
              </a:spcAft>
            </a:pPr>
            <a:r>
              <a:rPr lang="fr-FR" dirty="0">
                <a:solidFill>
                  <a:srgbClr val="0070C0"/>
                </a:solidFill>
                <a:ea typeface="Times New Roman" panose="02020603050405020304" pitchFamily="18" charset="0"/>
                <a:cs typeface="Times New Roman" panose="02020603050405020304" pitchFamily="18" charset="0"/>
              </a:rPr>
              <a:t>Le public peut soit lire les informations, soit être amené à accrocher des objets pour répondre à des questions posées par un animateur (exemple : classer les points de puisage d'eau potable dans la maison du plus important au plus faible, ou d'où vient l'eau de mon robinet).</a:t>
            </a:r>
          </a:p>
          <a:p>
            <a:pPr algn="just" hangingPunct="0">
              <a:spcBef>
                <a:spcPts val="600"/>
              </a:spcBef>
              <a:spcAft>
                <a:spcPts val="0"/>
              </a:spcAft>
            </a:pPr>
            <a:r>
              <a:rPr lang="fr-FR" dirty="0">
                <a:solidFill>
                  <a:srgbClr val="0070C0"/>
                </a:solidFill>
                <a:ea typeface="Times New Roman" panose="02020603050405020304" pitchFamily="18" charset="0"/>
                <a:cs typeface="Times New Roman" panose="02020603050405020304" pitchFamily="18" charset="0"/>
              </a:rPr>
              <a:t>Trop de monde devant la fresque, le même exercice interactif est également possible avec des cartes sur une nappe de jeu rapidement dépliée sur la table la plus proche. Là aussi le discours est adapté à l'âge des interlocuteurs…</a:t>
            </a:r>
            <a:endParaRPr lang="fr-FR" sz="1800" dirty="0">
              <a:solidFill>
                <a:srgbClr val="0070C0"/>
              </a:solidFill>
              <a:effectLst/>
              <a:ea typeface="Times New Roman" panose="02020603050405020304" pitchFamily="18" charset="0"/>
              <a:cs typeface="Times New Roman" panose="02020603050405020304" pitchFamily="18" charset="0"/>
            </a:endParaRPr>
          </a:p>
        </p:txBody>
      </p:sp>
      <p:sp>
        <p:nvSpPr>
          <p:cNvPr id="6148" name="Rectangle 2"/>
          <p:cNvSpPr>
            <a:spLocks noGrp="1" noChangeArrowheads="1"/>
          </p:cNvSpPr>
          <p:nvPr>
            <p:ph type="title"/>
          </p:nvPr>
        </p:nvSpPr>
        <p:spPr>
          <a:xfrm>
            <a:off x="2195736" y="260648"/>
            <a:ext cx="6624736" cy="1152128"/>
          </a:xfrm>
        </p:spPr>
        <p:txBody>
          <a:bodyPr>
            <a:noAutofit/>
          </a:bodyPr>
          <a:lstStyle/>
          <a:p>
            <a:pPr algn="ctr"/>
            <a:r>
              <a:rPr lang="fr-FR" sz="2800" b="1" dirty="0">
                <a:solidFill>
                  <a:srgbClr val="0070C0"/>
                </a:solidFill>
                <a:ea typeface="Times New Roman" panose="02020603050405020304" pitchFamily="18" charset="0"/>
                <a:cs typeface="Times New Roman" panose="02020603050405020304" pitchFamily="18" charset="0"/>
              </a:rPr>
              <a:t>Fresques pédagogiques et nappes</a:t>
            </a:r>
            <a:br>
              <a:rPr lang="fr-FR" altLang="fr-FR" sz="2800" b="1" dirty="0">
                <a:solidFill>
                  <a:srgbClr val="0077D4"/>
                </a:solidFill>
              </a:rPr>
            </a:br>
            <a:r>
              <a:rPr lang="fr-FR" sz="2800" b="1" dirty="0">
                <a:solidFill>
                  <a:schemeClr val="accent6">
                    <a:lumMod val="75000"/>
                  </a:schemeClr>
                </a:solidFill>
                <a:cs typeface="Times New Roman" panose="02020603050405020304" pitchFamily="18" charset="0"/>
              </a:rPr>
              <a:t>[pour comprendre] </a:t>
            </a:r>
            <a:endParaRPr lang="fr-FR" altLang="fr-FR" sz="2800" b="1" i="1" dirty="0">
              <a:solidFill>
                <a:srgbClr val="0077D4"/>
              </a:solidFill>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6</a:t>
            </a:fld>
            <a:endParaRPr lang="fr-FR" dirty="0">
              <a:solidFill>
                <a:srgbClr val="E1E805"/>
              </a:solidFill>
            </a:endParaRPr>
          </a:p>
        </p:txBody>
      </p:sp>
      <p:sp>
        <p:nvSpPr>
          <p:cNvPr id="6" name="Text Box 15">
            <a:extLst>
              <a:ext uri="{FF2B5EF4-FFF2-40B4-BE49-F238E27FC236}">
                <a16:creationId xmlns:a16="http://schemas.microsoft.com/office/drawing/2014/main" id="{2E0556CD-8A58-47E1-BF45-E21833FAF0D0}"/>
              </a:ext>
            </a:extLst>
          </p:cNvPr>
          <p:cNvSpPr txBox="1">
            <a:spLocks noChangeArrowheads="1"/>
          </p:cNvSpPr>
          <p:nvPr/>
        </p:nvSpPr>
        <p:spPr bwMode="auto">
          <a:xfrm>
            <a:off x="340758" y="1412776"/>
            <a:ext cx="846248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hangingPunct="0">
              <a:spcBef>
                <a:spcPts val="2400"/>
              </a:spcBef>
              <a:spcAft>
                <a:spcPts val="0"/>
              </a:spcAft>
            </a:pPr>
            <a:r>
              <a:rPr lang="fr-FR" b="1" i="1" dirty="0">
                <a:solidFill>
                  <a:schemeClr val="accent6">
                    <a:lumMod val="75000"/>
                  </a:schemeClr>
                </a:solidFill>
                <a:cs typeface="Times New Roman" panose="02020603050405020304" pitchFamily="18" charset="0"/>
              </a:rPr>
              <a:t>des fresques pédagogiques pour faciliter l'information et la médiation dans différents contextes en adaptant le discours et les modalités d'interaction à la tranche d'âge concernée…</a:t>
            </a:r>
          </a:p>
        </p:txBody>
      </p:sp>
      <p:pic>
        <p:nvPicPr>
          <p:cNvPr id="1026" name="Picture 2" descr="Une image contenant texte, intérieur&#10;&#10;Description générée automatiquement">
            <a:extLst>
              <a:ext uri="{FF2B5EF4-FFF2-40B4-BE49-F238E27FC236}">
                <a16:creationId xmlns:a16="http://schemas.microsoft.com/office/drawing/2014/main" id="{D66FA0F9-FBFB-66DA-31C8-9AF54A7D27D2}"/>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85385" y="2336532"/>
            <a:ext cx="3048000" cy="1924050"/>
          </a:xfrm>
          <a:prstGeom prst="rect">
            <a:avLst/>
          </a:prstGeom>
          <a:noFill/>
          <a:extLst>
            <a:ext uri="{909E8E84-426E-40DD-AFC4-6F175D3DCCD1}">
              <a14:hiddenFill xmlns:a14="http://schemas.microsoft.com/office/drawing/2010/main">
                <a:solidFill>
                  <a:srgbClr val="FFFFFF"/>
                </a:solidFill>
              </a14:hiddenFill>
            </a:ext>
          </a:extLst>
        </p:spPr>
      </p:pic>
      <p:pic>
        <p:nvPicPr>
          <p:cNvPr id="1025" name="Image 8" descr="Une image contenant texte&#10;&#10;Description générée automatiquement">
            <a:extLst>
              <a:ext uri="{FF2B5EF4-FFF2-40B4-BE49-F238E27FC236}">
                <a16:creationId xmlns:a16="http://schemas.microsoft.com/office/drawing/2014/main" id="{478CCB67-13FB-16B8-2132-7936675F8B68}"/>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l="23860" r="25035" b="18755"/>
          <a:stretch>
            <a:fillRect/>
          </a:stretch>
        </p:blipFill>
        <p:spPr bwMode="auto">
          <a:xfrm rot="5400000">
            <a:off x="718983" y="4160434"/>
            <a:ext cx="1885950" cy="22479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a:extLst>
              <a:ext uri="{FF2B5EF4-FFF2-40B4-BE49-F238E27FC236}">
                <a16:creationId xmlns:a16="http://schemas.microsoft.com/office/drawing/2014/main" id="{EBA241BD-8DBA-1AF9-8B8E-F1BE831AB9C6}"/>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 name="Rectangle 5">
            <a:extLst>
              <a:ext uri="{FF2B5EF4-FFF2-40B4-BE49-F238E27FC236}">
                <a16:creationId xmlns:a16="http://schemas.microsoft.com/office/drawing/2014/main" id="{EAE2C85A-8ABF-9C3A-3165-3B34BBC256E9}"/>
              </a:ext>
            </a:extLst>
          </p:cNvPr>
          <p:cNvSpPr>
            <a:spLocks noChangeArrowheads="1"/>
          </p:cNvSpPr>
          <p:nvPr/>
        </p:nvSpPr>
        <p:spPr bwMode="auto">
          <a:xfrm>
            <a:off x="0" y="4343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9" name="ZoneTexte 8">
            <a:extLst>
              <a:ext uri="{FF2B5EF4-FFF2-40B4-BE49-F238E27FC236}">
                <a16:creationId xmlns:a16="http://schemas.microsoft.com/office/drawing/2014/main" id="{99EF8B53-C75A-ED0B-0A69-272B059B1BB6}"/>
              </a:ext>
            </a:extLst>
          </p:cNvPr>
          <p:cNvSpPr txBox="1"/>
          <p:nvPr/>
        </p:nvSpPr>
        <p:spPr>
          <a:xfrm>
            <a:off x="4314845" y="1966774"/>
            <a:ext cx="4572000" cy="338554"/>
          </a:xfrm>
          <a:prstGeom prst="rect">
            <a:avLst/>
          </a:prstGeom>
          <a:noFill/>
        </p:spPr>
        <p:txBody>
          <a:bodyPr wrap="square">
            <a:spAutoFit/>
          </a:bodyPr>
          <a:lstStyle/>
          <a:p>
            <a:pPr algn="r" hangingPunct="0">
              <a:spcAft>
                <a:spcPts val="0"/>
              </a:spcAft>
            </a:pPr>
            <a:r>
              <a:rPr lang="fr-FR" sz="1600" i="1" dirty="0">
                <a:solidFill>
                  <a:srgbClr val="0070C0"/>
                </a:solidFill>
                <a:ea typeface="Times New Roman" panose="02020603050405020304" pitchFamily="18" charset="0"/>
                <a:cs typeface="Times New Roman" panose="02020603050405020304" pitchFamily="18" charset="0"/>
              </a:rPr>
              <a:t>(54 000 € HT pour 4 ex.)</a:t>
            </a:r>
          </a:p>
        </p:txBody>
      </p:sp>
    </p:spTree>
    <p:extLst>
      <p:ext uri="{BB962C8B-B14F-4D97-AF65-F5344CB8AC3E}">
        <p14:creationId xmlns:p14="http://schemas.microsoft.com/office/powerpoint/2010/main" val="264024330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195736" y="260648"/>
            <a:ext cx="6624736" cy="1152128"/>
          </a:xfrm>
        </p:spPr>
        <p:txBody>
          <a:bodyPr>
            <a:normAutofit/>
          </a:bodyPr>
          <a:lstStyle/>
          <a:p>
            <a:pPr algn="ctr"/>
            <a:r>
              <a:rPr lang="fr-FR" sz="2800" b="1" dirty="0">
                <a:solidFill>
                  <a:srgbClr val="0070C0"/>
                </a:solidFill>
                <a:ea typeface="Times New Roman" panose="02020603050405020304" pitchFamily="18" charset="0"/>
                <a:cs typeface="Times New Roman" panose="02020603050405020304" pitchFamily="18" charset="0"/>
              </a:rPr>
              <a:t>Vidéos animées et tablettes</a:t>
            </a:r>
            <a:br>
              <a:rPr lang="fr-FR" sz="2800" dirty="0">
                <a:solidFill>
                  <a:srgbClr val="0070C0"/>
                </a:solidFill>
                <a:ea typeface="Times New Roman" panose="02020603050405020304" pitchFamily="18" charset="0"/>
                <a:cs typeface="Times New Roman" panose="02020603050405020304" pitchFamily="18" charset="0"/>
              </a:rPr>
            </a:br>
            <a:r>
              <a:rPr lang="fr-FR" sz="2800" b="1" dirty="0">
                <a:solidFill>
                  <a:schemeClr val="accent6">
                    <a:lumMod val="75000"/>
                  </a:schemeClr>
                </a:solidFill>
                <a:cs typeface="Times New Roman" panose="02020603050405020304" pitchFamily="18" charset="0"/>
              </a:rPr>
              <a:t>[pour faciliter le passage à l'action]</a:t>
            </a:r>
            <a:endParaRPr lang="fr-FR" altLang="fr-FR" sz="2800" b="1" i="1" dirty="0">
              <a:solidFill>
                <a:srgbClr val="0077D4"/>
              </a:solidFill>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7</a:t>
            </a:fld>
            <a:endParaRPr lang="fr-FR" dirty="0">
              <a:solidFill>
                <a:srgbClr val="E1E805"/>
              </a:solidFill>
            </a:endParaRPr>
          </a:p>
        </p:txBody>
      </p:sp>
      <p:sp>
        <p:nvSpPr>
          <p:cNvPr id="6" name="Text Box 15">
            <a:extLst>
              <a:ext uri="{FF2B5EF4-FFF2-40B4-BE49-F238E27FC236}">
                <a16:creationId xmlns:a16="http://schemas.microsoft.com/office/drawing/2014/main" id="{2E0556CD-8A58-47E1-BF45-E21833FAF0D0}"/>
              </a:ext>
            </a:extLst>
          </p:cNvPr>
          <p:cNvSpPr txBox="1">
            <a:spLocks noChangeArrowheads="1"/>
          </p:cNvSpPr>
          <p:nvPr/>
        </p:nvSpPr>
        <p:spPr bwMode="auto">
          <a:xfrm>
            <a:off x="340758" y="1412776"/>
            <a:ext cx="8462484" cy="521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hangingPunct="0">
              <a:spcAft>
                <a:spcPts val="0"/>
              </a:spcAft>
            </a:pPr>
            <a:r>
              <a:rPr lang="fr-FR" b="1" i="1" dirty="0">
                <a:solidFill>
                  <a:schemeClr val="accent6">
                    <a:lumMod val="75000"/>
                  </a:schemeClr>
                </a:solidFill>
                <a:cs typeface="Times New Roman" panose="02020603050405020304" pitchFamily="18" charset="0"/>
              </a:rPr>
              <a:t>des vidéos et des vidéos d’animation courtes et simples pour aider les habitants à mettre en œuvre les actions d’économie d’eau chez eux…</a:t>
            </a:r>
          </a:p>
          <a:p>
            <a:pPr algn="just" hangingPunct="0">
              <a:spcAft>
                <a:spcPts val="0"/>
              </a:spcAft>
            </a:pPr>
            <a:endParaRPr lang="fr-FR" dirty="0">
              <a:solidFill>
                <a:srgbClr val="0070C0"/>
              </a:solidFill>
              <a:ea typeface="Times New Roman" panose="02020603050405020304" pitchFamily="18" charset="0"/>
              <a:cs typeface="Times New Roman" panose="02020603050405020304" pitchFamily="18" charset="0"/>
            </a:endParaRPr>
          </a:p>
          <a:p>
            <a:pPr algn="just" hangingPunct="0">
              <a:spcAft>
                <a:spcPts val="0"/>
              </a:spcAft>
            </a:pPr>
            <a:r>
              <a:rPr lang="fr-FR" dirty="0">
                <a:solidFill>
                  <a:srgbClr val="0070C0"/>
                </a:solidFill>
                <a:ea typeface="Times New Roman" panose="02020603050405020304" pitchFamily="18" charset="0"/>
                <a:cs typeface="Times New Roman" panose="02020603050405020304" pitchFamily="18" charset="0"/>
              </a:rPr>
              <a:t>Une dizaine de vidéos pour traiter des thèmes suivants :</a:t>
            </a:r>
          </a:p>
          <a:p>
            <a:pPr marL="285750" indent="-285750" algn="just" hangingPunct="0">
              <a:spcAft>
                <a:spcPts val="0"/>
              </a:spcAft>
              <a:buClr>
                <a:schemeClr val="accent6">
                  <a:lumMod val="75000"/>
                </a:schemeClr>
              </a:buClr>
              <a:buFont typeface="Arial" panose="020B0604020202020204" pitchFamily="34" charset="0"/>
              <a:buChar char="•"/>
            </a:pPr>
            <a:r>
              <a:rPr lang="fr-FR" dirty="0">
                <a:solidFill>
                  <a:srgbClr val="0070C0"/>
                </a:solidFill>
                <a:ea typeface="Times New Roman" panose="02020603050405020304" pitchFamily="18" charset="0"/>
                <a:cs typeface="Times New Roman" panose="02020603050405020304" pitchFamily="18" charset="0"/>
              </a:rPr>
              <a:t>où et combien je consomme chez moi ?</a:t>
            </a:r>
          </a:p>
          <a:p>
            <a:pPr marL="285750" indent="-285750" algn="just" hangingPunct="0">
              <a:spcAft>
                <a:spcPts val="0"/>
              </a:spcAft>
              <a:buClr>
                <a:schemeClr val="accent6">
                  <a:lumMod val="75000"/>
                </a:schemeClr>
              </a:buClr>
              <a:buFont typeface="Arial" panose="020B0604020202020204" pitchFamily="34" charset="0"/>
              <a:buChar char="•"/>
            </a:pPr>
            <a:r>
              <a:rPr lang="fr-FR" dirty="0">
                <a:solidFill>
                  <a:srgbClr val="0070C0"/>
                </a:solidFill>
                <a:ea typeface="Times New Roman" panose="02020603050405020304" pitchFamily="18" charset="0"/>
                <a:cs typeface="Times New Roman" panose="02020603050405020304" pitchFamily="18" charset="0"/>
              </a:rPr>
              <a:t>les gestes faciles à mettre en œuvre :</a:t>
            </a:r>
          </a:p>
          <a:p>
            <a:pPr marL="742950" lvl="1" indent="-285750" algn="just" hangingPunct="0">
              <a:buClr>
                <a:schemeClr val="accent6">
                  <a:lumMod val="75000"/>
                </a:schemeClr>
              </a:buClr>
              <a:buFont typeface="Wingdings" panose="05000000000000000000" pitchFamily="2" charset="2"/>
              <a:buChar char="ü"/>
            </a:pPr>
            <a:r>
              <a:rPr lang="fr-FR" dirty="0">
                <a:solidFill>
                  <a:srgbClr val="0070C0"/>
                </a:solidFill>
                <a:ea typeface="Times New Roman" panose="02020603050405020304" pitchFamily="18" charset="0"/>
                <a:cs typeface="Times New Roman" panose="02020603050405020304" pitchFamily="18" charset="0"/>
              </a:rPr>
              <a:t>fermer le robinet ;</a:t>
            </a:r>
          </a:p>
          <a:p>
            <a:pPr marL="742950" lvl="1" indent="-285750" algn="just" hangingPunct="0">
              <a:buClr>
                <a:schemeClr val="accent6">
                  <a:lumMod val="75000"/>
                </a:schemeClr>
              </a:buClr>
              <a:buFont typeface="Wingdings" panose="05000000000000000000" pitchFamily="2" charset="2"/>
              <a:buChar char="ü"/>
            </a:pPr>
            <a:r>
              <a:rPr lang="fr-FR" dirty="0">
                <a:solidFill>
                  <a:srgbClr val="0070C0"/>
                </a:solidFill>
                <a:ea typeface="Times New Roman" panose="02020603050405020304" pitchFamily="18" charset="0"/>
                <a:cs typeface="Times New Roman" panose="02020603050405020304" pitchFamily="18" charset="0"/>
              </a:rPr>
              <a:t>repérer les fuites ;</a:t>
            </a:r>
          </a:p>
          <a:p>
            <a:pPr marL="742950" lvl="1" indent="-285750" algn="just" hangingPunct="0">
              <a:buClr>
                <a:schemeClr val="accent6">
                  <a:lumMod val="75000"/>
                </a:schemeClr>
              </a:buClr>
              <a:buFont typeface="Wingdings" panose="05000000000000000000" pitchFamily="2" charset="2"/>
              <a:buChar char="ü"/>
            </a:pPr>
            <a:r>
              <a:rPr lang="fr-FR" dirty="0">
                <a:solidFill>
                  <a:srgbClr val="0070C0"/>
                </a:solidFill>
                <a:ea typeface="Times New Roman" panose="02020603050405020304" pitchFamily="18" charset="0"/>
                <a:cs typeface="Times New Roman" panose="02020603050405020304" pitchFamily="18" charset="0"/>
              </a:rPr>
              <a:t>bien utiliser son lave-linge ; </a:t>
            </a:r>
          </a:p>
          <a:p>
            <a:pPr marL="742950" lvl="1" indent="-285750" algn="just" hangingPunct="0">
              <a:buClr>
                <a:schemeClr val="accent6">
                  <a:lumMod val="75000"/>
                </a:schemeClr>
              </a:buClr>
              <a:buFont typeface="Wingdings" panose="05000000000000000000" pitchFamily="2" charset="2"/>
              <a:buChar char="ü"/>
            </a:pPr>
            <a:r>
              <a:rPr lang="fr-FR" dirty="0">
                <a:solidFill>
                  <a:srgbClr val="0070C0"/>
                </a:solidFill>
                <a:ea typeface="Times New Roman" panose="02020603050405020304" pitchFamily="18" charset="0"/>
                <a:cs typeface="Times New Roman" panose="02020603050405020304" pitchFamily="18" charset="0"/>
              </a:rPr>
              <a:t>bien utiliser son lave-vaisselle ;</a:t>
            </a:r>
          </a:p>
          <a:p>
            <a:pPr marL="742950" lvl="1" indent="-285750" algn="just" hangingPunct="0">
              <a:buClr>
                <a:schemeClr val="accent6">
                  <a:lumMod val="75000"/>
                </a:schemeClr>
              </a:buClr>
              <a:buFont typeface="Wingdings" panose="05000000000000000000" pitchFamily="2" charset="2"/>
              <a:buChar char="ü"/>
            </a:pPr>
            <a:r>
              <a:rPr lang="fr-FR" dirty="0">
                <a:solidFill>
                  <a:srgbClr val="0070C0"/>
                </a:solidFill>
                <a:ea typeface="Times New Roman" panose="02020603050405020304" pitchFamily="18" charset="0"/>
                <a:cs typeface="Times New Roman" panose="02020603050405020304" pitchFamily="18" charset="0"/>
              </a:rPr>
              <a:t>l’eau dans le jardin ;</a:t>
            </a:r>
          </a:p>
          <a:p>
            <a:pPr marL="742950" lvl="1" indent="-285750" algn="just" hangingPunct="0">
              <a:buClr>
                <a:schemeClr val="accent6">
                  <a:lumMod val="75000"/>
                </a:schemeClr>
              </a:buClr>
              <a:buFont typeface="Wingdings" panose="05000000000000000000" pitchFamily="2" charset="2"/>
              <a:buChar char="ü"/>
            </a:pPr>
            <a:r>
              <a:rPr lang="fr-FR" dirty="0">
                <a:solidFill>
                  <a:srgbClr val="0070C0"/>
                </a:solidFill>
                <a:ea typeface="Times New Roman" panose="02020603050405020304" pitchFamily="18" charset="0"/>
                <a:cs typeface="Times New Roman" panose="02020603050405020304" pitchFamily="18" charset="0"/>
              </a:rPr>
              <a:t>les petits gestes… qui font des grandes rivières;</a:t>
            </a:r>
          </a:p>
          <a:p>
            <a:pPr marL="285750" indent="-285750" algn="just" hangingPunct="0">
              <a:spcAft>
                <a:spcPts val="0"/>
              </a:spcAft>
              <a:buClr>
                <a:schemeClr val="accent6">
                  <a:lumMod val="75000"/>
                </a:schemeClr>
              </a:buClr>
              <a:buFont typeface="Arial" panose="020B0604020202020204" pitchFamily="34" charset="0"/>
              <a:buChar char="•"/>
            </a:pPr>
            <a:r>
              <a:rPr lang="fr-FR" dirty="0">
                <a:solidFill>
                  <a:srgbClr val="0070C0"/>
                </a:solidFill>
                <a:ea typeface="Times New Roman" panose="02020603050405020304" pitchFamily="18" charset="0"/>
                <a:cs typeface="Times New Roman" panose="02020603050405020304" pitchFamily="18" charset="0"/>
              </a:rPr>
              <a:t>les bons équipements :</a:t>
            </a:r>
          </a:p>
          <a:p>
            <a:pPr marL="742950" lvl="1" indent="-285750" algn="just" hangingPunct="0">
              <a:buClr>
                <a:schemeClr val="accent6">
                  <a:lumMod val="75000"/>
                </a:schemeClr>
              </a:buClr>
              <a:buFont typeface="Wingdings" panose="05000000000000000000" pitchFamily="2" charset="2"/>
              <a:buChar char="ü"/>
            </a:pPr>
            <a:r>
              <a:rPr lang="fr-FR" dirty="0">
                <a:solidFill>
                  <a:srgbClr val="0070C0"/>
                </a:solidFill>
                <a:ea typeface="Times New Roman" panose="02020603050405020304" pitchFamily="18" charset="0"/>
                <a:cs typeface="Times New Roman" panose="02020603050405020304" pitchFamily="18" charset="0"/>
              </a:rPr>
              <a:t>mousseurs hydro-économes ;</a:t>
            </a:r>
          </a:p>
          <a:p>
            <a:pPr marL="742950" lvl="1" indent="-285750" algn="just" hangingPunct="0">
              <a:buClr>
                <a:schemeClr val="accent6">
                  <a:lumMod val="75000"/>
                </a:schemeClr>
              </a:buClr>
              <a:buFont typeface="Wingdings" panose="05000000000000000000" pitchFamily="2" charset="2"/>
              <a:buChar char="ü"/>
            </a:pPr>
            <a:r>
              <a:rPr lang="fr-FR" dirty="0">
                <a:solidFill>
                  <a:srgbClr val="0070C0"/>
                </a:solidFill>
                <a:ea typeface="Times New Roman" panose="02020603050405020304" pitchFamily="18" charset="0"/>
                <a:cs typeface="Times New Roman" panose="02020603050405020304" pitchFamily="18" charset="0"/>
              </a:rPr>
              <a:t>régulateurs de débit douche ;</a:t>
            </a:r>
          </a:p>
          <a:p>
            <a:pPr marL="742950" lvl="1" indent="-285750" algn="just" hangingPunct="0">
              <a:buClr>
                <a:schemeClr val="accent6">
                  <a:lumMod val="75000"/>
                </a:schemeClr>
              </a:buClr>
              <a:buFont typeface="Wingdings" panose="05000000000000000000" pitchFamily="2" charset="2"/>
              <a:buChar char="ü"/>
            </a:pPr>
            <a:r>
              <a:rPr lang="fr-FR" dirty="0">
                <a:solidFill>
                  <a:srgbClr val="0070C0"/>
                </a:solidFill>
                <a:ea typeface="Times New Roman" panose="02020603050405020304" pitchFamily="18" charset="0"/>
                <a:cs typeface="Times New Roman" panose="02020603050405020304" pitchFamily="18" charset="0"/>
              </a:rPr>
              <a:t>douchettes ; </a:t>
            </a:r>
          </a:p>
          <a:p>
            <a:pPr marL="742950" lvl="1" indent="-285750" algn="just" hangingPunct="0">
              <a:buClr>
                <a:schemeClr val="accent6">
                  <a:lumMod val="75000"/>
                </a:schemeClr>
              </a:buClr>
              <a:buFont typeface="Wingdings" panose="05000000000000000000" pitchFamily="2" charset="2"/>
              <a:buChar char="ü"/>
            </a:pPr>
            <a:r>
              <a:rPr lang="fr-FR" dirty="0">
                <a:solidFill>
                  <a:srgbClr val="0070C0"/>
                </a:solidFill>
                <a:ea typeface="Times New Roman" panose="02020603050405020304" pitchFamily="18" charset="0"/>
                <a:cs typeface="Times New Roman" panose="02020603050405020304" pitchFamily="18" charset="0"/>
              </a:rPr>
              <a:t>chasses d’eau…</a:t>
            </a:r>
          </a:p>
          <a:p>
            <a:pPr marL="2790825" algn="ctr" fontAlgn="auto" hangingPunct="1">
              <a:spcBef>
                <a:spcPts val="300"/>
              </a:spcBef>
              <a:spcAft>
                <a:spcPts val="0"/>
              </a:spcAft>
            </a:pPr>
            <a:r>
              <a:rPr lang="fr-FR" sz="1100" i="1" dirty="0">
                <a:effectLst/>
                <a:latin typeface="Trebuchet MS" panose="020B0603020202020204" pitchFamily="34" charset="0"/>
                <a:ea typeface="Times New Roman" panose="02020603050405020304" pitchFamily="18" charset="0"/>
                <a:cs typeface="Times New Roman" panose="02020603050405020304" pitchFamily="18" charset="0"/>
              </a:rPr>
              <a:t>Illustrations extraites de "1 jour, 1 question"</a:t>
            </a:r>
            <a:endParaRPr lang="fr-FR"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2790825" algn="ctr" fontAlgn="auto" hangingPunct="1">
              <a:spcBef>
                <a:spcPts val="300"/>
              </a:spcBef>
              <a:spcAft>
                <a:spcPts val="0"/>
              </a:spcAft>
            </a:pPr>
            <a:r>
              <a:rPr lang="fr-FR" sz="1100" i="1" dirty="0">
                <a:effectLst/>
                <a:latin typeface="Trebuchet MS" panose="020B0603020202020204" pitchFamily="34" charset="0"/>
                <a:ea typeface="Times New Roman" panose="02020603050405020304" pitchFamily="18" charset="0"/>
                <a:cs typeface="Times New Roman" panose="02020603050405020304" pitchFamily="18" charset="0"/>
              </a:rPr>
              <a:t>Milan Presse et France Télévisions</a:t>
            </a:r>
            <a:endParaRPr lang="fr-FR" sz="1800" dirty="0">
              <a:solidFill>
                <a:srgbClr val="0070C0"/>
              </a:solidFill>
              <a:effectLst/>
              <a:ea typeface="Times New Roman" panose="02020603050405020304" pitchFamily="18" charset="0"/>
              <a:cs typeface="Times New Roman" panose="02020603050405020304" pitchFamily="18" charset="0"/>
            </a:endParaRPr>
          </a:p>
        </p:txBody>
      </p:sp>
      <p:pic>
        <p:nvPicPr>
          <p:cNvPr id="2" name="Image 1" descr="Une image contenant texte&#10;&#10;Description générée automatiquement">
            <a:extLst>
              <a:ext uri="{FF2B5EF4-FFF2-40B4-BE49-F238E27FC236}">
                <a16:creationId xmlns:a16="http://schemas.microsoft.com/office/drawing/2014/main" id="{73F5CFAF-D566-1490-6026-49E72D2E2B2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932040" y="2557977"/>
            <a:ext cx="2931696" cy="1458088"/>
          </a:xfrm>
          <a:prstGeom prst="rect">
            <a:avLst/>
          </a:prstGeom>
        </p:spPr>
      </p:pic>
      <p:pic>
        <p:nvPicPr>
          <p:cNvPr id="3" name="Image 2" descr="Une image contenant texte&#10;&#10;Description générée automatiquement">
            <a:extLst>
              <a:ext uri="{FF2B5EF4-FFF2-40B4-BE49-F238E27FC236}">
                <a16:creationId xmlns:a16="http://schemas.microsoft.com/office/drawing/2014/main" id="{F231200F-771F-D21E-2841-78B90514BC1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rot="1074661">
            <a:off x="6621988" y="4266618"/>
            <a:ext cx="1930377" cy="1909909"/>
          </a:xfrm>
          <a:prstGeom prst="rect">
            <a:avLst/>
          </a:prstGeom>
        </p:spPr>
      </p:pic>
      <p:sp>
        <p:nvSpPr>
          <p:cNvPr id="7" name="ZoneTexte 6">
            <a:extLst>
              <a:ext uri="{FF2B5EF4-FFF2-40B4-BE49-F238E27FC236}">
                <a16:creationId xmlns:a16="http://schemas.microsoft.com/office/drawing/2014/main" id="{808144C2-0DAE-8CF3-9EEB-3B90151E2E21}"/>
              </a:ext>
            </a:extLst>
          </p:cNvPr>
          <p:cNvSpPr txBox="1"/>
          <p:nvPr/>
        </p:nvSpPr>
        <p:spPr>
          <a:xfrm>
            <a:off x="4049688" y="1986136"/>
            <a:ext cx="5094312" cy="338554"/>
          </a:xfrm>
          <a:prstGeom prst="rect">
            <a:avLst/>
          </a:prstGeom>
          <a:noFill/>
        </p:spPr>
        <p:txBody>
          <a:bodyPr wrap="square">
            <a:spAutoFit/>
          </a:bodyPr>
          <a:lstStyle/>
          <a:p>
            <a:pPr algn="r" hangingPunct="0">
              <a:spcAft>
                <a:spcPts val="0"/>
              </a:spcAft>
            </a:pPr>
            <a:r>
              <a:rPr lang="fr-FR" sz="1600" i="1" dirty="0">
                <a:solidFill>
                  <a:srgbClr val="0070C0"/>
                </a:solidFill>
                <a:effectLst/>
                <a:ea typeface="Times New Roman" panose="02020603050405020304" pitchFamily="18" charset="0"/>
                <a:cs typeface="Times New Roman" panose="02020603050405020304" pitchFamily="18" charset="0"/>
              </a:rPr>
              <a:t>(57 000 € HT pour 10 vidéos et 30 tablettes)</a:t>
            </a:r>
          </a:p>
        </p:txBody>
      </p:sp>
    </p:spTree>
    <p:extLst>
      <p:ext uri="{BB962C8B-B14F-4D97-AF65-F5344CB8AC3E}">
        <p14:creationId xmlns:p14="http://schemas.microsoft.com/office/powerpoint/2010/main" val="1626617658"/>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7362</TotalTime>
  <Words>899</Words>
  <Application>Microsoft Office PowerPoint</Application>
  <PresentationFormat>Affichage à l'écran (4:3)</PresentationFormat>
  <Paragraphs>68</Paragraphs>
  <Slides>7</Slides>
  <Notes>7</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7</vt:i4>
      </vt:variant>
    </vt:vector>
  </HeadingPairs>
  <TitlesOfParts>
    <vt:vector size="12" baseType="lpstr">
      <vt:lpstr>Arial</vt:lpstr>
      <vt:lpstr>Calibri</vt:lpstr>
      <vt:lpstr>Trebuchet MS</vt:lpstr>
      <vt:lpstr>Wingdings</vt:lpstr>
      <vt:lpstr>Office Theme</vt:lpstr>
      <vt:lpstr>Réponse à l'appel à projet Educ'Eau de l'Agence de l'eau</vt:lpstr>
      <vt:lpstr>L'appel à projet Educ'Eau  de l'Agence de l'eau Adour Garonne</vt:lpstr>
      <vt:lpstr>La réponse à l'appel à projet Educ'Eau </vt:lpstr>
      <vt:lpstr>La réponse à l'appel à projet Educ'Eau </vt:lpstr>
      <vt:lpstr>Un banc de démonstration [pour attirer et permettre de tester] </vt:lpstr>
      <vt:lpstr>Fresques pédagogiques et nappes [pour comprendre] </vt:lpstr>
      <vt:lpstr>Vidéos animées et tablettes [pour faciliter le passage à l'action]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bruno.degrissac</dc:creator>
  <cp:lastModifiedBy>Bruno de Grissac</cp:lastModifiedBy>
  <cp:revision>370</cp:revision>
  <cp:lastPrinted>2016-10-18T07:35:07Z</cp:lastPrinted>
  <dcterms:created xsi:type="dcterms:W3CDTF">2015-09-15T19:44:09Z</dcterms:created>
  <dcterms:modified xsi:type="dcterms:W3CDTF">2022-11-16T08:27:43Z</dcterms:modified>
</cp:coreProperties>
</file>