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3" r:id="rId1"/>
  </p:sldMasterIdLst>
  <p:notesMasterIdLst>
    <p:notesMasterId r:id="rId15"/>
  </p:notesMasterIdLst>
  <p:handoutMasterIdLst>
    <p:handoutMasterId r:id="rId16"/>
  </p:handoutMasterIdLst>
  <p:sldIdLst>
    <p:sldId id="564" r:id="rId2"/>
    <p:sldId id="567" r:id="rId3"/>
    <p:sldId id="571" r:id="rId4"/>
    <p:sldId id="572" r:id="rId5"/>
    <p:sldId id="575" r:id="rId6"/>
    <p:sldId id="573" r:id="rId7"/>
    <p:sldId id="588" r:id="rId8"/>
    <p:sldId id="578" r:id="rId9"/>
    <p:sldId id="579" r:id="rId10"/>
    <p:sldId id="580" r:id="rId11"/>
    <p:sldId id="581" r:id="rId12"/>
    <p:sldId id="582" r:id="rId13"/>
    <p:sldId id="589" r:id="rId14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  <a:srgbClr val="F78F04"/>
    <a:srgbClr val="FF963B"/>
    <a:srgbClr val="0077D4"/>
    <a:srgbClr val="FE5000"/>
    <a:srgbClr val="E1E80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EDA346-FF40-4C11-A157-E2867C7DD980}" v="912" dt="2022-01-17T13:54:28.4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722" autoAdjust="0"/>
    <p:restoredTop sz="94660"/>
  </p:normalViewPr>
  <p:slideViewPr>
    <p:cSldViewPr>
      <p:cViewPr varScale="1">
        <p:scale>
          <a:sx n="104" d="100"/>
          <a:sy n="104" d="100"/>
        </p:scale>
        <p:origin x="1914" y="108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276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uno de Grissac" userId="d3f85db1-402d-49d1-8f7f-5bc735f26e17" providerId="ADAL" clId="{77EDA346-FF40-4C11-A157-E2867C7DD980}"/>
    <pc:docChg chg="undo custSel addSld delSld modSld sldOrd">
      <pc:chgData name="Bruno de Grissac" userId="d3f85db1-402d-49d1-8f7f-5bc735f26e17" providerId="ADAL" clId="{77EDA346-FF40-4C11-A157-E2867C7DD980}" dt="2022-01-18T10:42:10.450" v="1347" actId="47"/>
      <pc:docMkLst>
        <pc:docMk/>
      </pc:docMkLst>
      <pc:sldChg chg="modSp add mod ord modAnim">
        <pc:chgData name="Bruno de Grissac" userId="d3f85db1-402d-49d1-8f7f-5bc735f26e17" providerId="ADAL" clId="{77EDA346-FF40-4C11-A157-E2867C7DD980}" dt="2022-01-17T13:33:24.041" v="1021" actId="14100"/>
        <pc:sldMkLst>
          <pc:docMk/>
          <pc:sldMk cId="1838465543" sldId="299"/>
        </pc:sldMkLst>
        <pc:spChg chg="mod">
          <ac:chgData name="Bruno de Grissac" userId="d3f85db1-402d-49d1-8f7f-5bc735f26e17" providerId="ADAL" clId="{77EDA346-FF40-4C11-A157-E2867C7DD980}" dt="2022-01-17T13:33:17.885" v="1020" actId="6549"/>
          <ac:spMkLst>
            <pc:docMk/>
            <pc:sldMk cId="1838465543" sldId="299"/>
            <ac:spMk id="15" creationId="{00000000-0000-0000-0000-000000000000}"/>
          </ac:spMkLst>
        </pc:spChg>
        <pc:spChg chg="mod">
          <ac:chgData name="Bruno de Grissac" userId="d3f85db1-402d-49d1-8f7f-5bc735f26e17" providerId="ADAL" clId="{77EDA346-FF40-4C11-A157-E2867C7DD980}" dt="2022-01-17T13:31:10.986" v="946" actId="27636"/>
          <ac:spMkLst>
            <pc:docMk/>
            <pc:sldMk cId="1838465543" sldId="299"/>
            <ac:spMk id="16" creationId="{60AE7FBE-E181-44A6-81C7-DAC1C6419430}"/>
          </ac:spMkLst>
        </pc:spChg>
        <pc:cxnChg chg="mod">
          <ac:chgData name="Bruno de Grissac" userId="d3f85db1-402d-49d1-8f7f-5bc735f26e17" providerId="ADAL" clId="{77EDA346-FF40-4C11-A157-E2867C7DD980}" dt="2022-01-17T13:33:24.041" v="1021" actId="14100"/>
          <ac:cxnSpMkLst>
            <pc:docMk/>
            <pc:sldMk cId="1838465543" sldId="299"/>
            <ac:cxnSpMk id="6" creationId="{00000000-0000-0000-0000-000000000000}"/>
          </ac:cxnSpMkLst>
        </pc:cxnChg>
      </pc:sldChg>
      <pc:sldChg chg="add del">
        <pc:chgData name="Bruno de Grissac" userId="d3f85db1-402d-49d1-8f7f-5bc735f26e17" providerId="ADAL" clId="{77EDA346-FF40-4C11-A157-E2867C7DD980}" dt="2022-01-17T13:17:45.007" v="878" actId="47"/>
        <pc:sldMkLst>
          <pc:docMk/>
          <pc:sldMk cId="2184109061" sldId="525"/>
        </pc:sldMkLst>
      </pc:sldChg>
      <pc:sldChg chg="modSp del mod">
        <pc:chgData name="Bruno de Grissac" userId="d3f85db1-402d-49d1-8f7f-5bc735f26e17" providerId="ADAL" clId="{77EDA346-FF40-4C11-A157-E2867C7DD980}" dt="2022-01-17T09:59:40.949" v="248" actId="2696"/>
        <pc:sldMkLst>
          <pc:docMk/>
          <pc:sldMk cId="2947977943" sldId="525"/>
        </pc:sldMkLst>
        <pc:spChg chg="mod">
          <ac:chgData name="Bruno de Grissac" userId="d3f85db1-402d-49d1-8f7f-5bc735f26e17" providerId="ADAL" clId="{77EDA346-FF40-4C11-A157-E2867C7DD980}" dt="2022-01-17T09:50:53.792" v="135" actId="20577"/>
          <ac:spMkLst>
            <pc:docMk/>
            <pc:sldMk cId="2947977943" sldId="525"/>
            <ac:spMk id="6148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270724979" sldId="538"/>
        </pc:sldMkLst>
      </pc:sldChg>
      <pc:sldChg chg="add del">
        <pc:chgData name="Bruno de Grissac" userId="d3f85db1-402d-49d1-8f7f-5bc735f26e17" providerId="ADAL" clId="{77EDA346-FF40-4C11-A157-E2867C7DD980}" dt="2022-01-17T13:17:33.863" v="876" actId="47"/>
        <pc:sldMkLst>
          <pc:docMk/>
          <pc:sldMk cId="332123764" sldId="559"/>
        </pc:sldMkLst>
      </pc:sldChg>
      <pc:sldChg chg="del">
        <pc:chgData name="Bruno de Grissac" userId="d3f85db1-402d-49d1-8f7f-5bc735f26e17" providerId="ADAL" clId="{77EDA346-FF40-4C11-A157-E2867C7DD980}" dt="2022-01-17T09:59:40.949" v="248" actId="2696"/>
        <pc:sldMkLst>
          <pc:docMk/>
          <pc:sldMk cId="701879990" sldId="559"/>
        </pc:sldMkLst>
      </pc:sldChg>
      <pc:sldChg chg="modSp mod">
        <pc:chgData name="Bruno de Grissac" userId="d3f85db1-402d-49d1-8f7f-5bc735f26e17" providerId="ADAL" clId="{77EDA346-FF40-4C11-A157-E2867C7DD980}" dt="2022-01-17T09:50:31.993" v="113" actId="114"/>
        <pc:sldMkLst>
          <pc:docMk/>
          <pc:sldMk cId="1128280621" sldId="564"/>
        </pc:sldMkLst>
        <pc:spChg chg="mod">
          <ac:chgData name="Bruno de Grissac" userId="d3f85db1-402d-49d1-8f7f-5bc735f26e17" providerId="ADAL" clId="{77EDA346-FF40-4C11-A157-E2867C7DD980}" dt="2022-01-17T09:50:31.993" v="113" actId="114"/>
          <ac:spMkLst>
            <pc:docMk/>
            <pc:sldMk cId="1128280621" sldId="564"/>
            <ac:spMk id="2" creationId="{00000000-0000-0000-0000-000000000000}"/>
          </ac:spMkLst>
        </pc:spChg>
      </pc:sldChg>
      <pc:sldChg chg="addSp delSp modSp add mod modAnim">
        <pc:chgData name="Bruno de Grissac" userId="d3f85db1-402d-49d1-8f7f-5bc735f26e17" providerId="ADAL" clId="{77EDA346-FF40-4C11-A157-E2867C7DD980}" dt="2022-01-17T09:56:57.972" v="205"/>
        <pc:sldMkLst>
          <pc:docMk/>
          <pc:sldMk cId="3516819404" sldId="565"/>
        </pc:sldMkLst>
        <pc:spChg chg="add mod">
          <ac:chgData name="Bruno de Grissac" userId="d3f85db1-402d-49d1-8f7f-5bc735f26e17" providerId="ADAL" clId="{77EDA346-FF40-4C11-A157-E2867C7DD980}" dt="2022-01-17T09:56:32.121" v="200" actId="6549"/>
          <ac:spMkLst>
            <pc:docMk/>
            <pc:sldMk cId="3516819404" sldId="565"/>
            <ac:spMk id="6" creationId="{2E0556CD-8A58-47E1-BF45-E21833FAF0D0}"/>
          </ac:spMkLst>
        </pc:spChg>
        <pc:spChg chg="del">
          <ac:chgData name="Bruno de Grissac" userId="d3f85db1-402d-49d1-8f7f-5bc735f26e17" providerId="ADAL" clId="{77EDA346-FF40-4C11-A157-E2867C7DD980}" dt="2022-01-17T09:51:26.036" v="137" actId="478"/>
          <ac:spMkLst>
            <pc:docMk/>
            <pc:sldMk cId="3516819404" sldId="565"/>
            <ac:spMk id="7" creationId="{00000000-0000-0000-0000-000000000000}"/>
          </ac:spMkLst>
        </pc:spChg>
      </pc:sldChg>
      <pc:sldChg chg="del">
        <pc:chgData name="Bruno de Grissac" userId="d3f85db1-402d-49d1-8f7f-5bc735f26e17" providerId="ADAL" clId="{77EDA346-FF40-4C11-A157-E2867C7DD980}" dt="2022-01-17T09:50:42.237" v="114" actId="47"/>
        <pc:sldMkLst>
          <pc:docMk/>
          <pc:sldMk cId="3782719164" sldId="565"/>
        </pc:sldMkLst>
      </pc:sldChg>
      <pc:sldChg chg="addSp modSp add mod modAnim">
        <pc:chgData name="Bruno de Grissac" userId="d3f85db1-402d-49d1-8f7f-5bc735f26e17" providerId="ADAL" clId="{77EDA346-FF40-4C11-A157-E2867C7DD980}" dt="2022-01-17T09:59:12.287" v="247"/>
        <pc:sldMkLst>
          <pc:docMk/>
          <pc:sldMk cId="304966962" sldId="566"/>
        </pc:sldMkLst>
        <pc:spChg chg="add mod">
          <ac:chgData name="Bruno de Grissac" userId="d3f85db1-402d-49d1-8f7f-5bc735f26e17" providerId="ADAL" clId="{77EDA346-FF40-4C11-A157-E2867C7DD980}" dt="2022-01-17T09:58:52.251" v="243" actId="1076"/>
          <ac:spMkLst>
            <pc:docMk/>
            <pc:sldMk cId="304966962" sldId="566"/>
            <ac:spMk id="4" creationId="{083AEC7C-09ED-41F2-881E-87D1DC009B5E}"/>
          </ac:spMkLst>
        </pc:spChg>
      </pc:sldChg>
      <pc:sldChg chg="modSp add mod modAnim">
        <pc:chgData name="Bruno de Grissac" userId="d3f85db1-402d-49d1-8f7f-5bc735f26e17" providerId="ADAL" clId="{77EDA346-FF40-4C11-A157-E2867C7DD980}" dt="2022-01-17T13:49:56.897" v="1326"/>
        <pc:sldMkLst>
          <pc:docMk/>
          <pc:sldMk cId="877959861" sldId="567"/>
        </pc:sldMkLst>
        <pc:spChg chg="mod">
          <ac:chgData name="Bruno de Grissac" userId="d3f85db1-402d-49d1-8f7f-5bc735f26e17" providerId="ADAL" clId="{77EDA346-FF40-4C11-A157-E2867C7DD980}" dt="2022-01-17T13:49:13.815" v="1324" actId="207"/>
          <ac:spMkLst>
            <pc:docMk/>
            <pc:sldMk cId="877959861" sldId="567"/>
            <ac:spMk id="4" creationId="{083AEC7C-09ED-41F2-881E-87D1DC009B5E}"/>
          </ac:spMkLst>
        </pc:spChg>
        <pc:spChg chg="mod">
          <ac:chgData name="Bruno de Grissac" userId="d3f85db1-402d-49d1-8f7f-5bc735f26e17" providerId="ADAL" clId="{77EDA346-FF40-4C11-A157-E2867C7DD980}" dt="2022-01-17T10:42:12.457" v="834" actId="20577"/>
          <ac:spMkLst>
            <pc:docMk/>
            <pc:sldMk cId="877959861" sldId="567"/>
            <ac:spMk id="6148" creationId="{00000000-0000-0000-0000-000000000000}"/>
          </ac:spMkLst>
        </pc:spChg>
      </pc:sldChg>
      <pc:sldChg chg="modSp add del mod modAnim">
        <pc:chgData name="Bruno de Grissac" userId="d3f85db1-402d-49d1-8f7f-5bc735f26e17" providerId="ADAL" clId="{77EDA346-FF40-4C11-A157-E2867C7DD980}" dt="2022-01-18T10:42:10.450" v="1347" actId="47"/>
        <pc:sldMkLst>
          <pc:docMk/>
          <pc:sldMk cId="726601634" sldId="568"/>
        </pc:sldMkLst>
        <pc:spChg chg="mod">
          <ac:chgData name="Bruno de Grissac" userId="d3f85db1-402d-49d1-8f7f-5bc735f26e17" providerId="ADAL" clId="{77EDA346-FF40-4C11-A157-E2867C7DD980}" dt="2022-01-17T13:18:11.137" v="941" actId="313"/>
          <ac:spMkLst>
            <pc:docMk/>
            <pc:sldMk cId="726601634" sldId="568"/>
            <ac:spMk id="6148" creationId="{00000000-0000-0000-0000-000000000000}"/>
          </ac:spMkLst>
        </pc:spChg>
      </pc:sldChg>
      <pc:sldChg chg="addSp delSp modSp add mod delAnim modAnim">
        <pc:chgData name="Bruno de Grissac" userId="d3f85db1-402d-49d1-8f7f-5bc735f26e17" providerId="ADAL" clId="{77EDA346-FF40-4C11-A157-E2867C7DD980}" dt="2022-01-17T13:53:54.012" v="1345"/>
        <pc:sldMkLst>
          <pc:docMk/>
          <pc:sldMk cId="3464561424" sldId="569"/>
        </pc:sldMkLst>
        <pc:spChg chg="add mod">
          <ac:chgData name="Bruno de Grissac" userId="d3f85db1-402d-49d1-8f7f-5bc735f26e17" providerId="ADAL" clId="{77EDA346-FF40-4C11-A157-E2867C7DD980}" dt="2022-01-17T13:39:31.905" v="1106" actId="692"/>
          <ac:spMkLst>
            <pc:docMk/>
            <pc:sldMk cId="3464561424" sldId="569"/>
            <ac:spMk id="2" creationId="{66B1C2E2-7C56-4742-8661-95235B166706}"/>
          </ac:spMkLst>
        </pc:spChg>
        <pc:spChg chg="add mod">
          <ac:chgData name="Bruno de Grissac" userId="d3f85db1-402d-49d1-8f7f-5bc735f26e17" providerId="ADAL" clId="{77EDA346-FF40-4C11-A157-E2867C7DD980}" dt="2022-01-17T13:40:06.813" v="1126" actId="692"/>
          <ac:spMkLst>
            <pc:docMk/>
            <pc:sldMk cId="3464561424" sldId="569"/>
            <ac:spMk id="3" creationId="{CC823BA6-4BF4-4B6A-9548-6FA93EA18166}"/>
          </ac:spMkLst>
        </pc:spChg>
        <pc:spChg chg="mod">
          <ac:chgData name="Bruno de Grissac" userId="d3f85db1-402d-49d1-8f7f-5bc735f26e17" providerId="ADAL" clId="{77EDA346-FF40-4C11-A157-E2867C7DD980}" dt="2022-01-17T13:45:42.709" v="1266" actId="121"/>
          <ac:spMkLst>
            <pc:docMk/>
            <pc:sldMk cId="3464561424" sldId="569"/>
            <ac:spMk id="15" creationId="{00000000-0000-0000-0000-000000000000}"/>
          </ac:spMkLst>
        </pc:spChg>
        <pc:spChg chg="add del">
          <ac:chgData name="Bruno de Grissac" userId="d3f85db1-402d-49d1-8f7f-5bc735f26e17" providerId="ADAL" clId="{77EDA346-FF40-4C11-A157-E2867C7DD980}" dt="2022-01-17T13:43:25.602" v="1169" actId="22"/>
          <ac:spMkLst>
            <pc:docMk/>
            <pc:sldMk cId="3464561424" sldId="569"/>
            <ac:spMk id="17" creationId="{91E8BEFF-2BF6-43BA-AD95-F98E00914BD8}"/>
          </ac:spMkLst>
        </pc:spChg>
        <pc:spChg chg="add del mod">
          <ac:chgData name="Bruno de Grissac" userId="d3f85db1-402d-49d1-8f7f-5bc735f26e17" providerId="ADAL" clId="{77EDA346-FF40-4C11-A157-E2867C7DD980}" dt="2022-01-17T13:38:52.140" v="1086" actId="207"/>
          <ac:spMkLst>
            <pc:docMk/>
            <pc:sldMk cId="3464561424" sldId="569"/>
            <ac:spMk id="36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4.124" v="1052" actId="478"/>
          <ac:spMkLst>
            <pc:docMk/>
            <pc:sldMk cId="3464561424" sldId="569"/>
            <ac:spMk id="37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6.222" v="1053" actId="478"/>
          <ac:spMkLst>
            <pc:docMk/>
            <pc:sldMk cId="3464561424" sldId="569"/>
            <ac:spMk id="38" creationId="{00000000-0000-0000-0000-000000000000}"/>
          </ac:spMkLst>
        </pc:spChg>
        <pc:spChg chg="del">
          <ac:chgData name="Bruno de Grissac" userId="d3f85db1-402d-49d1-8f7f-5bc735f26e17" providerId="ADAL" clId="{77EDA346-FF40-4C11-A157-E2867C7DD980}" dt="2022-01-17T13:34:37.611" v="1054" actId="478"/>
          <ac:spMkLst>
            <pc:docMk/>
            <pc:sldMk cId="3464561424" sldId="569"/>
            <ac:spMk id="39" creationId="{00000000-0000-0000-0000-000000000000}"/>
          </ac:spMkLst>
        </pc:spChg>
        <pc:cxnChg chg="del">
          <ac:chgData name="Bruno de Grissac" userId="d3f85db1-402d-49d1-8f7f-5bc735f26e17" providerId="ADAL" clId="{77EDA346-FF40-4C11-A157-E2867C7DD980}" dt="2022-01-17T13:34:28.815" v="1051" actId="478"/>
          <ac:cxnSpMkLst>
            <pc:docMk/>
            <pc:sldMk cId="3464561424" sldId="569"/>
            <ac:cxnSpMk id="6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3.411" v="1048" actId="478"/>
          <ac:cxnSpMkLst>
            <pc:docMk/>
            <pc:sldMk cId="3464561424" sldId="569"/>
            <ac:cxnSpMk id="40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5.834" v="1049" actId="478"/>
          <ac:cxnSpMkLst>
            <pc:docMk/>
            <pc:sldMk cId="3464561424" sldId="569"/>
            <ac:cxnSpMk id="41" creationId="{00000000-0000-0000-0000-000000000000}"/>
          </ac:cxnSpMkLst>
        </pc:cxnChg>
        <pc:cxnChg chg="del">
          <ac:chgData name="Bruno de Grissac" userId="d3f85db1-402d-49d1-8f7f-5bc735f26e17" providerId="ADAL" clId="{77EDA346-FF40-4C11-A157-E2867C7DD980}" dt="2022-01-17T13:34:27.267" v="1050" actId="478"/>
          <ac:cxnSpMkLst>
            <pc:docMk/>
            <pc:sldMk cId="3464561424" sldId="569"/>
            <ac:cxnSpMk id="42" creationId="{00000000-0000-0000-0000-000000000000}"/>
          </ac:cxnSpMkLst>
        </pc:cxn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5B59E7-90E6-420D-AABB-99BF6A8C4EB8}" type="datetimeFigureOut">
              <a:rPr lang="fr-FR" smtClean="0"/>
              <a:t>16/11/2022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82316-71EC-47CF-9640-A46F92FD33D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8690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CD7781-4B6E-48FF-B731-A183665EDAD5}" type="datetimeFigureOut">
              <a:rPr lang="fr-FR" smtClean="0"/>
              <a:t>16/11/2022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1FB029-0AF2-4823-A9ED-717817EB4A3C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963820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E1FB029-0AF2-4823-A9ED-717817EB4A3C}" type="slidenum">
              <a:rPr lang="fr-FR" smtClean="0"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60556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89398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27202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4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5411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5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54072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6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33907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7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15745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8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33634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9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847051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10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30366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11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167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12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3067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1pPr>
            <a:lvl2pPr marL="742950" indent="-28575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2pPr>
            <a:lvl3pPr marL="11430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3pPr>
            <a:lvl4pPr marL="16002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4pPr>
            <a:lvl5pPr marL="2057400" indent="-228600" defTabSz="955675" eaLnBrk="0" hangingPunct="0">
              <a:defRPr sz="2800">
                <a:solidFill>
                  <a:schemeClr val="tx1"/>
                </a:solidFill>
                <a:latin typeface="Gill Sans MT" pitchFamily="34" charset="0"/>
              </a:defRPr>
            </a:lvl5pPr>
            <a:lvl6pPr marL="25146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6pPr>
            <a:lvl7pPr marL="29718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7pPr>
            <a:lvl8pPr marL="34290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8pPr>
            <a:lvl9pPr marL="3886200" indent="-228600" algn="ctr" defTabSz="955675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ill Sans MT" pitchFamily="34" charset="0"/>
              </a:defRPr>
            </a:lvl9pPr>
          </a:lstStyle>
          <a:p>
            <a:pPr eaLnBrk="1" hangingPunct="1"/>
            <a:fld id="{7E187152-98F4-4BD0-B98C-FBE1CB86BEE2}" type="slidenum">
              <a:rPr lang="fr-FR" altLang="fr-FR" sz="1200" smtClean="0">
                <a:latin typeface="Arial" charset="0"/>
              </a:rPr>
              <a:pPr eaLnBrk="1" hangingPunct="1"/>
              <a:t>13</a:t>
            </a:fld>
            <a:endParaRPr lang="fr-FR" altLang="fr-FR" sz="1200" dirty="0">
              <a:latin typeface="Arial" charset="0"/>
            </a:endParaRPr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9163" y="744538"/>
            <a:ext cx="4960937" cy="3722687"/>
          </a:xfrm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1" y="4714876"/>
            <a:ext cx="5438775" cy="4467225"/>
          </a:xfrm>
          <a:noFill/>
        </p:spPr>
        <p:txBody>
          <a:bodyPr/>
          <a:lstStyle/>
          <a:p>
            <a:pPr eaLnBrk="1" hangingPunct="1"/>
            <a:endParaRPr lang="fr-FR" altLang="fr-FR" sz="1400" dirty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13684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jpe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Couv. Rapport PPT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4F81BD"/>
            </a:solidFill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2" name="Image 11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8351486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chemeClr val="accent6">
                    <a:lumMod val="75000"/>
                  </a:schemeClr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1855847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 descr="Couv. Rapport PPT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677"/>
            <a:ext cx="9144000" cy="6871678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ctrTitle"/>
          </p:nvPr>
        </p:nvSpPr>
        <p:spPr>
          <a:xfrm>
            <a:off x="952092" y="2130425"/>
            <a:ext cx="7772400" cy="1470025"/>
          </a:xfrm>
        </p:spPr>
        <p:txBody>
          <a:bodyPr>
            <a:normAutofit/>
          </a:bodyPr>
          <a:lstStyle>
            <a:lvl1pPr>
              <a:defRPr sz="3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637892" y="3886200"/>
            <a:ext cx="6400800" cy="78423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8" name="Connecteur droit 7"/>
          <p:cNvCxnSpPr/>
          <p:nvPr/>
        </p:nvCxnSpPr>
        <p:spPr>
          <a:xfrm>
            <a:off x="1637892" y="3700845"/>
            <a:ext cx="6787504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Image 8" descr="SAGE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1985" y="5708877"/>
            <a:ext cx="1848582" cy="498864"/>
          </a:xfrm>
          <a:prstGeom prst="rect">
            <a:avLst/>
          </a:prstGeom>
        </p:spPr>
      </p:pic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8992" y="5665478"/>
            <a:ext cx="2499688" cy="566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0699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Angle jau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5552" y="0"/>
            <a:ext cx="1298448" cy="1975104"/>
          </a:xfrm>
          <a:prstGeom prst="rect">
            <a:avLst/>
          </a:prstGeom>
        </p:spPr>
      </p:pic>
      <p:pic>
        <p:nvPicPr>
          <p:cNvPr id="7" name="Image 6" descr="Bando Bas Bleu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512775"/>
            <a:ext cx="9144001" cy="13520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1341A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2" name="Connecteur droit 11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13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Image 9" descr="SMEGREG EPTB logo Quad.jpg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038221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 17" descr="Couv. Rapport PPT4.jpg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" b="-1"/>
          <a:stretch/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E46C0A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31530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 descr="Couv. Rapport PPT5.jp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205348" y="274638"/>
            <a:ext cx="6481451" cy="1143000"/>
          </a:xfrm>
        </p:spPr>
        <p:txBody>
          <a:bodyPr>
            <a:normAutofit/>
          </a:bodyPr>
          <a:lstStyle>
            <a:lvl1pPr algn="l">
              <a:defRPr sz="2500">
                <a:solidFill>
                  <a:srgbClr val="FF0000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04751"/>
          </a:xfrm>
        </p:spPr>
        <p:txBody>
          <a:bodyPr/>
          <a:lstStyle>
            <a:lvl1pPr>
              <a:defRPr sz="2500">
                <a:solidFill>
                  <a:srgbClr val="1341A1"/>
                </a:solidFill>
              </a:defRPr>
            </a:lvl1pPr>
            <a:lvl2pPr>
              <a:defRPr sz="1800"/>
            </a:lvl2pPr>
            <a:lvl3pPr>
              <a:defRPr sz="1500"/>
            </a:lvl3pPr>
            <a:lvl4pPr>
              <a:defRPr sz="1300"/>
            </a:lvl4pPr>
            <a:lvl5pPr>
              <a:defRPr sz="1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223920" y="6356350"/>
            <a:ext cx="609060" cy="365125"/>
          </a:xfrm>
        </p:spPr>
        <p:txBody>
          <a:bodyPr/>
          <a:lstStyle>
            <a:lvl1pPr algn="l">
              <a:defRPr sz="1000">
                <a:solidFill>
                  <a:schemeClr val="bg1"/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  <p:cxnSp>
        <p:nvCxnSpPr>
          <p:cNvPr id="10" name="Connecteur droit 9"/>
          <p:cNvCxnSpPr/>
          <p:nvPr/>
        </p:nvCxnSpPr>
        <p:spPr>
          <a:xfrm>
            <a:off x="402078" y="1351969"/>
            <a:ext cx="8284722" cy="0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10"/>
          <p:cNvCxnSpPr/>
          <p:nvPr/>
        </p:nvCxnSpPr>
        <p:spPr>
          <a:xfrm flipV="1">
            <a:off x="2123414" y="614531"/>
            <a:ext cx="0" cy="477969"/>
          </a:xfrm>
          <a:prstGeom prst="line">
            <a:avLst/>
          </a:prstGeom>
          <a:ln w="6350" cmpd="sng">
            <a:solidFill>
              <a:schemeClr val="bg1">
                <a:lumMod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4" name="Image 13" descr="SMEGREG EPTB logo Quad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73" y="633915"/>
            <a:ext cx="1939639" cy="439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814739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C007F8-CCD2-4E45-B1E9-339A56482E0E}" type="datetime1">
              <a:rPr lang="fr-FR" smtClean="0"/>
              <a:t>16/11/2022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9E00E3-DEE3-4217-B4F6-3EC050798811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3843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3568" y="1498601"/>
            <a:ext cx="8352928" cy="2101850"/>
          </a:xfrm>
        </p:spPr>
        <p:txBody>
          <a:bodyPr>
            <a:normAutofit fontScale="90000"/>
          </a:bodyPr>
          <a:lstStyle/>
          <a:p>
            <a:r>
              <a:rPr lang="fr-FR" sz="2700" dirty="0"/>
              <a:t>Stratégie pour la gestion quantitative de la ressource</a:t>
            </a:r>
            <a:br>
              <a:rPr lang="fr-FR" sz="2700" dirty="0"/>
            </a:br>
            <a:r>
              <a:rPr lang="fr-FR" sz="2700" dirty="0"/>
              <a:t>en eau dans le bassin Adour-Garonne</a:t>
            </a:r>
            <a:br>
              <a:rPr lang="fr-FR" sz="2700" dirty="0"/>
            </a:br>
            <a:r>
              <a:rPr lang="fr-FR" sz="1200" dirty="0"/>
              <a:t> </a:t>
            </a:r>
            <a:br>
              <a:rPr lang="fr-FR" sz="4000" dirty="0"/>
            </a:br>
            <a:r>
              <a:rPr lang="fr-FR" sz="3600" dirty="0"/>
              <a:t>Feuille de route 2022-2027</a:t>
            </a:r>
            <a:br>
              <a:rPr lang="fr-FR" sz="3600" dirty="0"/>
            </a:br>
            <a:r>
              <a:rPr lang="fr-FR" sz="3600" dirty="0"/>
              <a:t>pour les Nappes profondes de Gironde</a:t>
            </a:r>
            <a:endParaRPr lang="fr-FR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r-FR" dirty="0"/>
              <a:t>Commission locale de l'eau</a:t>
            </a:r>
          </a:p>
          <a:p>
            <a:r>
              <a:rPr lang="fr-FR" dirty="0"/>
              <a:t>Réunion du 21 novembre 2022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2828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12776"/>
            <a:ext cx="8640959" cy="3939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0"/>
              </a:spcAft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Par délibération en date du 15 septembre 2021, le Comité de bassin Adour-Garonne a :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adopté une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"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stratégie de retour à l’équilibre </a:t>
            </a:r>
          </a:p>
          <a:p>
            <a:pPr algn="r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 la gestion quantitative de la ressource en eau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".</a:t>
            </a:r>
          </a:p>
          <a:p>
            <a:pPr marL="342900" indent="-3429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décidé "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 travailler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à l’échelle de chaque sous-bassin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avec les CLE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quand elles existent,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et avec les établissements publics de bassin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pour que ces derniers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proposent…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, sur la base de cette stratégie et des prospectives 2050 qu’ils ont conduites, la première étape </a:t>
            </a:r>
            <a:r>
              <a:rPr lang="fr-FR" sz="2000" b="1" i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d’une feuille de route opérationnelle à 5 ans </a:t>
            </a:r>
            <a:r>
              <a:rPr lang="fr-FR" sz="2000" i="1" dirty="0">
                <a:solidFill>
                  <a:srgbClr val="333399"/>
                </a:solidFill>
                <a:latin typeface="Trebuchet MS" panose="020B0603020202020204" pitchFamily="34" charset="0"/>
              </a:rPr>
              <a:t>identifiant des actions-phares à mener, avec l’appui des territoires organisés à l’échelle des sous-bassins.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"</a:t>
            </a:r>
          </a:p>
        </p:txBody>
      </p:sp>
    </p:spTree>
    <p:extLst>
      <p:ext uri="{BB962C8B-B14F-4D97-AF65-F5344CB8AC3E}">
        <p14:creationId xmlns:p14="http://schemas.microsoft.com/office/powerpoint/2010/main" val="2669729892"/>
      </p:ext>
    </p:extLst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Elaboration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484784"/>
            <a:ext cx="8640960" cy="48013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Une première version de la feuille de route élaborée après un cadrage par la CLE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8 janvier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et le Comité syndical du SMEGREG (</a:t>
            </a:r>
            <a:r>
              <a:rPr lang="fr-FR" sz="1600" dirty="0">
                <a:solidFill>
                  <a:srgbClr val="333399"/>
                </a:solidFill>
                <a:latin typeface="Trebuchet MS" panose="020B0603020202020204" pitchFamily="34" charset="0"/>
              </a:rPr>
              <a:t>18 mai 2022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)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en adaptant la méthode et son contenu aux spécificités des nappes profondes et aux à l'usage eau potable, sans négliger les autres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qui décline la stratégie de restauration et maintien du bon état des nappes profondes inscrite dans le SAGE dans une prospective à 2050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qui précise autant que faire se peut les modalités de déclinaison opérationnelle de cette stratégie et notamment :</a:t>
            </a:r>
          </a:p>
          <a:p>
            <a:pPr lvl="3"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gouvernance	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actions à mettre en œuvre </a:t>
            </a:r>
            <a:endParaRPr lang="fr-FR" dirty="0">
              <a:solidFill>
                <a:schemeClr val="accent6">
                  <a:lumMod val="75000"/>
                </a:schemeClr>
              </a:solidFill>
              <a:latin typeface="Trebuchet MS" panose="020B0603020202020204" pitchFamily="34" charset="0"/>
            </a:endParaRPr>
          </a:p>
          <a:p>
            <a:pPr lvl="3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acteurs / les porteurs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échéances</a:t>
            </a:r>
          </a:p>
          <a:p>
            <a:pPr lvl="3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outils d'évaluation	</a:t>
            </a:r>
            <a:r>
              <a:rPr lang="fr-FR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•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les moyens financiers</a:t>
            </a:r>
          </a:p>
          <a:p>
            <a:pPr algn="r">
              <a:spcBef>
                <a:spcPts val="2400"/>
              </a:spcBef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dont le Comité de Bassin a pris acte le 29 juin 2022.</a:t>
            </a:r>
          </a:p>
        </p:txBody>
      </p:sp>
    </p:spTree>
    <p:extLst>
      <p:ext uri="{BB962C8B-B14F-4D97-AF65-F5344CB8AC3E}">
        <p14:creationId xmlns:p14="http://schemas.microsoft.com/office/powerpoint/2010/main" val="2991505516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4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39752" y="1484784"/>
            <a:ext cx="6552728" cy="4708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enjeux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maintien, ou la restauration puis le maintien, du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bon état quantitatif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pérennisation d'un mode d'approvisionnement en eau potable qui repose sur les nappes profondes et garantit à moindre coût une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très grande sécurité sanitaire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d'une capacité d'accès aux nappes profondes pour des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usages nécessitant une très grande qualité d'eau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(agro-alimentaire, industrie)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 maintien d'une capacité de </a:t>
            </a:r>
            <a:r>
              <a:rPr lang="fr-FR" sz="2000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développement de la géothermie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A8D4ACA5-D85D-A7E3-87F2-9F74C4D8C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954" y="2268790"/>
            <a:ext cx="2218798" cy="3140968"/>
          </a:xfrm>
          <a:prstGeom prst="rect">
            <a:avLst/>
          </a:prstGeom>
          <a:ln>
            <a:solidFill>
              <a:schemeClr val="bg1">
                <a:lumMod val="75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348512808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5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397675"/>
            <a:ext cx="864096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Prospectives :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diminution de la disponibilité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 ressources superficielles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menace sur la qualité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des ressources superficielles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croissance démographique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augmentation de la demande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(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eau potable/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eau agricole/eau industrielle)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durcissement de la réglementation sanitaire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raréfaction des ressources utilisables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pour la production d'eau potable</a:t>
            </a:r>
          </a:p>
        </p:txBody>
      </p:sp>
      <p:sp>
        <p:nvSpPr>
          <p:cNvPr id="2" name="Text Box 15">
            <a:extLst>
              <a:ext uri="{FF2B5EF4-FFF2-40B4-BE49-F238E27FC236}">
                <a16:creationId xmlns:a16="http://schemas.microsoft.com/office/drawing/2014/main" id="{9390343F-5BCE-6EE7-C41E-82B66B0485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183" y="3602340"/>
            <a:ext cx="864096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Outil de gestion et stratégie :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SAGE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  <a:p>
            <a:pPr marL="457200" indent="-457200"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la stratégie :</a:t>
            </a:r>
          </a:p>
          <a:p>
            <a:pPr marL="9144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priorité à la maîtrise de la demande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(économies d'eau, optimisation des usages, maîtrise des consommations)</a:t>
            </a:r>
          </a:p>
          <a:p>
            <a:pPr marL="9144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substitution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 ressource en complément</a:t>
            </a:r>
          </a:p>
          <a:p>
            <a:pPr marL="914400" lvl="1" indent="-457200"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dans un encadrement strict de l'accès à la ressource 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garant d'une maîtrise de la demande et d'un accès équitable aux nappes profondes</a:t>
            </a:r>
          </a:p>
        </p:txBody>
      </p:sp>
      <p:sp>
        <p:nvSpPr>
          <p:cNvPr id="3" name="Text Box 15">
            <a:extLst>
              <a:ext uri="{FF2B5EF4-FFF2-40B4-BE49-F238E27FC236}">
                <a16:creationId xmlns:a16="http://schemas.microsoft.com/office/drawing/2014/main" id="{5421FEFA-D3B4-A0EC-191C-3B9E2CD3E1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5716" y="6084004"/>
            <a:ext cx="698477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Gouvernance : la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CLE du SAGE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des Nappes profondes de Gironde</a:t>
            </a:r>
          </a:p>
        </p:txBody>
      </p:sp>
    </p:spTree>
    <p:extLst>
      <p:ext uri="{BB962C8B-B14F-4D97-AF65-F5344CB8AC3E}">
        <p14:creationId xmlns:p14="http://schemas.microsoft.com/office/powerpoint/2010/main" val="3363417462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6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60" cy="4555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Les 5 axes de la stratégie après adaptation aux spécificités des nappes profondes de Gironde :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mise en place de démarches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poursuite de la démarche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d’atteinte et de maintien de l’équilibre du bon état quantitatif ;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l’engagement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la poursuite et le renforcement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des programmes d’économies d’eau et d’efficience des usages ;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sécurisation des prélèvements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agricoles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pour l'eau potable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et la facilitation de la gestion collective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de l’irrigation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</a:t>
            </a:r>
            <a:r>
              <a:rPr lang="fr-FR" sz="2000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de l'accès à la ressource 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;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réduction des périodes de crise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en période de sécheresse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;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 la sécurisation sur le long terme </a:t>
            </a:r>
            <a:r>
              <a:rPr lang="fr-FR" sz="2000" strike="sngStrike" dirty="0">
                <a:solidFill>
                  <a:srgbClr val="333399"/>
                </a:solidFill>
                <a:latin typeface="Trebuchet MS" panose="020B0603020202020204" pitchFamily="34" charset="0"/>
              </a:rPr>
              <a:t>du soutien d’étiage</a:t>
            </a: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, des besoins des milieux et des usages.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Rappel contenu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2924643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8B0EFC5-F756-188B-56D8-13BB75CC2B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7704" y="3782396"/>
            <a:ext cx="6212552" cy="2710204"/>
          </a:xfrm>
          <a:prstGeom prst="rect">
            <a:avLst/>
          </a:prstGeom>
        </p:spPr>
      </p:pic>
      <p:sp>
        <p:nvSpPr>
          <p:cNvPr id="7" name="Text Box 15">
            <a:extLst>
              <a:ext uri="{FF2B5EF4-FFF2-40B4-BE49-F238E27FC236}">
                <a16:creationId xmlns:a16="http://schemas.microsoft.com/office/drawing/2014/main" id="{4DD26909-8F0E-4879-99ED-912A561AE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752" y="3793689"/>
            <a:ext cx="7953123" cy="2708434"/>
          </a:xfrm>
          <a:prstGeom prst="rect">
            <a:avLst/>
          </a:prstGeom>
          <a:solidFill>
            <a:srgbClr val="FFFF99"/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spcBef>
                <a:spcPts val="3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Quelles solutions pour minimiser l'incidence ?</a:t>
            </a: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un renforcement de la politique d'incitation aux économies d'eau (réseaux d'eau potable, consommations individuelles, collectives et des activités économiques)</a:t>
            </a:r>
          </a:p>
          <a:p>
            <a:pPr marL="342900" indent="-342900">
              <a:spcBef>
                <a:spcPts val="18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la recherche et la mise en œuvre de substitutions d'intérêt local pour la production d'eau potable et de substitutions locales pour des usages ne nécessitant pas une eau de qualité "potable"</a:t>
            </a:r>
          </a:p>
        </p:txBody>
      </p:sp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/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Mise à jour de la feuille de route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7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6" name="Text Box 15">
            <a:extLst>
              <a:ext uri="{FF2B5EF4-FFF2-40B4-BE49-F238E27FC236}">
                <a16:creationId xmlns:a16="http://schemas.microsoft.com/office/drawing/2014/main" id="{2E0556CD-8A58-47E1-BF45-E21833FAF0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556792"/>
            <a:ext cx="8640959" cy="2092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A la demande de l'Agence de l'eau pour identifier les actions opérationnelles à mettre en œuvre dès 2023 et à planifier à court (2024), moyen (sur 5 ans) et long termes et en estimer le coût de mise en œuvre</a:t>
            </a:r>
          </a:p>
          <a:p>
            <a:pPr marL="457200" indent="-457200">
              <a:spcBef>
                <a:spcPts val="1200"/>
              </a:spcBef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sz="2000" dirty="0">
                <a:solidFill>
                  <a:srgbClr val="333399"/>
                </a:solidFill>
                <a:latin typeface="Trebuchet MS" panose="020B0603020202020204" pitchFamily="34" charset="0"/>
              </a:rPr>
              <a:t>Pour minimiser l'incidence du report à 2029 de la mise en service du Champ captant des Landes du Médoc</a:t>
            </a:r>
          </a:p>
        </p:txBody>
      </p:sp>
    </p:spTree>
    <p:extLst>
      <p:ext uri="{BB962C8B-B14F-4D97-AF65-F5344CB8AC3E}">
        <p14:creationId xmlns:p14="http://schemas.microsoft.com/office/powerpoint/2010/main" val="307954316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8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1 : démarche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d’atteinte et de maintien du bon état quantitatif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Révision de certains VMPO (volumes maximum prélevables) et vérification de la pertinence de tous les autres en regard des nouveaux scénarios climatiques du GIEC devant donner lieu à une modification du SAGE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Définition de nouvelles règles de gestion de l’Oligocène centre dans le but de gagner des degrés de liberté pour l’exploitation de cette ressource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latin typeface="Trebuchet MS" panose="020B0603020202020204" pitchFamily="34" charset="0"/>
              </a:rPr>
              <a:t>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Actualisation des besoins en ressource à moyen et long termes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usages domestiques de l‘eau potable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agricoles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Améliorer la connaissance des prélèvements industriels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Elaborer une stratégie d'accès à la ressource et d'optimisation des usages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Le cas échéant modification, voire révision, du SAGE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2027734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7780597-2FB5-0FE3-42F4-1DE99098AC09}"/>
              </a:ext>
            </a:extLst>
          </p:cNvPr>
          <p:cNvSpPr/>
          <p:nvPr/>
        </p:nvSpPr>
        <p:spPr>
          <a:xfrm>
            <a:off x="617385" y="5492532"/>
            <a:ext cx="8339734" cy="908397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7F4AA6-09B9-CAB2-DF7C-FFE45A7A2092}"/>
              </a:ext>
            </a:extLst>
          </p:cNvPr>
          <p:cNvSpPr/>
          <p:nvPr/>
        </p:nvSpPr>
        <p:spPr>
          <a:xfrm>
            <a:off x="633473" y="4864062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3EE5732-28EE-FDF5-61D7-4B22042FF566}"/>
              </a:ext>
            </a:extLst>
          </p:cNvPr>
          <p:cNvSpPr/>
          <p:nvPr/>
        </p:nvSpPr>
        <p:spPr>
          <a:xfrm>
            <a:off x="633473" y="2636912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9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7968" y="1338006"/>
            <a:ext cx="8779151" cy="50629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2 : poursuite et renforcement des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programmes d’économies d’eau 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et d’efficience des usages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Réexamen, pour tous les usages, du gisement d’économie d’eau et de la politique de mobilisation de ce gisement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Services publics d’alimentation en eau potable : renforcement des exigences en matière de performances des services d'eau potable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Services privés d’alimentation en eau potable : connaissance et analyse des performances des services d'eau potable privés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Maîtrise des consommations d'eau dans les bâtiments publics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Micro-substitutions : évaluation de l’efficacité des opérations et quantification des projets potentiels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Origine et usages de l’eau dans les activités économiques : analyse critique et propositions d’optimisation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Renforcement de la politique de sensibilisation, information, formation sur la valeur patrimoniale des nappes profondes et de promotion des économies d’eau</a:t>
            </a:r>
          </a:p>
        </p:txBody>
      </p:sp>
    </p:spTree>
    <p:extLst>
      <p:ext uri="{BB962C8B-B14F-4D97-AF65-F5344CB8AC3E}">
        <p14:creationId xmlns:p14="http://schemas.microsoft.com/office/powerpoint/2010/main" val="3817744590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A4DBB77-5DBD-1631-6470-0BCF5984DE7F}"/>
              </a:ext>
            </a:extLst>
          </p:cNvPr>
          <p:cNvSpPr/>
          <p:nvPr/>
        </p:nvSpPr>
        <p:spPr>
          <a:xfrm>
            <a:off x="622957" y="4045860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2059B7-69C4-9158-4B27-BD654CFAF20F}"/>
              </a:ext>
            </a:extLst>
          </p:cNvPr>
          <p:cNvSpPr/>
          <p:nvPr/>
        </p:nvSpPr>
        <p:spPr>
          <a:xfrm>
            <a:off x="617385" y="4655266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133A154-DB9D-71C0-B4C0-BAC0305698A8}"/>
              </a:ext>
            </a:extLst>
          </p:cNvPr>
          <p:cNvSpPr/>
          <p:nvPr/>
        </p:nvSpPr>
        <p:spPr>
          <a:xfrm>
            <a:off x="622957" y="3429000"/>
            <a:ext cx="8339734" cy="576064"/>
          </a:xfrm>
          <a:prstGeom prst="rect">
            <a:avLst/>
          </a:prstGeom>
          <a:solidFill>
            <a:srgbClr val="FFFF9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10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5160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3 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sécurisation des prélèvements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agricoles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pour l'eau potable et la facilitation de la gestion collective de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l’irrigation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de l'accès à la ressource pour l'eau potable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encadrer l'accès à la ressource de manière à restaurer et garantir le bon état des nappes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organiser l'accès à la ressource de manière à concilier, à moindre coût, bon état des nappes et continuité de l'approvisionnement en eau potable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mettre en œuvre le projet structurant mutualisé de substitution des prélèvements à l'Eocène centre "Champ captant des Landes du Médoc)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recherche et mise en œuvre de projets d'intérêt local de substitution des prélèvements à l'Eocène centre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mettre en œuvre un ou plusieurs projets structurants de substitution des prélèvements à l'Eocène centre à concurrence de 10 millions de m</a:t>
            </a:r>
            <a:r>
              <a:rPr lang="fr-FR" baseline="30000" dirty="0">
                <a:solidFill>
                  <a:srgbClr val="333399"/>
                </a:solidFill>
                <a:latin typeface="Trebuchet MS" panose="020B0603020202020204" pitchFamily="34" charset="0"/>
              </a:rPr>
              <a:t>3</a:t>
            </a: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/an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AEP : garantir un partage équitable des coûts de réparation des ressources trop sollicitées et d’accès à de nouvelles ressources</a:t>
            </a:r>
          </a:p>
          <a:p>
            <a:pPr marL="342900" indent="-342900">
              <a:spcBef>
                <a:spcPts val="4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Agriculture : étudier la possibilité de créer un organisme unique de gestion</a:t>
            </a:r>
          </a:p>
          <a:p>
            <a:pPr algn="r">
              <a:buClr>
                <a:schemeClr val="accent6">
                  <a:lumMod val="75000"/>
                </a:schemeClr>
              </a:buClr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 collective pour les nappes profondes ou toutes les eaux souterraines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9914331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11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7397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4 : réduction des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périodes de crise</a:t>
            </a:r>
            <a:endParaRPr lang="fr-FR" dirty="0">
              <a:solidFill>
                <a:srgbClr val="333399"/>
              </a:solidFill>
              <a:highlight>
                <a:srgbClr val="C0C0C0"/>
              </a:highlight>
              <a:latin typeface="Trebuchet MS" panose="020B0603020202020204" pitchFamily="34" charset="0"/>
            </a:endParaRP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matière de gestion de la ressource : compte tenu de l'inertie des nappes profondes, la crise est devant nous. La gestion quantitative vise à éviter cette crise.</a:t>
            </a:r>
          </a:p>
          <a:p>
            <a:pPr>
              <a:spcBef>
                <a:spcPts val="12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En matière d'usage eau potable : sécurisation de l'approvisionnement par une organisation de l'alimentation en secours (doublement des points de production, diversification des sources, interconnexions, etc.)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Alimentation en eau potable : sécurisation de l’approvisionnement pour garantir la continuité du service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Service d’eau industrielle de la Presqu’île d’Ambès : garantir la continuité du service en quantité et qualité pour limiter le recours en secours à l’Eocène </a:t>
            </a:r>
          </a:p>
          <a:p>
            <a:pPr marL="457200" indent="-457200">
              <a:spcBef>
                <a:spcPts val="12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Prise d’eau de Galgon et conduite du Blayais : garantir la continuité du service en quantité et qualité pour limiter le recours en secours aux Nappes profondes et sécuriser l’irrigation et la défense contre l’incendie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534865"/>
      </p:ext>
    </p:extLst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12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4" name="Text Box 15">
            <a:extLst>
              <a:ext uri="{FF2B5EF4-FFF2-40B4-BE49-F238E27FC236}">
                <a16:creationId xmlns:a16="http://schemas.microsoft.com/office/drawing/2014/main" id="{083AEC7C-09ED-41F2-881E-87D1DC009B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59" y="1338006"/>
            <a:ext cx="8640960" cy="4231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508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Axe 5 :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sécurisation </a:t>
            </a:r>
            <a:r>
              <a:rPr lang="fr-FR" strike="sngStrike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du soutien d’étiage et</a:t>
            </a:r>
            <a:r>
              <a:rPr lang="fr-FR" dirty="0">
                <a:solidFill>
                  <a:srgbClr val="333399"/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 </a:t>
            </a:r>
            <a:r>
              <a:rPr lang="fr-FR" b="1" dirty="0">
                <a:solidFill>
                  <a:schemeClr val="accent6">
                    <a:lumMod val="75000"/>
                  </a:schemeClr>
                </a:solidFill>
                <a:highlight>
                  <a:srgbClr val="C0C0C0"/>
                </a:highlight>
                <a:latin typeface="Trebuchet MS" panose="020B0603020202020204" pitchFamily="34" charset="0"/>
              </a:rPr>
              <a:t>des besoins des milieux</a:t>
            </a:r>
          </a:p>
          <a:p>
            <a:pPr>
              <a:spcBef>
                <a:spcPts val="600"/>
              </a:spcBef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C'est l'objectif de l'élaboration de l'Atlas des zones à enjeux aval que d'identifier les zones où une gestion en pression des nappes profondes s'impose pour garantir un flux indispensable pour garantir le bon état 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milieu (lorsque ce milieu est un cours d'eau, ce flux sortant est assimilable à un soutien d'étiage naturel),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d'un usage.</a:t>
            </a:r>
          </a:p>
          <a:p>
            <a:pPr marL="342900" indent="-3429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Arial" panose="020B0604020202020204" pitchFamily="34" charset="0"/>
              <a:buChar char="•"/>
            </a:pPr>
            <a:endParaRPr lang="fr-FR" dirty="0">
              <a:solidFill>
                <a:srgbClr val="333399"/>
              </a:solidFill>
              <a:latin typeface="Trebuchet MS" panose="020B0603020202020204" pitchFamily="34" charset="0"/>
            </a:endParaRP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Finalisation de l’Atlas des zones à enjeux aval et, le cas échéant, fixation de règles de gestion en pression</a:t>
            </a:r>
          </a:p>
          <a:p>
            <a:pPr marL="457200" indent="-457200">
              <a:spcBef>
                <a:spcPts val="600"/>
              </a:spcBef>
              <a:buClr>
                <a:schemeClr val="accent6">
                  <a:lumMod val="75000"/>
                </a:schemeClr>
              </a:buClr>
              <a:buFont typeface="+mj-lt"/>
              <a:buAutoNum type="arabicPeriod"/>
            </a:pPr>
            <a:r>
              <a:rPr lang="fr-FR" dirty="0">
                <a:solidFill>
                  <a:srgbClr val="333399"/>
                </a:solidFill>
                <a:latin typeface="Trebuchet MS" panose="020B0603020202020204" pitchFamily="34" charset="0"/>
              </a:rPr>
              <a:t>Evaluation des besoins d’activités spécifiques (industrie spécialisée, géothermie…)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Contenu par axe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214153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numéro de diapositive 5"/>
          <p:cNvSpPr txBox="1">
            <a:spLocks/>
          </p:cNvSpPr>
          <p:nvPr/>
        </p:nvSpPr>
        <p:spPr>
          <a:xfrm>
            <a:off x="177968" y="6453336"/>
            <a:ext cx="360040" cy="23953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fr-FR"/>
            </a:defPPr>
            <a:lvl1pPr marL="0" algn="l" defTabSz="914400" rtl="0" eaLnBrk="1" latinLnBrk="0" hangingPunct="1">
              <a:defRPr sz="1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C58BF551-55C1-41BB-A319-BAA5391E3DC0}" type="slidenum">
              <a:rPr lang="fr-FR" smtClean="0">
                <a:solidFill>
                  <a:srgbClr val="E1E805"/>
                </a:solidFill>
              </a:rPr>
              <a:pPr>
                <a:defRPr/>
              </a:pPr>
              <a:t>13</a:t>
            </a:fld>
            <a:endParaRPr lang="fr-FR" dirty="0">
              <a:solidFill>
                <a:srgbClr val="E1E805"/>
              </a:solidFill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B3246416-3896-0385-8BAE-3F2C9558CCF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2195736" y="260648"/>
            <a:ext cx="6624736" cy="1152128"/>
          </a:xfrm>
        </p:spPr>
        <p:txBody>
          <a:bodyPr>
            <a:normAutofit fontScale="90000"/>
          </a:bodyPr>
          <a:lstStyle/>
          <a:p>
            <a:pPr algn="ctr"/>
            <a:r>
              <a:rPr lang="fr-FR" altLang="fr-FR" sz="2800" b="1" dirty="0">
                <a:solidFill>
                  <a:srgbClr val="0077D4"/>
                </a:solidFill>
              </a:rPr>
              <a:t>Feuille de route EPTB Nappes profondes</a:t>
            </a:r>
            <a:br>
              <a:rPr lang="fr-FR" altLang="fr-FR" sz="2800" b="1" dirty="0">
                <a:solidFill>
                  <a:srgbClr val="0077D4"/>
                </a:solidFill>
              </a:rPr>
            </a:br>
            <a:r>
              <a:rPr lang="fr-FR" altLang="fr-FR" sz="2800" b="1" dirty="0">
                <a:solidFill>
                  <a:srgbClr val="0077D4"/>
                </a:solidFill>
              </a:rPr>
              <a:t>Synthèse des dépenses chiffrées</a:t>
            </a:r>
            <a:endParaRPr lang="fr-FR" altLang="fr-FR" sz="2400" b="1" i="1" dirty="0">
              <a:solidFill>
                <a:srgbClr val="0077D4"/>
              </a:solidFill>
            </a:endParaRP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FC560F25-5425-009B-6E3E-E1F93CC81C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54726" y="1412776"/>
            <a:ext cx="6102961" cy="5120725"/>
          </a:xfrm>
          <a:prstGeom prst="rect">
            <a:avLst/>
          </a:prstGeom>
        </p:spPr>
      </p:pic>
      <p:sp>
        <p:nvSpPr>
          <p:cNvPr id="6" name="Ellipse 5">
            <a:extLst>
              <a:ext uri="{FF2B5EF4-FFF2-40B4-BE49-F238E27FC236}">
                <a16:creationId xmlns:a16="http://schemas.microsoft.com/office/drawing/2014/main" id="{F371AE14-65F9-7CA5-8F82-CA6109401D92}"/>
              </a:ext>
            </a:extLst>
          </p:cNvPr>
          <p:cNvSpPr/>
          <p:nvPr/>
        </p:nvSpPr>
        <p:spPr>
          <a:xfrm>
            <a:off x="6508316" y="3176972"/>
            <a:ext cx="1152128" cy="504056"/>
          </a:xfrm>
          <a:prstGeom prst="ellipse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E0E0B900-AAA0-4570-A281-1800E6016327}"/>
              </a:ext>
            </a:extLst>
          </p:cNvPr>
          <p:cNvSpPr/>
          <p:nvPr/>
        </p:nvSpPr>
        <p:spPr>
          <a:xfrm>
            <a:off x="7742410" y="3176972"/>
            <a:ext cx="1152128" cy="504056"/>
          </a:xfrm>
          <a:prstGeom prst="ellipse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7ADAA5C-D8DE-F3AC-74B9-90546892E13A}"/>
              </a:ext>
            </a:extLst>
          </p:cNvPr>
          <p:cNvSpPr/>
          <p:nvPr/>
        </p:nvSpPr>
        <p:spPr>
          <a:xfrm>
            <a:off x="6508316" y="3721110"/>
            <a:ext cx="1152128" cy="504056"/>
          </a:xfrm>
          <a:prstGeom prst="ellipse">
            <a:avLst/>
          </a:prstGeom>
          <a:noFill/>
          <a:ln w="44450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4E9EEC5C-F63B-4E8D-595F-0B168832ACE5}"/>
              </a:ext>
            </a:extLst>
          </p:cNvPr>
          <p:cNvSpPr txBox="1"/>
          <p:nvPr/>
        </p:nvSpPr>
        <p:spPr>
          <a:xfrm>
            <a:off x="54147" y="3219363"/>
            <a:ext cx="282577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>
                <a:solidFill>
                  <a:srgbClr val="0070C0"/>
                </a:solidFill>
              </a:rPr>
              <a:t>CC Landes du Médoc</a:t>
            </a:r>
          </a:p>
          <a:p>
            <a:endParaRPr lang="fr-FR" sz="800" dirty="0"/>
          </a:p>
          <a:p>
            <a:r>
              <a:rPr lang="fr-FR" dirty="0">
                <a:solidFill>
                  <a:srgbClr val="0070C0"/>
                </a:solidFill>
              </a:rPr>
              <a:t>4 substituions locales dont SIAEPA Cubzadais-F.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8091A7C7-44BC-3D5E-9A70-4AF83A3CD8BF}"/>
              </a:ext>
            </a:extLst>
          </p:cNvPr>
          <p:cNvCxnSpPr/>
          <p:nvPr/>
        </p:nvCxnSpPr>
        <p:spPr>
          <a:xfrm>
            <a:off x="2339752" y="3429000"/>
            <a:ext cx="4168564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26AC1931-3EF8-6714-C3C4-C99BA6C3DA25}"/>
              </a:ext>
            </a:extLst>
          </p:cNvPr>
          <p:cNvCxnSpPr>
            <a:cxnSpLocks/>
            <a:endCxn id="9" idx="2"/>
          </p:cNvCxnSpPr>
          <p:nvPr/>
        </p:nvCxnSpPr>
        <p:spPr>
          <a:xfrm>
            <a:off x="2635685" y="3973138"/>
            <a:ext cx="3872631" cy="0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ZoneTexte 15">
            <a:extLst>
              <a:ext uri="{FF2B5EF4-FFF2-40B4-BE49-F238E27FC236}">
                <a16:creationId xmlns:a16="http://schemas.microsoft.com/office/drawing/2014/main" id="{7F442E5A-E1FA-9550-E2B5-78D17636BFDA}"/>
              </a:ext>
            </a:extLst>
          </p:cNvPr>
          <p:cNvSpPr txBox="1"/>
          <p:nvPr/>
        </p:nvSpPr>
        <p:spPr>
          <a:xfrm>
            <a:off x="-300539" y="5010113"/>
            <a:ext cx="28257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dirty="0">
                <a:solidFill>
                  <a:srgbClr val="0070C0"/>
                </a:solidFill>
              </a:rPr>
              <a:t>2</a:t>
            </a:r>
            <a:r>
              <a:rPr lang="fr-FR" baseline="30000" dirty="0">
                <a:solidFill>
                  <a:srgbClr val="0070C0"/>
                </a:solidFill>
              </a:rPr>
              <a:t>ème</a:t>
            </a:r>
            <a:r>
              <a:rPr lang="fr-FR" dirty="0">
                <a:solidFill>
                  <a:srgbClr val="0070C0"/>
                </a:solidFill>
              </a:rPr>
              <a:t> substitution structurante</a:t>
            </a:r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043646A4-8827-2932-0B59-79143E9A9CA7}"/>
              </a:ext>
            </a:extLst>
          </p:cNvPr>
          <p:cNvCxnSpPr>
            <a:cxnSpLocks/>
            <a:endCxn id="8" idx="3"/>
          </p:cNvCxnSpPr>
          <p:nvPr/>
        </p:nvCxnSpPr>
        <p:spPr>
          <a:xfrm flipV="1">
            <a:off x="2525231" y="3607211"/>
            <a:ext cx="5385904" cy="1704478"/>
          </a:xfrm>
          <a:prstGeom prst="straightConnector1">
            <a:avLst/>
          </a:prstGeom>
          <a:ln>
            <a:tailEnd type="triangl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390832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  <p:bldP spid="9" grpId="0" animBg="1"/>
      <p:bldP spid="10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illage">
      <a:majorFont>
        <a:latin typeface="Trebuchet MS"/>
        <a:ea typeface=""/>
        <a:cs typeface=""/>
        <a:font script="Jpan" typeface="ＭＳ ゴシック"/>
        <a:font script="Hang" typeface="HY그래픽B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ゴシック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6804</TotalTime>
  <Words>1545</Words>
  <Application>Microsoft Office PowerPoint</Application>
  <PresentationFormat>Affichage à l'écran (4:3)</PresentationFormat>
  <Paragraphs>126</Paragraphs>
  <Slides>13</Slides>
  <Notes>13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7" baseType="lpstr">
      <vt:lpstr>Arial</vt:lpstr>
      <vt:lpstr>Calibri</vt:lpstr>
      <vt:lpstr>Trebuchet MS</vt:lpstr>
      <vt:lpstr>Office Theme</vt:lpstr>
      <vt:lpstr>Stratégie pour la gestion quantitative de la ressource en eau dans le bassin Adour-Garonne   Feuille de route 2022-2027 pour les Nappes profondes de Gironde</vt:lpstr>
      <vt:lpstr>Feuille de route EPTB Rappels</vt:lpstr>
      <vt:lpstr>Feuille de route EPTB Nappes profondes Elaboration</vt:lpstr>
      <vt:lpstr>Feuille de route EPTB Nappes profondes Rappel contenu</vt:lpstr>
      <vt:lpstr>Feuille de route EPTB Nappes profondes Rappel contenu</vt:lpstr>
      <vt:lpstr>Feuille de route EPTB Nappes profondes Rappel contenu</vt:lpstr>
      <vt:lpstr>Mise à jour de la feuille de route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Contenu par axe</vt:lpstr>
      <vt:lpstr>Feuille de route EPTB Nappes profondes Synthèse des dépenses chiffrées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bruno.degrissac</dc:creator>
  <cp:lastModifiedBy>Bruno de Grissac</cp:lastModifiedBy>
  <cp:revision>365</cp:revision>
  <cp:lastPrinted>2016-10-18T07:35:07Z</cp:lastPrinted>
  <dcterms:created xsi:type="dcterms:W3CDTF">2015-09-15T19:44:09Z</dcterms:created>
  <dcterms:modified xsi:type="dcterms:W3CDTF">2022-11-16T08:20:50Z</dcterms:modified>
</cp:coreProperties>
</file>