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564" r:id="rId2"/>
    <p:sldId id="567" r:id="rId3"/>
    <p:sldId id="584" r:id="rId4"/>
    <p:sldId id="585" r:id="rId5"/>
    <p:sldId id="586" r:id="rId6"/>
    <p:sldId id="587" r:id="rId7"/>
    <p:sldId id="565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78F04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EDA346-FF40-4C11-A157-E2867C7DD980}" v="912" dt="2022-01-17T13:54:28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4" d="100"/>
          <a:sy n="104" d="100"/>
        </p:scale>
        <p:origin x="1332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16/11/2022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09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180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850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2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70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16/11/2022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2800" dirty="0"/>
              <a:t>Conséquences du report à 2029 de la mise en service du Champ captant des Landes du Médoc</a:t>
            </a: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21 novembre 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lassementUG">
            <a:extLst>
              <a:ext uri="{FF2B5EF4-FFF2-40B4-BE49-F238E27FC236}">
                <a16:creationId xmlns:a16="http://schemas.microsoft.com/office/drawing/2014/main" id="{0500E66E-590C-8DC4-DD29-E8DB19097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6" y="1436789"/>
            <a:ext cx="3125470" cy="4220210"/>
          </a:xfrm>
          <a:prstGeom prst="rect">
            <a:avLst/>
          </a:prstGeom>
          <a:noFill/>
          <a:ln>
            <a:noFill/>
          </a:ln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Incidence potentielle du report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sur les ressources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846" y="1513041"/>
            <a:ext cx="5832648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Pour simplifier, examen de l'incidence uniquement sur l'Eocène centre.</a:t>
            </a:r>
          </a:p>
          <a:p>
            <a:pPr algn="just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Eocène centre :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VMPO 38,3 millions de m</a:t>
            </a:r>
            <a:r>
              <a:rPr lang="fr-FR" baseline="300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/an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prélevé entre 2001 et 2020 en millions de m</a:t>
            </a:r>
            <a:r>
              <a:rPr lang="fr-FR" baseline="300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/an</a:t>
            </a:r>
          </a:p>
          <a:p>
            <a:pPr algn="ctr" hangingPunct="0">
              <a:spcBef>
                <a:spcPts val="600"/>
              </a:spcBef>
              <a:spcAft>
                <a:spcPts val="0"/>
              </a:spcAft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mini</a:t>
            </a: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42,3 / moyenne 46,9 / maxi 53,8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Objectif champ captant des Landes du Médoc :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substitution de </a:t>
            </a: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#10 de millions de m</a:t>
            </a:r>
            <a:r>
              <a:rPr lang="fr-FR" sz="1800" baseline="300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hangingPunct="0">
              <a:spcBef>
                <a:spcPts val="600"/>
              </a:spcBef>
              <a:spcAft>
                <a:spcPts val="0"/>
              </a:spcAft>
            </a:pPr>
            <a:endParaRPr lang="fr-FR" sz="1800" dirty="0">
              <a:solidFill>
                <a:srgbClr val="0070C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600"/>
              </a:spcBef>
              <a:spcAft>
                <a:spcPts val="0"/>
              </a:spcAft>
            </a:pPr>
            <a:endParaRPr lang="fr-FR" dirty="0">
              <a:solidFill>
                <a:srgbClr val="0070C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Quelle évolution prévisible des prélèvements à l'Eocène centre sur les 7 années qui nous séparent de la mise en service ?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Incidence potentielle du report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sur l'Eocène centre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31" y="5361409"/>
            <a:ext cx="81369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VMPO 38,3 millions de m</a:t>
            </a:r>
            <a:r>
              <a:rPr lang="fr-FR" baseline="300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/an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prélevé entre 2001 et 2020 en millions de m</a:t>
            </a:r>
            <a:r>
              <a:rPr lang="fr-FR" baseline="300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/an</a:t>
            </a:r>
          </a:p>
          <a:p>
            <a:pPr algn="ctr" hangingPunct="0">
              <a:spcBef>
                <a:spcPts val="600"/>
              </a:spcBef>
              <a:spcAft>
                <a:spcPts val="0"/>
              </a:spcAft>
            </a:pPr>
            <a:r>
              <a:rPr lang="fr-FR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mini</a:t>
            </a: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42,3 / moyenne 46,9 / maxi 53,8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795896-84CA-D1D2-F13A-85B7AF4C7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23" y="1572607"/>
            <a:ext cx="8510754" cy="371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919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Incidence potentielle du report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sur l'Eocène centre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88" y="5500032"/>
            <a:ext cx="79224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Ajustement d'une courbe de tendance (fonction polynomiale) : +22 Mm</a:t>
            </a:r>
            <a:r>
              <a:rPr lang="fr-FR" sz="1800" baseline="300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4EA8B5B-6063-13FE-D7EA-BDFC24418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23" y="1572607"/>
            <a:ext cx="8510754" cy="371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8110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Incidence potentielle du report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sur l'Eocène centre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B9F35A-0AA4-33B4-7A3F-52271D518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23" y="1572607"/>
            <a:ext cx="8510754" cy="371278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639E31B1-7F89-B804-55CB-1FA6770F3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88" y="5546199"/>
            <a:ext cx="7922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Prospective hypothèses </a:t>
            </a:r>
            <a:r>
              <a:rPr lang="fr-FR" sz="18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minorantes</a:t>
            </a: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(croissance démographique basse, consommations unitaires faibles, pertes faibles) : +18 Mm</a:t>
            </a:r>
            <a:r>
              <a:rPr lang="fr-FR" sz="1800" baseline="300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6649030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Incidence potentielle du report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sur l'Eocène centre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4A5097-097F-EE93-B984-F581877CA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23" y="1572607"/>
            <a:ext cx="8510754" cy="371278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55A36B22-1462-979C-A870-250E6E093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8" y="5546199"/>
            <a:ext cx="7922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hangingPunct="0"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Prospective hypothèses majorantes (croissance démographique forte, consommations unitaires fortes, pertes élevées) : +26 Mm</a:t>
            </a:r>
            <a:r>
              <a:rPr lang="fr-FR" sz="1800" baseline="30000" dirty="0">
                <a:solidFill>
                  <a:srgbClr val="0070C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5800302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Autres aspects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00808"/>
            <a:ext cx="864095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Conséquence sur l'ouverture à l'urbanisation en zone centre ? 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Mise en œuvre des aménagements de réseaux prévus dans le Schéma opérationnel de substitution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Mise à jour du contenu du Schéma opérationnel de substitution et du coût des travaux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Report de l'engagement d'un deuxième projet de substitution structurant pour l'AEP (et avancement en temps masqué)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Validité des volumes maximum prélevable arrêtés dans la version du SAGE approuvée en 2013 en regard des nouveaux scénarios d'évolution climatique publiés par le GIEC</a:t>
            </a:r>
          </a:p>
        </p:txBody>
      </p:sp>
    </p:spTree>
    <p:extLst>
      <p:ext uri="{BB962C8B-B14F-4D97-AF65-F5344CB8AC3E}">
        <p14:creationId xmlns:p14="http://schemas.microsoft.com/office/powerpoint/2010/main" val="3516819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7313</TotalTime>
  <Words>316</Words>
  <Application>Microsoft Office PowerPoint</Application>
  <PresentationFormat>Affichage à l'écran (4:3)</PresentationFormat>
  <Paragraphs>44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Office Theme</vt:lpstr>
      <vt:lpstr>Conséquences du report à 2029 de la mise en service du Champ captant des Landes du Médoc</vt:lpstr>
      <vt:lpstr>Incidence potentielle du report sur les ressources</vt:lpstr>
      <vt:lpstr>Incidence potentielle du report sur l'Eocène centre</vt:lpstr>
      <vt:lpstr>Incidence potentielle du report sur l'Eocène centre</vt:lpstr>
      <vt:lpstr>Incidence potentielle du report sur l'Eocène centre</vt:lpstr>
      <vt:lpstr>Incidence potentielle du report sur l'Eocène centre</vt:lpstr>
      <vt:lpstr>Autres aspects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366</cp:revision>
  <cp:lastPrinted>2016-10-18T07:35:07Z</cp:lastPrinted>
  <dcterms:created xsi:type="dcterms:W3CDTF">2015-09-15T19:44:09Z</dcterms:created>
  <dcterms:modified xsi:type="dcterms:W3CDTF">2022-11-16T08:15:33Z</dcterms:modified>
</cp:coreProperties>
</file>