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62" r:id="rId3"/>
    <p:sldId id="261" r:id="rId4"/>
    <p:sldId id="264" r:id="rId5"/>
    <p:sldId id="265" r:id="rId6"/>
    <p:sldId id="268" r:id="rId7"/>
    <p:sldId id="266" r:id="rId8"/>
    <p:sldId id="263" r:id="rId9"/>
    <p:sldId id="269"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341A1"/>
    <a:srgbClr val="333399"/>
    <a:srgbClr val="D9D9D9"/>
    <a:srgbClr val="FFCC00"/>
    <a:srgbClr val="006600"/>
    <a:srgbClr val="006C31"/>
    <a:srgbClr val="00642D"/>
    <a:srgbClr val="0000FF"/>
    <a:srgbClr val="9606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02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28/06/2022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384941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8</a:t>
            </a:fld>
            <a:endParaRPr lang="fr-FR"/>
          </a:p>
        </p:txBody>
      </p:sp>
    </p:spTree>
    <p:extLst>
      <p:ext uri="{BB962C8B-B14F-4D97-AF65-F5344CB8AC3E}">
        <p14:creationId xmlns:p14="http://schemas.microsoft.com/office/powerpoint/2010/main" val="3509463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9</a:t>
            </a:fld>
            <a:endParaRPr lang="fr-FR"/>
          </a:p>
        </p:txBody>
      </p:sp>
    </p:spTree>
    <p:extLst>
      <p:ext uri="{BB962C8B-B14F-4D97-AF65-F5344CB8AC3E}">
        <p14:creationId xmlns:p14="http://schemas.microsoft.com/office/powerpoint/2010/main" val="29730159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28/06/2022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04226" y="1712247"/>
            <a:ext cx="3054555" cy="3594131"/>
          </a:xfrm>
          <a:prstGeom prst="rect">
            <a:avLst/>
          </a:prstGeom>
          <a:ln w="76200">
            <a:noFill/>
          </a:ln>
        </p:spPr>
      </p:pic>
      <p:sp>
        <p:nvSpPr>
          <p:cNvPr id="5" name="Espace réservé du contenu 4"/>
          <p:cNvSpPr>
            <a:spLocks noGrp="1"/>
          </p:cNvSpPr>
          <p:nvPr>
            <p:ph idx="1"/>
          </p:nvPr>
        </p:nvSpPr>
        <p:spPr>
          <a:xfrm>
            <a:off x="202046" y="1535457"/>
            <a:ext cx="8618425"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Pure Salmon France </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initial : f</a:t>
            </a:r>
            <a:r>
              <a:rPr lang="fr-FR" altLang="fr-FR" sz="1800" dirty="0">
                <a:solidFill>
                  <a:srgbClr val="333399"/>
                </a:solidFill>
                <a:latin typeface="Trebuchet MS" panose="020B0603020202020204" pitchFamily="34" charset="0"/>
              </a:rPr>
              <a:t>orage d’exploitation à l'Eocène</a:t>
            </a:r>
            <a:endParaRPr lang="fr-FR" altLang="fr-FR" sz="1800" i="1" dirty="0">
              <a:solidFill>
                <a:srgbClr val="333399"/>
              </a:solidFill>
              <a:latin typeface="Trebuchet MS" panose="020B0603020202020204" pitchFamily="34" charset="0"/>
            </a:endParaRP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Projet modifié :</a:t>
            </a:r>
            <a:r>
              <a:rPr lang="fr-FR" altLang="fr-FR" sz="1800" dirty="0">
                <a:solidFill>
                  <a:srgbClr val="333399"/>
                </a:solidFill>
                <a:latin typeface="Trebuchet MS" panose="020B0603020202020204" pitchFamily="34" charset="0"/>
              </a:rPr>
              <a:t> reconnaissance au Plio-Quaternaire</a:t>
            </a:r>
          </a:p>
          <a:p>
            <a:pPr marL="355600" indent="-355600" algn="just" defTabSz="914400">
              <a:spcBef>
                <a:spcPts val="1107"/>
              </a:spcBef>
              <a:buClr>
                <a:srgbClr val="C0504D"/>
              </a:buClr>
              <a:buSzPct val="100000"/>
              <a:buNone/>
            </a:pPr>
            <a:r>
              <a:rPr lang="fr-FR" altLang="fr-FR" sz="1800" dirty="0">
                <a:solidFill>
                  <a:srgbClr val="333399"/>
                </a:solidFill>
                <a:latin typeface="Trebuchet MS" panose="020B0603020202020204" pitchFamily="34" charset="0"/>
              </a:rPr>
              <a:t>Projet à terme : exploitation de la nappe Plio-Quaternaire</a:t>
            </a:r>
          </a:p>
          <a:p>
            <a:pPr marL="355600" indent="-355600" algn="just"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pour alimenter une ferme aquacole</a:t>
            </a:r>
          </a:p>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DDTM (07/06/2022)</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dossier de déclaration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Unité de gestion :</a:t>
            </a:r>
            <a:r>
              <a:rPr lang="fr-FR" altLang="fr-FR" sz="1800" dirty="0">
                <a:solidFill>
                  <a:srgbClr val="333399"/>
                </a:solidFill>
                <a:latin typeface="Trebuchet MS" panose="020B0603020202020204" pitchFamily="34" charset="0"/>
              </a:rPr>
              <a:t> Pli-Quaternaire (Hors SAGE) et </a:t>
            </a: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			Eocène Médoc Estuaire</a:t>
            </a: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600"/>
              </a:spcBef>
              <a:buClr>
                <a:schemeClr val="accent6">
                  <a:lumMod val="75000"/>
                </a:schemeClr>
              </a:buClr>
              <a:buSzPct val="100000"/>
            </a:pPr>
            <a:r>
              <a:rPr lang="fr-FR" altLang="fr-FR" sz="1800" dirty="0">
                <a:solidFill>
                  <a:srgbClr val="333399"/>
                </a:solidFill>
                <a:latin typeface="Trebuchet MS" panose="020B0603020202020204" pitchFamily="34" charset="0"/>
              </a:rPr>
              <a:t>Avis de non compatibilité du projet de forage à l’Eocène (2022-019)</a:t>
            </a:r>
            <a:endParaRPr lang="fr-FR" altLang="fr-FR" sz="1700" dirty="0">
              <a:solidFill>
                <a:srgbClr val="333399"/>
              </a:solidFill>
              <a:latin typeface="Trebuchet MS" panose="020B0603020202020204" pitchFamily="34" charset="0"/>
            </a:endParaRP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4064000" y="1749117"/>
            <a:ext cx="2698939" cy="11589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7" name="Rectangle 5"/>
          <p:cNvSpPr>
            <a:spLocks noChangeArrowheads="1"/>
          </p:cNvSpPr>
          <p:nvPr/>
        </p:nvSpPr>
        <p:spPr bwMode="auto">
          <a:xfrm>
            <a:off x="227427" y="1367209"/>
            <a:ext cx="8689146"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(immédiat) :</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forage de reconnaissance</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profondeur 21 m</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tests hydrauliques (jusqu’à 50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/h)</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cible : réservoir du Plio-Quaternaire</a:t>
            </a:r>
          </a:p>
          <a:p>
            <a:pPr algn="just">
              <a:spcBef>
                <a:spcPts val="1200"/>
              </a:spcBef>
              <a:buClr>
                <a:schemeClr val="accent2"/>
              </a:buClr>
              <a:buSzPct val="100000"/>
            </a:pPr>
            <a:endParaRPr lang="fr-FR" altLang="fr-FR" u="sng" dirty="0">
              <a:solidFill>
                <a:srgbClr val="333399"/>
              </a:solidFill>
              <a:latin typeface="Trebuchet MS" panose="020B0603020202020204" pitchFamily="34" charset="0"/>
            </a:endParaRPr>
          </a:p>
          <a:p>
            <a:pPr algn="just">
              <a:spcBef>
                <a:spcPts val="1200"/>
              </a:spcBef>
              <a:buClr>
                <a:schemeClr val="accent2"/>
              </a:buClr>
              <a:buSzPct val="100000"/>
            </a:pPr>
            <a:r>
              <a:rPr lang="fr-FR" altLang="fr-FR" u="sng" dirty="0">
                <a:solidFill>
                  <a:srgbClr val="333399"/>
                </a:solidFill>
                <a:latin typeface="Trebuchet MS" panose="020B0603020202020204" pitchFamily="34" charset="0"/>
              </a:rPr>
              <a:t>Analyse du contexte :</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contexte géologique : cible Plio-Quaternaire sous recouvrement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unité de gestion concernée : </a:t>
            </a:r>
            <a:r>
              <a:rPr lang="fr-FR" altLang="fr-FR" b="1" dirty="0">
                <a:solidFill>
                  <a:schemeClr val="accent6">
                    <a:lumMod val="75000"/>
                  </a:schemeClr>
                </a:solidFill>
                <a:latin typeface="Trebuchet MS" panose="020B0603020202020204" pitchFamily="34" charset="0"/>
              </a:rPr>
              <a:t>hors périmètre du SAGE pour le réservoir ciblé mais Eocène Médoc-Estuaire à l’équilibre juste sous-jacent</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zone à risque : </a:t>
            </a:r>
            <a:r>
              <a:rPr lang="fr-FR" altLang="fr-FR" b="1" dirty="0">
                <a:solidFill>
                  <a:schemeClr val="accent6">
                    <a:lumMod val="75000"/>
                  </a:schemeClr>
                </a:solidFill>
                <a:latin typeface="Trebuchet MS" panose="020B0603020202020204" pitchFamily="34" charset="0"/>
              </a:rPr>
              <a:t>zone à risque de salinisation de l'Eocène</a:t>
            </a:r>
          </a:p>
          <a:p>
            <a:pPr marL="285750" indent="-28575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niveau de risque : </a:t>
            </a:r>
            <a:r>
              <a:rPr lang="fr-FR" altLang="fr-FR" b="1" dirty="0">
                <a:solidFill>
                  <a:schemeClr val="accent6">
                    <a:lumMod val="75000"/>
                  </a:schemeClr>
                </a:solidFill>
                <a:latin typeface="Trebuchet MS" panose="020B0603020202020204" pitchFamily="34" charset="0"/>
              </a:rPr>
              <a:t>zone à risque fort</a:t>
            </a:r>
          </a:p>
        </p:txBody>
      </p:sp>
      <p:sp>
        <p:nvSpPr>
          <p:cNvPr id="8" name="Rectangle 5">
            <a:extLst>
              <a:ext uri="{FF2B5EF4-FFF2-40B4-BE49-F238E27FC236}">
                <a16:creationId xmlns:a16="http://schemas.microsoft.com/office/drawing/2014/main" id="{1F5A68F0-6B14-44FB-AF4C-267A1F0D5B72}"/>
              </a:ext>
            </a:extLst>
          </p:cNvPr>
          <p:cNvSpPr>
            <a:spLocks noChangeArrowheads="1"/>
          </p:cNvSpPr>
          <p:nvPr/>
        </p:nvSpPr>
        <p:spPr bwMode="auto">
          <a:xfrm>
            <a:off x="4814653" y="1367209"/>
            <a:ext cx="432934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lvl="1" algn="just">
              <a:spcBef>
                <a:spcPts val="1107"/>
              </a:spcBef>
              <a:buClr>
                <a:schemeClr val="accent2"/>
              </a:buClr>
              <a:buSzPct val="100000"/>
            </a:pPr>
            <a:r>
              <a:rPr lang="fr-FR" altLang="fr-FR" u="sng" dirty="0">
                <a:solidFill>
                  <a:srgbClr val="333399"/>
                </a:solidFill>
                <a:latin typeface="Trebuchet MS" panose="020B0603020202020204" pitchFamily="34" charset="0"/>
              </a:rPr>
              <a:t>Nature du projet (futur) :</a:t>
            </a: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remplissage initial 200 000 m</a:t>
            </a:r>
            <a:r>
              <a:rPr lang="fr-FR" altLang="fr-FR" baseline="30000" dirty="0">
                <a:solidFill>
                  <a:srgbClr val="333399"/>
                </a:solidFill>
                <a:latin typeface="Trebuchet MS" panose="020B0603020202020204" pitchFamily="34" charset="0"/>
              </a:rPr>
              <a:t>3</a:t>
            </a:r>
            <a:endParaRPr lang="fr-FR" altLang="fr-FR" dirty="0">
              <a:solidFill>
                <a:srgbClr val="333399"/>
              </a:solidFill>
              <a:latin typeface="Trebuchet MS" panose="020B0603020202020204" pitchFamily="34" charset="0"/>
            </a:endParaRPr>
          </a:p>
          <a:p>
            <a:pPr marL="800100" lvl="1"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en exploitation :</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eau brute</a:t>
            </a:r>
          </a:p>
          <a:p>
            <a:pPr marL="1257300" lvl="2" indent="-342900" algn="just">
              <a:spcBef>
                <a:spcPts val="600"/>
              </a:spcBef>
              <a:buClr>
                <a:schemeClr val="accent2"/>
              </a:buClr>
              <a:buSzPct val="100000"/>
              <a:buFont typeface="Wingdings" panose="05000000000000000000" pitchFamily="2" charset="2"/>
              <a:buChar char="ü"/>
            </a:pPr>
            <a:r>
              <a:rPr lang="fr-FR" altLang="fr-FR" dirty="0">
                <a:solidFill>
                  <a:srgbClr val="333399"/>
                </a:solidFill>
                <a:latin typeface="Trebuchet MS" panose="020B0603020202020204" pitchFamily="34" charset="0"/>
              </a:rPr>
              <a:t>330 000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/an osmosés</a:t>
            </a:r>
          </a:p>
        </p:txBody>
      </p:sp>
      <p:sp>
        <p:nvSpPr>
          <p:cNvPr id="10" name="Rectangle 2">
            <a:extLst>
              <a:ext uri="{FF2B5EF4-FFF2-40B4-BE49-F238E27FC236}">
                <a16:creationId xmlns:a16="http://schemas.microsoft.com/office/drawing/2014/main" id="{C19AC4AA-2C0D-2A77-61CB-40563352D28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1669319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D120E428-4A73-F04D-04A1-8C2E00B7C56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pic>
        <p:nvPicPr>
          <p:cNvPr id="11" name="Image 10">
            <a:extLst>
              <a:ext uri="{FF2B5EF4-FFF2-40B4-BE49-F238E27FC236}">
                <a16:creationId xmlns:a16="http://schemas.microsoft.com/office/drawing/2014/main" id="{11AFD442-0035-E940-7814-B997A1898854}"/>
              </a:ext>
            </a:extLst>
          </p:cNvPr>
          <p:cNvPicPr>
            <a:picLocks noChangeAspect="1"/>
          </p:cNvPicPr>
          <p:nvPr/>
        </p:nvPicPr>
        <p:blipFill>
          <a:blip r:embed="rId2"/>
          <a:stretch>
            <a:fillRect/>
          </a:stretch>
        </p:blipFill>
        <p:spPr>
          <a:xfrm>
            <a:off x="1535277" y="1359838"/>
            <a:ext cx="7639784" cy="5514268"/>
          </a:xfrm>
          <a:prstGeom prst="rect">
            <a:avLst/>
          </a:prstGeom>
        </p:spPr>
      </p:pic>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0" y="1359838"/>
            <a:ext cx="2512336" cy="631923"/>
          </a:xfrm>
        </p:spPr>
        <p:txBody>
          <a:bodyPr>
            <a:normAutofit fontScale="92500"/>
          </a:bodyPr>
          <a:lstStyle/>
          <a:p>
            <a:pPr marL="0" indent="0">
              <a:buNone/>
            </a:pPr>
            <a:r>
              <a:rPr lang="fr-FR" dirty="0"/>
              <a:t>Coupe issue de l’étude du BRGM (1994)</a:t>
            </a:r>
          </a:p>
        </p:txBody>
      </p:sp>
      <p:sp>
        <p:nvSpPr>
          <p:cNvPr id="17" name="Rectangle 16">
            <a:extLst>
              <a:ext uri="{FF2B5EF4-FFF2-40B4-BE49-F238E27FC236}">
                <a16:creationId xmlns:a16="http://schemas.microsoft.com/office/drawing/2014/main" id="{D0AFAA76-32F4-0617-6E50-8EE01E4B8CCE}"/>
              </a:ext>
            </a:extLst>
          </p:cNvPr>
          <p:cNvSpPr/>
          <p:nvPr/>
        </p:nvSpPr>
        <p:spPr>
          <a:xfrm flipH="1">
            <a:off x="3884390" y="3378200"/>
            <a:ext cx="96056" cy="1094212"/>
          </a:xfrm>
          <a:prstGeom prst="rect">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B215F12C-8774-029C-0B6C-438F24FAB69D}"/>
              </a:ext>
            </a:extLst>
          </p:cNvPr>
          <p:cNvSpPr txBox="1"/>
          <p:nvPr/>
        </p:nvSpPr>
        <p:spPr>
          <a:xfrm>
            <a:off x="1706088" y="2067264"/>
            <a:ext cx="3867957" cy="369332"/>
          </a:xfrm>
          <a:prstGeom prst="rect">
            <a:avLst/>
          </a:prstGeom>
          <a:noFill/>
        </p:spPr>
        <p:txBody>
          <a:bodyPr wrap="square" rtlCol="0">
            <a:spAutoFit/>
          </a:bodyPr>
          <a:lstStyle/>
          <a:p>
            <a:pPr algn="ctr"/>
            <a:r>
              <a:rPr lang="fr-FR" dirty="0">
                <a:solidFill>
                  <a:srgbClr val="1341A1"/>
                </a:solidFill>
              </a:rPr>
              <a:t>Implantation approximative</a:t>
            </a:r>
          </a:p>
        </p:txBody>
      </p:sp>
      <p:cxnSp>
        <p:nvCxnSpPr>
          <p:cNvPr id="20" name="Connecteur droit avec flèche 19">
            <a:extLst>
              <a:ext uri="{FF2B5EF4-FFF2-40B4-BE49-F238E27FC236}">
                <a16:creationId xmlns:a16="http://schemas.microsoft.com/office/drawing/2014/main" id="{5D76224C-D7FB-F38C-2BB3-533126A43A55}"/>
              </a:ext>
            </a:extLst>
          </p:cNvPr>
          <p:cNvCxnSpPr>
            <a:stCxn id="18" idx="2"/>
            <a:endCxn id="17" idx="0"/>
          </p:cNvCxnSpPr>
          <p:nvPr/>
        </p:nvCxnSpPr>
        <p:spPr>
          <a:xfrm>
            <a:off x="3640067" y="2436596"/>
            <a:ext cx="292351" cy="94160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297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D120E428-4A73-F04D-04A1-8C2E00B7C56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rmAutofit/>
          </a:bodyPr>
          <a:lstStyle/>
          <a:p>
            <a:pPr marL="0" indent="0">
              <a:buNone/>
            </a:pPr>
            <a:r>
              <a:rPr lang="fr-FR" dirty="0"/>
              <a:t>Niveau statique à -2,55 m /TN (BRGM, 1994)</a:t>
            </a:r>
          </a:p>
          <a:p>
            <a:pPr marL="0" indent="0">
              <a:buNone/>
            </a:pPr>
            <a:r>
              <a:rPr lang="fr-FR" dirty="0"/>
              <a:t>Productivité du réservoir (testé à 25 m</a:t>
            </a:r>
            <a:r>
              <a:rPr lang="fr-FR" baseline="30000" dirty="0"/>
              <a:t>3</a:t>
            </a:r>
            <a:r>
              <a:rPr lang="fr-FR" dirty="0"/>
              <a:t>/h au maximum) : 1,3 à 1,5 m</a:t>
            </a:r>
            <a:r>
              <a:rPr lang="fr-FR" baseline="30000" dirty="0"/>
              <a:t>3</a:t>
            </a:r>
            <a:r>
              <a:rPr lang="fr-FR" dirty="0"/>
              <a:t>/h/m</a:t>
            </a:r>
          </a:p>
          <a:p>
            <a:pPr marL="0" indent="0">
              <a:buNone/>
            </a:pPr>
            <a:r>
              <a:rPr lang="fr-FR" dirty="0"/>
              <a:t>Ouvrage projeté :</a:t>
            </a:r>
          </a:p>
        </p:txBody>
      </p:sp>
      <p:pic>
        <p:nvPicPr>
          <p:cNvPr id="3" name="Image 2">
            <a:extLst>
              <a:ext uri="{FF2B5EF4-FFF2-40B4-BE49-F238E27FC236}">
                <a16:creationId xmlns:a16="http://schemas.microsoft.com/office/drawing/2014/main" id="{7D1CD956-6483-66C8-6ADC-0CB3D3BBB891}"/>
              </a:ext>
            </a:extLst>
          </p:cNvPr>
          <p:cNvPicPr>
            <a:picLocks noChangeAspect="1"/>
          </p:cNvPicPr>
          <p:nvPr/>
        </p:nvPicPr>
        <p:blipFill>
          <a:blip r:embed="rId2"/>
          <a:stretch>
            <a:fillRect/>
          </a:stretch>
        </p:blipFill>
        <p:spPr>
          <a:xfrm>
            <a:off x="745200" y="2373758"/>
            <a:ext cx="8398800" cy="4484242"/>
          </a:xfrm>
          <a:prstGeom prst="rect">
            <a:avLst/>
          </a:prstGeom>
        </p:spPr>
      </p:pic>
    </p:spTree>
    <p:extLst>
      <p:ext uri="{BB962C8B-B14F-4D97-AF65-F5344CB8AC3E}">
        <p14:creationId xmlns:p14="http://schemas.microsoft.com/office/powerpoint/2010/main" val="2837280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D120E428-4A73-F04D-04A1-8C2E00B7C56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rmAutofit/>
          </a:bodyPr>
          <a:lstStyle/>
          <a:p>
            <a:pPr marL="0" indent="0">
              <a:buNone/>
            </a:pPr>
            <a:r>
              <a:rPr lang="fr-FR" dirty="0"/>
              <a:t>Niveau statique à -2,55 m /TN (BRGM, 1994)</a:t>
            </a:r>
          </a:p>
          <a:p>
            <a:pPr marL="0" indent="0">
              <a:buNone/>
            </a:pPr>
            <a:r>
              <a:rPr lang="fr-FR" dirty="0"/>
              <a:t>Productivité du réservoir (testé à 25 m</a:t>
            </a:r>
            <a:r>
              <a:rPr lang="fr-FR" baseline="30000" dirty="0"/>
              <a:t>3</a:t>
            </a:r>
            <a:r>
              <a:rPr lang="fr-FR" dirty="0"/>
              <a:t>/h au maximum) : 1,3 à 1,5 m</a:t>
            </a:r>
            <a:r>
              <a:rPr lang="fr-FR" baseline="30000" dirty="0"/>
              <a:t>3</a:t>
            </a:r>
            <a:r>
              <a:rPr lang="fr-FR" dirty="0"/>
              <a:t>/h/m</a:t>
            </a:r>
          </a:p>
          <a:p>
            <a:pPr marL="0" indent="0">
              <a:buNone/>
            </a:pPr>
            <a:r>
              <a:rPr lang="fr-FR" dirty="0"/>
              <a:t>Ouvrage projeté :</a:t>
            </a:r>
          </a:p>
        </p:txBody>
      </p:sp>
      <p:pic>
        <p:nvPicPr>
          <p:cNvPr id="3" name="Image 2">
            <a:extLst>
              <a:ext uri="{FF2B5EF4-FFF2-40B4-BE49-F238E27FC236}">
                <a16:creationId xmlns:a16="http://schemas.microsoft.com/office/drawing/2014/main" id="{7D1CD956-6483-66C8-6ADC-0CB3D3BBB891}"/>
              </a:ext>
            </a:extLst>
          </p:cNvPr>
          <p:cNvPicPr>
            <a:picLocks noChangeAspect="1"/>
          </p:cNvPicPr>
          <p:nvPr/>
        </p:nvPicPr>
        <p:blipFill>
          <a:blip r:embed="rId2"/>
          <a:stretch>
            <a:fillRect/>
          </a:stretch>
        </p:blipFill>
        <p:spPr>
          <a:xfrm>
            <a:off x="745177" y="2373745"/>
            <a:ext cx="8398823" cy="4484255"/>
          </a:xfrm>
          <a:prstGeom prst="rect">
            <a:avLst/>
          </a:prstGeom>
        </p:spPr>
      </p:pic>
      <p:sp>
        <p:nvSpPr>
          <p:cNvPr id="2" name="ZoneTexte 1">
            <a:extLst>
              <a:ext uri="{FF2B5EF4-FFF2-40B4-BE49-F238E27FC236}">
                <a16:creationId xmlns:a16="http://schemas.microsoft.com/office/drawing/2014/main" id="{5113572D-F060-CBF5-DC6E-475AF6BCA3A5}"/>
              </a:ext>
            </a:extLst>
          </p:cNvPr>
          <p:cNvSpPr txBox="1"/>
          <p:nvPr/>
        </p:nvSpPr>
        <p:spPr>
          <a:xfrm>
            <a:off x="1642561" y="3844093"/>
            <a:ext cx="2797521" cy="923330"/>
          </a:xfrm>
          <a:prstGeom prst="rect">
            <a:avLst/>
          </a:prstGeom>
          <a:solidFill>
            <a:schemeClr val="bg1"/>
          </a:solidFill>
          <a:ln>
            <a:solidFill>
              <a:schemeClr val="tx1"/>
            </a:solidFill>
          </a:ln>
        </p:spPr>
        <p:txBody>
          <a:bodyPr wrap="square" rtlCol="0">
            <a:spAutoFit/>
          </a:bodyPr>
          <a:lstStyle/>
          <a:p>
            <a:pPr marL="285750" indent="-285750">
              <a:buFont typeface="Arial" panose="020B0604020202020204" pitchFamily="34" charset="0"/>
              <a:buChar char="•"/>
            </a:pPr>
            <a:r>
              <a:rPr lang="fr-FR" dirty="0"/>
              <a:t>NS vers 2,5 m</a:t>
            </a:r>
          </a:p>
          <a:p>
            <a:pPr marL="285750" indent="-285750">
              <a:buFont typeface="Arial" panose="020B0604020202020204" pitchFamily="34" charset="0"/>
              <a:buChar char="•"/>
            </a:pPr>
            <a:r>
              <a:rPr lang="fr-FR" dirty="0"/>
              <a:t>Toit réservoir vers 7 m</a:t>
            </a:r>
          </a:p>
          <a:p>
            <a:pPr algn="r"/>
            <a:r>
              <a:rPr lang="fr-FR" b="1" dirty="0">
                <a:solidFill>
                  <a:srgbClr val="FF0000"/>
                </a:solidFill>
              </a:rPr>
              <a:t>=&gt; nappe captive</a:t>
            </a:r>
          </a:p>
        </p:txBody>
      </p:sp>
      <p:cxnSp>
        <p:nvCxnSpPr>
          <p:cNvPr id="5" name="Connecteur droit avec flèche 4">
            <a:extLst>
              <a:ext uri="{FF2B5EF4-FFF2-40B4-BE49-F238E27FC236}">
                <a16:creationId xmlns:a16="http://schemas.microsoft.com/office/drawing/2014/main" id="{B4670EBA-EBDF-2CA7-1D36-201B3B8450F7}"/>
              </a:ext>
            </a:extLst>
          </p:cNvPr>
          <p:cNvCxnSpPr>
            <a:cxnSpLocks/>
          </p:cNvCxnSpPr>
          <p:nvPr/>
        </p:nvCxnSpPr>
        <p:spPr>
          <a:xfrm flipH="1" flipV="1">
            <a:off x="1190184" y="4064000"/>
            <a:ext cx="516752" cy="24175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E850D30B-0908-2B01-32A3-88C9AC90E289}"/>
              </a:ext>
            </a:extLst>
          </p:cNvPr>
          <p:cNvCxnSpPr>
            <a:cxnSpLocks/>
          </p:cNvCxnSpPr>
          <p:nvPr/>
        </p:nvCxnSpPr>
        <p:spPr>
          <a:xfrm flipV="1">
            <a:off x="3445164" y="3306618"/>
            <a:ext cx="1330036" cy="75738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0973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D120E428-4A73-F04D-04A1-8C2E00B7C56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rmAutofit/>
          </a:bodyPr>
          <a:lstStyle/>
          <a:p>
            <a:pPr marL="0" indent="0">
              <a:buNone/>
            </a:pPr>
            <a:r>
              <a:rPr lang="fr-FR" dirty="0"/>
              <a:t>Niveau statique à -2,55 m /TN (BRGM, 1994)</a:t>
            </a:r>
          </a:p>
          <a:p>
            <a:pPr marL="0" indent="0">
              <a:buNone/>
            </a:pPr>
            <a:r>
              <a:rPr lang="fr-FR" dirty="0"/>
              <a:t>Productivité du réservoir (testé à 25 m</a:t>
            </a:r>
            <a:r>
              <a:rPr lang="fr-FR" baseline="30000" dirty="0"/>
              <a:t>3</a:t>
            </a:r>
            <a:r>
              <a:rPr lang="fr-FR" dirty="0"/>
              <a:t>/h au maximum) : </a:t>
            </a:r>
            <a:r>
              <a:rPr lang="fr-FR" u="sng" dirty="0"/>
              <a:t>1,3 à 1,5 m</a:t>
            </a:r>
            <a:r>
              <a:rPr lang="fr-FR" u="sng" baseline="30000" dirty="0"/>
              <a:t>3</a:t>
            </a:r>
            <a:r>
              <a:rPr lang="fr-FR" u="sng" dirty="0"/>
              <a:t>/h/m</a:t>
            </a:r>
          </a:p>
          <a:p>
            <a:pPr marL="0" indent="0">
              <a:buNone/>
            </a:pPr>
            <a:r>
              <a:rPr lang="fr-FR" dirty="0"/>
              <a:t>Ouvrage projeté :</a:t>
            </a:r>
          </a:p>
        </p:txBody>
      </p:sp>
      <p:pic>
        <p:nvPicPr>
          <p:cNvPr id="3" name="Image 2">
            <a:extLst>
              <a:ext uri="{FF2B5EF4-FFF2-40B4-BE49-F238E27FC236}">
                <a16:creationId xmlns:a16="http://schemas.microsoft.com/office/drawing/2014/main" id="{7D1CD956-6483-66C8-6ADC-0CB3D3BBB891}"/>
              </a:ext>
            </a:extLst>
          </p:cNvPr>
          <p:cNvPicPr>
            <a:picLocks noChangeAspect="1"/>
          </p:cNvPicPr>
          <p:nvPr/>
        </p:nvPicPr>
        <p:blipFill>
          <a:blip r:embed="rId2"/>
          <a:stretch>
            <a:fillRect/>
          </a:stretch>
        </p:blipFill>
        <p:spPr>
          <a:xfrm>
            <a:off x="718552" y="2610966"/>
            <a:ext cx="7706896" cy="4114825"/>
          </a:xfrm>
          <a:prstGeom prst="rect">
            <a:avLst/>
          </a:prstGeom>
        </p:spPr>
      </p:pic>
      <p:cxnSp>
        <p:nvCxnSpPr>
          <p:cNvPr id="5" name="Connecteur droit avec flèche 4">
            <a:extLst>
              <a:ext uri="{FF2B5EF4-FFF2-40B4-BE49-F238E27FC236}">
                <a16:creationId xmlns:a16="http://schemas.microsoft.com/office/drawing/2014/main" id="{B4670EBA-EBDF-2CA7-1D36-201B3B8450F7}"/>
              </a:ext>
            </a:extLst>
          </p:cNvPr>
          <p:cNvCxnSpPr>
            <a:cxnSpLocks/>
          </p:cNvCxnSpPr>
          <p:nvPr/>
        </p:nvCxnSpPr>
        <p:spPr>
          <a:xfrm flipH="1" flipV="1">
            <a:off x="1140737" y="4264182"/>
            <a:ext cx="497940" cy="6549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 name="ZoneTexte 7">
            <a:extLst>
              <a:ext uri="{FF2B5EF4-FFF2-40B4-BE49-F238E27FC236}">
                <a16:creationId xmlns:a16="http://schemas.microsoft.com/office/drawing/2014/main" id="{D30F7668-C910-FE48-9BA9-383204405993}"/>
              </a:ext>
            </a:extLst>
          </p:cNvPr>
          <p:cNvSpPr txBox="1"/>
          <p:nvPr/>
        </p:nvSpPr>
        <p:spPr>
          <a:xfrm>
            <a:off x="5356323" y="5089696"/>
            <a:ext cx="3532515" cy="1477328"/>
          </a:xfrm>
          <a:prstGeom prst="rect">
            <a:avLst/>
          </a:prstGeom>
          <a:solidFill>
            <a:schemeClr val="bg1"/>
          </a:solidFill>
          <a:ln>
            <a:solidFill>
              <a:schemeClr val="tx1"/>
            </a:solidFill>
          </a:ln>
        </p:spPr>
        <p:txBody>
          <a:bodyPr wrap="square" rtlCol="0">
            <a:spAutoFit/>
          </a:bodyPr>
          <a:lstStyle/>
          <a:p>
            <a:pPr marL="285750" indent="-285750">
              <a:buFont typeface="Arial" panose="020B0604020202020204" pitchFamily="34" charset="0"/>
              <a:buChar char="•"/>
            </a:pPr>
            <a:r>
              <a:rPr lang="fr-FR" dirty="0"/>
              <a:t>Paramètres hydrodynamiques</a:t>
            </a:r>
          </a:p>
          <a:p>
            <a:pPr marL="285750" indent="-285750">
              <a:buFont typeface="Arial" panose="020B0604020202020204" pitchFamily="34" charset="0"/>
              <a:buChar char="•"/>
            </a:pPr>
            <a:r>
              <a:rPr lang="fr-FR" dirty="0"/>
              <a:t>Nappe captive</a:t>
            </a:r>
          </a:p>
          <a:p>
            <a:r>
              <a:rPr lang="fr-FR" b="1" dirty="0">
                <a:solidFill>
                  <a:srgbClr val="FF0000"/>
                </a:solidFill>
              </a:rPr>
              <a:t>=&gt; débit maximal estimé pour éviter le dénoyage </a:t>
            </a:r>
            <a:r>
              <a:rPr lang="fr-FR" b="1" dirty="0">
                <a:solidFill>
                  <a:srgbClr val="FF0000"/>
                </a:solidFill>
                <a:latin typeface="Courier New" panose="02070309020205020404" pitchFamily="49" charset="0"/>
                <a:cs typeface="Courier New" panose="02070309020205020404" pitchFamily="49" charset="0"/>
              </a:rPr>
              <a:t>≈</a:t>
            </a:r>
            <a:r>
              <a:rPr lang="fr-FR" b="1" dirty="0">
                <a:solidFill>
                  <a:srgbClr val="FF0000"/>
                </a:solidFill>
              </a:rPr>
              <a:t> 7 à 10 m</a:t>
            </a:r>
            <a:r>
              <a:rPr lang="fr-FR" b="1" baseline="30000" dirty="0">
                <a:solidFill>
                  <a:srgbClr val="FF0000"/>
                </a:solidFill>
              </a:rPr>
              <a:t>3</a:t>
            </a:r>
            <a:r>
              <a:rPr lang="fr-FR" b="1" dirty="0">
                <a:solidFill>
                  <a:srgbClr val="FF0000"/>
                </a:solidFill>
              </a:rPr>
              <a:t>/h</a:t>
            </a:r>
          </a:p>
        </p:txBody>
      </p:sp>
      <p:cxnSp>
        <p:nvCxnSpPr>
          <p:cNvPr id="9" name="Connecteur droit avec flèche 8">
            <a:extLst>
              <a:ext uri="{FF2B5EF4-FFF2-40B4-BE49-F238E27FC236}">
                <a16:creationId xmlns:a16="http://schemas.microsoft.com/office/drawing/2014/main" id="{1C9F8CF9-CA8B-E695-1D01-B5D598F7EA3B}"/>
              </a:ext>
            </a:extLst>
          </p:cNvPr>
          <p:cNvCxnSpPr>
            <a:cxnSpLocks/>
          </p:cNvCxnSpPr>
          <p:nvPr/>
        </p:nvCxnSpPr>
        <p:spPr>
          <a:xfrm flipH="1">
            <a:off x="6881091" y="2050286"/>
            <a:ext cx="360218" cy="312276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BB5B65C2-C829-20A4-938B-894480814857}"/>
              </a:ext>
            </a:extLst>
          </p:cNvPr>
          <p:cNvSpPr txBox="1"/>
          <p:nvPr/>
        </p:nvSpPr>
        <p:spPr>
          <a:xfrm>
            <a:off x="1638677" y="4457498"/>
            <a:ext cx="2797521" cy="923330"/>
          </a:xfrm>
          <a:prstGeom prst="rect">
            <a:avLst/>
          </a:prstGeom>
          <a:solidFill>
            <a:schemeClr val="bg1"/>
          </a:solidFill>
          <a:ln>
            <a:solidFill>
              <a:schemeClr val="tx1"/>
            </a:solidFill>
          </a:ln>
        </p:spPr>
        <p:txBody>
          <a:bodyPr wrap="square" rtlCol="0">
            <a:spAutoFit/>
          </a:bodyPr>
          <a:lstStyle/>
          <a:p>
            <a:pPr marL="285750" indent="-285750">
              <a:buFont typeface="Arial" panose="020B0604020202020204" pitchFamily="34" charset="0"/>
              <a:buChar char="•"/>
            </a:pPr>
            <a:r>
              <a:rPr lang="fr-FR" dirty="0"/>
              <a:t>NS vers 2,5 m</a:t>
            </a:r>
          </a:p>
          <a:p>
            <a:pPr marL="285750" indent="-285750">
              <a:buFont typeface="Arial" panose="020B0604020202020204" pitchFamily="34" charset="0"/>
              <a:buChar char="•"/>
            </a:pPr>
            <a:r>
              <a:rPr lang="fr-FR" dirty="0"/>
              <a:t>Toit réservoir vers 7 m</a:t>
            </a:r>
          </a:p>
          <a:p>
            <a:r>
              <a:rPr lang="fr-FR" b="1" dirty="0">
                <a:solidFill>
                  <a:srgbClr val="FF0000"/>
                </a:solidFill>
              </a:rPr>
              <a:t>&gt;&gt; nappe captive</a:t>
            </a:r>
          </a:p>
        </p:txBody>
      </p:sp>
      <p:cxnSp>
        <p:nvCxnSpPr>
          <p:cNvPr id="16" name="Connecteur droit avec flèche 15">
            <a:extLst>
              <a:ext uri="{FF2B5EF4-FFF2-40B4-BE49-F238E27FC236}">
                <a16:creationId xmlns:a16="http://schemas.microsoft.com/office/drawing/2014/main" id="{AEBBBE4D-EA57-323B-FB2E-D539F7B1F5F1}"/>
              </a:ext>
            </a:extLst>
          </p:cNvPr>
          <p:cNvCxnSpPr>
            <a:cxnSpLocks/>
          </p:cNvCxnSpPr>
          <p:nvPr/>
        </p:nvCxnSpPr>
        <p:spPr>
          <a:xfrm flipV="1">
            <a:off x="3503691" y="3504444"/>
            <a:ext cx="1127157" cy="108566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5FA6DC12-7791-1D8F-AA57-73231716CDB9}"/>
              </a:ext>
            </a:extLst>
          </p:cNvPr>
          <p:cNvCxnSpPr>
            <a:cxnSpLocks/>
          </p:cNvCxnSpPr>
          <p:nvPr/>
        </p:nvCxnSpPr>
        <p:spPr>
          <a:xfrm>
            <a:off x="3611418" y="5226326"/>
            <a:ext cx="1828800" cy="28898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2275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D120E428-4A73-F04D-04A1-8C2E00B7C56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
        <p:nvSpPr>
          <p:cNvPr id="6" name="Espace réservé du contenu 5">
            <a:extLst>
              <a:ext uri="{FF2B5EF4-FFF2-40B4-BE49-F238E27FC236}">
                <a16:creationId xmlns:a16="http://schemas.microsoft.com/office/drawing/2014/main" id="{01DDE8E1-2711-AB62-670D-A2DA0198C588}"/>
              </a:ext>
            </a:extLst>
          </p:cNvPr>
          <p:cNvSpPr>
            <a:spLocks noGrp="1"/>
          </p:cNvSpPr>
          <p:nvPr>
            <p:ph idx="1"/>
          </p:nvPr>
        </p:nvSpPr>
        <p:spPr>
          <a:xfrm>
            <a:off x="239916" y="1359839"/>
            <a:ext cx="8580556" cy="2904343"/>
          </a:xfrm>
        </p:spPr>
        <p:txBody>
          <a:bodyPr>
            <a:normAutofit/>
          </a:bodyPr>
          <a:lstStyle/>
          <a:p>
            <a:pPr marL="0" indent="0">
              <a:buNone/>
            </a:pPr>
            <a:r>
              <a:rPr lang="fr-FR" dirty="0"/>
              <a:t>Niveau statique à -2,55 m /TN (BRGM, 1994)</a:t>
            </a:r>
          </a:p>
          <a:p>
            <a:pPr marL="0" indent="0">
              <a:buNone/>
            </a:pPr>
            <a:r>
              <a:rPr lang="fr-FR" dirty="0"/>
              <a:t>Productivité du réservoir (testé à 25 m</a:t>
            </a:r>
            <a:r>
              <a:rPr lang="fr-FR" baseline="30000" dirty="0"/>
              <a:t>3</a:t>
            </a:r>
            <a:r>
              <a:rPr lang="fr-FR" dirty="0"/>
              <a:t>/h au maximum) : 1,3 à 1,5 m</a:t>
            </a:r>
            <a:r>
              <a:rPr lang="fr-FR" baseline="30000" dirty="0"/>
              <a:t>3</a:t>
            </a:r>
            <a:r>
              <a:rPr lang="fr-FR" dirty="0"/>
              <a:t>/h/m</a:t>
            </a:r>
          </a:p>
          <a:p>
            <a:pPr marL="0" indent="0">
              <a:buNone/>
            </a:pPr>
            <a:r>
              <a:rPr lang="fr-FR" dirty="0"/>
              <a:t>Ouvrage projeté :</a:t>
            </a:r>
          </a:p>
        </p:txBody>
      </p:sp>
      <p:pic>
        <p:nvPicPr>
          <p:cNvPr id="3" name="Image 2">
            <a:extLst>
              <a:ext uri="{FF2B5EF4-FFF2-40B4-BE49-F238E27FC236}">
                <a16:creationId xmlns:a16="http://schemas.microsoft.com/office/drawing/2014/main" id="{7D1CD956-6483-66C8-6ADC-0CB3D3BBB891}"/>
              </a:ext>
            </a:extLst>
          </p:cNvPr>
          <p:cNvPicPr>
            <a:picLocks noChangeAspect="1"/>
          </p:cNvPicPr>
          <p:nvPr/>
        </p:nvPicPr>
        <p:blipFill>
          <a:blip r:embed="rId2"/>
          <a:stretch>
            <a:fillRect/>
          </a:stretch>
        </p:blipFill>
        <p:spPr>
          <a:xfrm>
            <a:off x="718552" y="2610966"/>
            <a:ext cx="7706896" cy="4114825"/>
          </a:xfrm>
          <a:prstGeom prst="rect">
            <a:avLst/>
          </a:prstGeom>
        </p:spPr>
      </p:pic>
      <p:sp>
        <p:nvSpPr>
          <p:cNvPr id="5" name="ZoneTexte 4">
            <a:extLst>
              <a:ext uri="{FF2B5EF4-FFF2-40B4-BE49-F238E27FC236}">
                <a16:creationId xmlns:a16="http://schemas.microsoft.com/office/drawing/2014/main" id="{B9C8C2AA-F66D-2A2C-A10D-C6DB8FA07AEE}"/>
              </a:ext>
            </a:extLst>
          </p:cNvPr>
          <p:cNvSpPr txBox="1"/>
          <p:nvPr/>
        </p:nvSpPr>
        <p:spPr>
          <a:xfrm>
            <a:off x="1339912" y="3928860"/>
            <a:ext cx="5365687" cy="646331"/>
          </a:xfrm>
          <a:prstGeom prst="rect">
            <a:avLst/>
          </a:prstGeom>
          <a:solidFill>
            <a:schemeClr val="bg1"/>
          </a:solidFill>
          <a:ln>
            <a:solidFill>
              <a:schemeClr val="tx1"/>
            </a:solidFill>
          </a:ln>
        </p:spPr>
        <p:txBody>
          <a:bodyPr wrap="square" rtlCol="0">
            <a:spAutoFit/>
          </a:bodyPr>
          <a:lstStyle/>
          <a:p>
            <a:pPr marL="285750" indent="-285750">
              <a:buFont typeface="Arial" panose="020B0604020202020204" pitchFamily="34" charset="0"/>
              <a:buChar char="•"/>
            </a:pPr>
            <a:r>
              <a:rPr lang="fr-FR" dirty="0"/>
              <a:t>Eponte entre PQ et Eocène de faible épaisseur</a:t>
            </a:r>
          </a:p>
          <a:p>
            <a:r>
              <a:rPr lang="fr-FR" b="1" dirty="0">
                <a:solidFill>
                  <a:srgbClr val="FF0000"/>
                </a:solidFill>
              </a:rPr>
              <a:t>=&gt; forage à arrêter dès le top des argiles</a:t>
            </a:r>
          </a:p>
        </p:txBody>
      </p:sp>
      <p:cxnSp>
        <p:nvCxnSpPr>
          <p:cNvPr id="4" name="Connecteur droit avec flèche 3">
            <a:extLst>
              <a:ext uri="{FF2B5EF4-FFF2-40B4-BE49-F238E27FC236}">
                <a16:creationId xmlns:a16="http://schemas.microsoft.com/office/drawing/2014/main" id="{958CC676-8ED0-AF2E-9D02-ABC06F9B21E1}"/>
              </a:ext>
            </a:extLst>
          </p:cNvPr>
          <p:cNvCxnSpPr>
            <a:cxnSpLocks/>
            <a:stCxn id="5" idx="2"/>
          </p:cNvCxnSpPr>
          <p:nvPr/>
        </p:nvCxnSpPr>
        <p:spPr>
          <a:xfrm flipH="1">
            <a:off x="1376127" y="4575191"/>
            <a:ext cx="2646629" cy="16445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 name="Connecteur droit avec flèche 7">
            <a:extLst>
              <a:ext uri="{FF2B5EF4-FFF2-40B4-BE49-F238E27FC236}">
                <a16:creationId xmlns:a16="http://schemas.microsoft.com/office/drawing/2014/main" id="{2037C115-3742-2ADB-14C2-8D6CDE27ED18}"/>
              </a:ext>
            </a:extLst>
          </p:cNvPr>
          <p:cNvCxnSpPr>
            <a:cxnSpLocks/>
            <a:stCxn id="5" idx="2"/>
          </p:cNvCxnSpPr>
          <p:nvPr/>
        </p:nvCxnSpPr>
        <p:spPr>
          <a:xfrm>
            <a:off x="4022756" y="4575191"/>
            <a:ext cx="286694" cy="173507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45193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
        <p:nvSpPr>
          <p:cNvPr id="5" name="Text Box 4"/>
          <p:cNvSpPr txBox="1">
            <a:spLocks noChangeArrowheads="1"/>
          </p:cNvSpPr>
          <p:nvPr/>
        </p:nvSpPr>
        <p:spPr bwMode="auto">
          <a:xfrm>
            <a:off x="227427" y="1321101"/>
            <a:ext cx="2878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u="sng" dirty="0">
                <a:solidFill>
                  <a:schemeClr val="accent2"/>
                </a:solidFill>
                <a:latin typeface="Gill Sans MT" pitchFamily="34" charset="0"/>
              </a:rPr>
              <a:t>Proposition d'avis :</a:t>
            </a:r>
          </a:p>
        </p:txBody>
      </p:sp>
      <p:sp>
        <p:nvSpPr>
          <p:cNvPr id="7" name="Rectangle 5"/>
          <p:cNvSpPr>
            <a:spLocks noChangeArrowheads="1"/>
          </p:cNvSpPr>
          <p:nvPr/>
        </p:nvSpPr>
        <p:spPr bwMode="auto">
          <a:xfrm>
            <a:off x="227427" y="1736551"/>
            <a:ext cx="8689146" cy="476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l'unité de gestion concernée, à savoir :</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directement, le Plio-Quaternaire situé en dehors du périmètre du SAGE Nappes profondes de Gironde ;</a:t>
            </a:r>
          </a:p>
          <a:p>
            <a:pPr marL="800100" lvl="1"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indirectement, l'Eocène Médoc Estuaire à l'équilibre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localisation du projet dans une zone à risque de fort salinisation de la nappe de l'Eocène moyen ;</a:t>
            </a:r>
          </a:p>
          <a:p>
            <a:pPr marL="342900" indent="-342900" algn="just">
              <a:spcBef>
                <a:spcPts val="3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faible épaisseur d’éponte entre les deux réservoirs ;</a:t>
            </a:r>
          </a:p>
          <a:p>
            <a:pPr algn="just">
              <a:spcBef>
                <a:spcPts val="300"/>
              </a:spcBef>
              <a:buClr>
                <a:schemeClr val="accent2"/>
              </a:buClr>
              <a:buSzPct val="100000"/>
            </a:pPr>
            <a:r>
              <a:rPr lang="fr-FR" altLang="fr-FR" dirty="0">
                <a:solidFill>
                  <a:srgbClr val="333399"/>
                </a:solidFill>
                <a:latin typeface="Trebuchet MS" panose="020B0603020202020204" pitchFamily="34" charset="0"/>
              </a:rPr>
              <a:t>un forage de reconnaissance au Plio-Quaternaire ne concerne pas le SAGE Nappes profondes de Gironde sous réserve que celui-ci ne mette pas en communication les deux aquifères et donc que la base du forage soit immédiatement arrêtée au sommet des argiles formant l’éponte.</a:t>
            </a:r>
          </a:p>
          <a:p>
            <a:pPr algn="just">
              <a:spcBef>
                <a:spcPts val="300"/>
              </a:spcBef>
              <a:buClr>
                <a:schemeClr val="accent2"/>
              </a:buClr>
              <a:buSzPct val="100000"/>
            </a:pPr>
            <a:r>
              <a:rPr lang="fr-FR" altLang="fr-FR" sz="1400" dirty="0">
                <a:solidFill>
                  <a:srgbClr val="333399"/>
                </a:solidFill>
                <a:latin typeface="Trebuchet MS" panose="020B0603020202020204" pitchFamily="34" charset="0"/>
              </a:rPr>
              <a:t>A noter que compte tenu des paramètres dynamiques, du contexte géologique décrit et des bonnes pratiques visant à ne pas dénoyer les nappes captives, les pompages ne devraient pas rabattre le niveau       	dynamique en deçà du toit du réservoir ce qui implique, en l’état des connaissances 	présentées par le pétitionnaire, une exploitation maximale bien inférieure au débit maximal 	projeté (50 m</a:t>
            </a:r>
            <a:r>
              <a:rPr lang="fr-FR" altLang="fr-FR" sz="1400" baseline="30000" dirty="0">
                <a:solidFill>
                  <a:srgbClr val="333399"/>
                </a:solidFill>
                <a:latin typeface="Trebuchet MS" panose="020B0603020202020204" pitchFamily="34" charset="0"/>
              </a:rPr>
              <a:t>3</a:t>
            </a:r>
            <a:r>
              <a:rPr lang="fr-FR" altLang="fr-FR" sz="1400" dirty="0">
                <a:solidFill>
                  <a:srgbClr val="333399"/>
                </a:solidFill>
                <a:latin typeface="Trebuchet MS" panose="020B0603020202020204" pitchFamily="34" charset="0"/>
              </a:rPr>
              <a:t>/h)</a:t>
            </a:r>
          </a:p>
        </p:txBody>
      </p:sp>
      <p:sp>
        <p:nvSpPr>
          <p:cNvPr id="8" name="Rectangle 2">
            <a:extLst>
              <a:ext uri="{FF2B5EF4-FFF2-40B4-BE49-F238E27FC236}">
                <a16:creationId xmlns:a16="http://schemas.microsoft.com/office/drawing/2014/main" id="{C111A391-14CA-E1A5-F701-B64AE7B45D7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436959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
        <p:nvSpPr>
          <p:cNvPr id="5" name="Text Box 4"/>
          <p:cNvSpPr txBox="1">
            <a:spLocks noChangeArrowheads="1"/>
          </p:cNvSpPr>
          <p:nvPr/>
        </p:nvSpPr>
        <p:spPr bwMode="auto">
          <a:xfrm>
            <a:off x="227427" y="1279612"/>
            <a:ext cx="28784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400" b="1" u="sng" dirty="0">
                <a:solidFill>
                  <a:schemeClr val="accent2"/>
                </a:solidFill>
                <a:latin typeface="Gill Sans MT" pitchFamily="34" charset="0"/>
              </a:rPr>
              <a:t>Proposition d'avis :</a:t>
            </a:r>
          </a:p>
        </p:txBody>
      </p:sp>
      <p:sp>
        <p:nvSpPr>
          <p:cNvPr id="7" name="Rectangle 5"/>
          <p:cNvSpPr>
            <a:spLocks noChangeArrowheads="1"/>
          </p:cNvSpPr>
          <p:nvPr/>
        </p:nvSpPr>
        <p:spPr bwMode="auto">
          <a:xfrm>
            <a:off x="227427" y="1644187"/>
            <a:ext cx="8689146" cy="471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cible de la recherche, à savoir le réservoir du Plio-Quaternaire, qui est hors périmètre du SAGE Nappes profondes de Gironde ;</a:t>
            </a:r>
          </a:p>
          <a:p>
            <a:pPr marL="342900" indent="-34290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faible épaisseur d’éponte entre ce réservoir et celui sous jacent de l'Eocène, rattaché ici à l'unité de gestion Eocène Médoc Estuaire à l'équilibre ;</a:t>
            </a:r>
          </a:p>
          <a:p>
            <a:pPr marL="342900" indent="-342900" algn="just">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localisation du projet dans une zone à risque de fort salinisation de la nappe de l'Eocène moyen ;</a:t>
            </a:r>
          </a:p>
          <a:p>
            <a:pPr algn="just">
              <a:spcBef>
                <a:spcPts val="300"/>
              </a:spcBef>
              <a:buClr>
                <a:schemeClr val="accent2"/>
              </a:buClr>
              <a:buSzPct val="100000"/>
            </a:pPr>
            <a:r>
              <a:rPr lang="fr-FR" altLang="fr-FR" dirty="0">
                <a:solidFill>
                  <a:srgbClr val="333399"/>
                </a:solidFill>
                <a:latin typeface="Trebuchet MS" panose="020B0603020202020204" pitchFamily="34" charset="0"/>
              </a:rPr>
              <a:t>le projet de forage au Plio-Quaternaire ne peut être jugé compatible avec le SAGE que sous réserve que la foration soit arrêtée au sommet des argiles constituant l'éponte entre les réservoirs de manière à ne pas mettre en communication la nappe sus jacente du Plio-Quaternaire avec celle sous jacente de l'Eocène.</a:t>
            </a:r>
          </a:p>
          <a:p>
            <a:pPr lvl="1" algn="just">
              <a:spcBef>
                <a:spcPts val="600"/>
              </a:spcBef>
              <a:buClr>
                <a:schemeClr val="accent2"/>
              </a:buClr>
              <a:buSzPct val="100000"/>
            </a:pPr>
            <a:r>
              <a:rPr lang="fr-FR" altLang="fr-FR" dirty="0">
                <a:solidFill>
                  <a:srgbClr val="333399"/>
                </a:solidFill>
                <a:latin typeface="Trebuchet MS" panose="020B0603020202020204" pitchFamily="34" charset="0"/>
              </a:rPr>
              <a:t>Par ailleurs l'attention du pétitionnaire et des services instructeurs est appelée sur le fait que, sur la base des données disponibles (contexte géologique, paramètres hydrodynamiques et niveaux piézométriques) une exploitation au débit de 50 m</a:t>
            </a:r>
            <a:r>
              <a:rPr lang="fr-FR" altLang="fr-FR" baseline="30000" dirty="0">
                <a:solidFill>
                  <a:srgbClr val="333399"/>
                </a:solidFill>
                <a:latin typeface="Trebuchet MS" panose="020B0603020202020204" pitchFamily="34" charset="0"/>
              </a:rPr>
              <a:t>3</a:t>
            </a:r>
            <a:r>
              <a:rPr lang="fr-FR" altLang="fr-FR" dirty="0">
                <a:solidFill>
                  <a:srgbClr val="333399"/>
                </a:solidFill>
                <a:latin typeface="Trebuchet MS" panose="020B0603020202020204" pitchFamily="34" charset="0"/>
              </a:rPr>
              <a:t>/h apparaît impossible sans dénoyer la nappe du Plio-Quaternaire localement captive.</a:t>
            </a:r>
          </a:p>
        </p:txBody>
      </p:sp>
      <p:sp>
        <p:nvSpPr>
          <p:cNvPr id="8" name="Rectangle 2">
            <a:extLst>
              <a:ext uri="{FF2B5EF4-FFF2-40B4-BE49-F238E27FC236}">
                <a16:creationId xmlns:a16="http://schemas.microsoft.com/office/drawing/2014/main" id="{C111A391-14CA-E1A5-F701-B64AE7B45D7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Avis sur le projet de forage au Plio-Quaternaire</a:t>
            </a:r>
          </a:p>
          <a:p>
            <a:pPr algn="ctr"/>
            <a:r>
              <a:rPr lang="fr-FR" sz="2200" b="1" dirty="0">
                <a:solidFill>
                  <a:srgbClr val="0077D4"/>
                </a:solidFill>
              </a:rPr>
              <a:t> de la société Pure Salmon France </a:t>
            </a:r>
          </a:p>
          <a:p>
            <a:pPr algn="ctr"/>
            <a:r>
              <a:rPr lang="fr-FR" sz="2200" b="1" dirty="0">
                <a:solidFill>
                  <a:srgbClr val="0077D4"/>
                </a:solidFill>
              </a:rPr>
              <a:t>au Verdon sur Mer</a:t>
            </a:r>
          </a:p>
        </p:txBody>
      </p:sp>
    </p:spTree>
    <p:extLst>
      <p:ext uri="{BB962C8B-B14F-4D97-AF65-F5344CB8AC3E}">
        <p14:creationId xmlns:p14="http://schemas.microsoft.com/office/powerpoint/2010/main" val="423095015"/>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2757</TotalTime>
  <Words>943</Words>
  <Application>Microsoft Office PowerPoint</Application>
  <PresentationFormat>Affichage à l'écran (4:3)</PresentationFormat>
  <Paragraphs>102</Paragraphs>
  <Slides>9</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9</vt:i4>
      </vt:variant>
    </vt:vector>
  </HeadingPairs>
  <TitlesOfParts>
    <vt:vector size="16" baseType="lpstr">
      <vt:lpstr>Arial</vt:lpstr>
      <vt:lpstr>Calibri</vt:lpstr>
      <vt:lpstr>Courier New</vt:lpstr>
      <vt:lpstr>Gill Sans MT</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151</cp:revision>
  <dcterms:created xsi:type="dcterms:W3CDTF">2018-06-11T08:02:18Z</dcterms:created>
  <dcterms:modified xsi:type="dcterms:W3CDTF">2022-06-28T15:45:30Z</dcterms:modified>
</cp:coreProperties>
</file>