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85" r:id="rId3"/>
    <p:sldId id="260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7D24F02-7044-99A3-4E4B-372E09615923}" name="Alexis Lafficher" initials="AL" userId="S::alexis.lafficher@smegreg.org::c9b39a26-3996-48dd-9c7f-393c4ba8122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41A1"/>
    <a:srgbClr val="333399"/>
    <a:srgbClr val="D9D9D9"/>
    <a:srgbClr val="FFCC00"/>
    <a:srgbClr val="006600"/>
    <a:srgbClr val="006C31"/>
    <a:srgbClr val="00642D"/>
    <a:srgbClr val="0000FF"/>
    <a:srgbClr val="960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48715F-109A-47E4-85CB-34DA92F2C21E}" v="2" dt="2022-06-27T16:25:44.5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A448715F-109A-47E4-85CB-34DA92F2C21E}"/>
    <pc:docChg chg="custSel modSld">
      <pc:chgData name="Bruno de Grissac" userId="d3f85db1-402d-49d1-8f7f-5bc735f26e17" providerId="ADAL" clId="{A448715F-109A-47E4-85CB-34DA92F2C21E}" dt="2022-06-27T16:28:07.569" v="415" actId="6549"/>
      <pc:docMkLst>
        <pc:docMk/>
      </pc:docMkLst>
      <pc:sldChg chg="modSp mod">
        <pc:chgData name="Bruno de Grissac" userId="d3f85db1-402d-49d1-8f7f-5bc735f26e17" providerId="ADAL" clId="{A448715F-109A-47E4-85CB-34DA92F2C21E}" dt="2022-06-27T16:24:32.739" v="47" actId="14100"/>
        <pc:sldMkLst>
          <pc:docMk/>
          <pc:sldMk cId="2608942258" sldId="256"/>
        </pc:sldMkLst>
        <pc:spChg chg="mod">
          <ac:chgData name="Bruno de Grissac" userId="d3f85db1-402d-49d1-8f7f-5bc735f26e17" providerId="ADAL" clId="{A448715F-109A-47E4-85CB-34DA92F2C21E}" dt="2022-06-27T16:24:32.739" v="47" actId="14100"/>
          <ac:spMkLst>
            <pc:docMk/>
            <pc:sldMk cId="2608942258" sldId="256"/>
            <ac:spMk id="5" creationId="{00000000-0000-0000-0000-000000000000}"/>
          </ac:spMkLst>
        </pc:spChg>
        <pc:spChg chg="mod">
          <ac:chgData name="Bruno de Grissac" userId="d3f85db1-402d-49d1-8f7f-5bc735f26e17" providerId="ADAL" clId="{A448715F-109A-47E4-85CB-34DA92F2C21E}" dt="2022-06-27T16:18:38.285" v="1" actId="14861"/>
          <ac:spMkLst>
            <pc:docMk/>
            <pc:sldMk cId="2608942258" sldId="256"/>
            <ac:spMk id="7" creationId="{00000000-0000-0000-0000-000000000000}"/>
          </ac:spMkLst>
        </pc:spChg>
      </pc:sldChg>
      <pc:sldChg chg="modSp mod">
        <pc:chgData name="Bruno de Grissac" userId="d3f85db1-402d-49d1-8f7f-5bc735f26e17" providerId="ADAL" clId="{A448715F-109A-47E4-85CB-34DA92F2C21E}" dt="2022-06-27T16:28:07.569" v="415" actId="6549"/>
        <pc:sldMkLst>
          <pc:docMk/>
          <pc:sldMk cId="4223848750" sldId="260"/>
        </pc:sldMkLst>
        <pc:spChg chg="mod">
          <ac:chgData name="Bruno de Grissac" userId="d3f85db1-402d-49d1-8f7f-5bc735f26e17" providerId="ADAL" clId="{A448715F-109A-47E4-85CB-34DA92F2C21E}" dt="2022-06-27T16:25:44.496" v="111" actId="1076"/>
          <ac:spMkLst>
            <pc:docMk/>
            <pc:sldMk cId="4223848750" sldId="260"/>
            <ac:spMk id="5" creationId="{00000000-0000-0000-0000-000000000000}"/>
          </ac:spMkLst>
        </pc:spChg>
        <pc:spChg chg="mod">
          <ac:chgData name="Bruno de Grissac" userId="d3f85db1-402d-49d1-8f7f-5bc735f26e17" providerId="ADAL" clId="{A448715F-109A-47E4-85CB-34DA92F2C21E}" dt="2022-06-27T16:28:07.569" v="415" actId="6549"/>
          <ac:spMkLst>
            <pc:docMk/>
            <pc:sldMk cId="4223848750" sldId="260"/>
            <ac:spMk id="7" creationId="{00000000-0000-0000-0000-000000000000}"/>
          </ac:spMkLst>
        </pc:spChg>
      </pc:sldChg>
      <pc:sldChg chg="modSp mod">
        <pc:chgData name="Bruno de Grissac" userId="d3f85db1-402d-49d1-8f7f-5bc735f26e17" providerId="ADAL" clId="{A448715F-109A-47E4-85CB-34DA92F2C21E}" dt="2022-06-27T16:25:33.493" v="109" actId="6549"/>
        <pc:sldMkLst>
          <pc:docMk/>
          <pc:sldMk cId="3523388614" sldId="285"/>
        </pc:sldMkLst>
        <pc:spChg chg="mod">
          <ac:chgData name="Bruno de Grissac" userId="d3f85db1-402d-49d1-8f7f-5bc735f26e17" providerId="ADAL" clId="{A448715F-109A-47E4-85CB-34DA92F2C21E}" dt="2022-06-27T16:25:33.493" v="109" actId="6549"/>
          <ac:spMkLst>
            <pc:docMk/>
            <pc:sldMk cId="3523388614" sldId="285"/>
            <ac:spMk id="2" creationId="{1EC158F1-0287-4B14-8C71-BDE0418F276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296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27/06/2022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8145" y="1364192"/>
            <a:ext cx="3054555" cy="3594132"/>
          </a:xfrm>
          <a:prstGeom prst="rect">
            <a:avLst/>
          </a:prstGeom>
          <a:ln w="76200">
            <a:noFill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8"/>
            <a:ext cx="8729517" cy="3322870"/>
          </a:xfrm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Commune de Nérigean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création d’un forage agricole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la DDTM le 20 juin 2022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dossier de déclaration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Oligocène centre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Localisation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en rive droite de la Garonne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Objet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création d’un forage agricole</a:t>
            </a:r>
          </a:p>
          <a:p>
            <a:pPr marL="0" indent="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les volumes prélevés à l’Oligocène en rive droite </a:t>
            </a:r>
            <a:b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</a:b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de la Garonne ne sont pas pris en compte dans le calcul du respect du VMPO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7" name="Forme libre 6"/>
          <p:cNvSpPr/>
          <p:nvPr/>
        </p:nvSpPr>
        <p:spPr>
          <a:xfrm>
            <a:off x="4294909" y="1745672"/>
            <a:ext cx="3952798" cy="2844435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98311"/>
              <a:gd name="connsiteY0" fmla="*/ 0 h 18452813"/>
              <a:gd name="connsiteX1" fmla="*/ 1398311 w 1398311"/>
              <a:gd name="connsiteY1" fmla="*/ 18452813 h 18452813"/>
              <a:gd name="connsiteX0" fmla="*/ 0 w 1398311"/>
              <a:gd name="connsiteY0" fmla="*/ 0 h 18452813"/>
              <a:gd name="connsiteX1" fmla="*/ 1398311 w 1398311"/>
              <a:gd name="connsiteY1" fmla="*/ 18452813 h 18452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8311" h="18452813">
                <a:moveTo>
                  <a:pt x="0" y="0"/>
                </a:moveTo>
                <a:cubicBezTo>
                  <a:pt x="535662" y="1369085"/>
                  <a:pt x="1316849" y="4660651"/>
                  <a:pt x="1398311" y="18452813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un projet de création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forage agricole à Nérigean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062" y="1623073"/>
            <a:ext cx="8701876" cy="3904751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Ouvrage : puits de 20 m visant l’Oligocène (UG : Oligocène centre à l’équilibre)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Usage : irrigation d’environ 1 ha de maraîchage et 5 000 m</a:t>
            </a:r>
            <a:r>
              <a:rPr lang="fr-FR" baseline="30000" dirty="0"/>
              <a:t>2</a:t>
            </a:r>
            <a:r>
              <a:rPr lang="fr-FR" dirty="0"/>
              <a:t> de jardins partagés</a:t>
            </a: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Demande :</a:t>
            </a:r>
          </a:p>
          <a:p>
            <a:pPr marL="715963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7,5 m</a:t>
            </a:r>
            <a:r>
              <a:rPr lang="fr-FR" baseline="30000" dirty="0"/>
              <a:t>3</a:t>
            </a:r>
            <a:r>
              <a:rPr lang="fr-FR" dirty="0"/>
              <a:t>/h</a:t>
            </a:r>
          </a:p>
          <a:p>
            <a:pPr marL="715963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4 500 m</a:t>
            </a:r>
            <a:r>
              <a:rPr lang="fr-FR" baseline="30000" dirty="0"/>
              <a:t>3</a:t>
            </a:r>
            <a:r>
              <a:rPr lang="fr-FR" dirty="0"/>
              <a:t>/an</a:t>
            </a:r>
          </a:p>
          <a:p>
            <a:pPr marL="458788" indent="0">
              <a:spcBef>
                <a:spcPts val="3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soit un ratio de l’ordre de 0,3 m</a:t>
            </a:r>
            <a:r>
              <a:rPr lang="fr-FR" baseline="30000" dirty="0"/>
              <a:t>3</a:t>
            </a:r>
            <a:r>
              <a:rPr lang="fr-FR" dirty="0"/>
              <a:t>/m</a:t>
            </a:r>
            <a:r>
              <a:rPr lang="fr-FR" baseline="30000" dirty="0"/>
              <a:t>2</a:t>
            </a:r>
            <a:r>
              <a:rPr lang="fr-FR" dirty="0"/>
              <a:t> (3 000 m</a:t>
            </a:r>
            <a:r>
              <a:rPr lang="fr-FR" baseline="30000" dirty="0"/>
              <a:t>3</a:t>
            </a:r>
            <a:r>
              <a:rPr lang="fr-FR" dirty="0"/>
              <a:t>/ha)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La commune a sollicité l’appui technique du SMEGREG pour identifier les cibles potentielles. Dans une note (2022-096) en réponse, les profondeur estimées pour atteindre le réservoir sont de l’ordre de 45 m. 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8CBE24E-56C6-40C6-E832-717CB421150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un projet de création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forage agricole à Nérigean</a:t>
            </a:r>
          </a:p>
        </p:txBody>
      </p:sp>
    </p:spTree>
    <p:extLst>
      <p:ext uri="{BB962C8B-B14F-4D97-AF65-F5344CB8AC3E}">
        <p14:creationId xmlns:p14="http://schemas.microsoft.com/office/powerpoint/2010/main" val="3523388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27427" y="1419164"/>
            <a:ext cx="45647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d'avis de principe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1930201"/>
            <a:ext cx="8689146" cy="376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l'unité de gestion visée, à savoir l’Oligocène centre à l’équilibre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que les volumes prélevés dans cette unité de gestion en rive droite de la Garonne ne sont pas pris en compte pour vérifier le respect du VMPO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l’usage de l'eau à savoir l’irrigation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ratios de consommations annoncés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projet de création d’un forage agricole et son exploitation à hauteur </a:t>
            </a:r>
            <a:b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</a:b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de 4 500m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/an sont jugés compatibles avec le SAGE Nappes profondes de Gironde.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3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L'attention du pétitionnaire est appelée sur la profondeur du forage projeté, insuffisante pour atteindre le réservoir cible d'après les données géologiques disponibles en banque </a:t>
            </a:r>
            <a:r>
              <a:rPr lang="fr-FR" altLang="fr-FR">
                <a:solidFill>
                  <a:srgbClr val="333399"/>
                </a:solidFill>
                <a:latin typeface="Trebuchet MS" panose="020B0603020202020204" pitchFamily="34" charset="0"/>
              </a:rPr>
              <a:t>du sous-sol.</a:t>
            </a: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1D9BEDB9-C9A7-A74F-FD2C-86D52BCCB1E6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un projet de création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forage agricole à Nérigean</a:t>
            </a:r>
          </a:p>
        </p:txBody>
      </p:sp>
    </p:spTree>
    <p:extLst>
      <p:ext uri="{BB962C8B-B14F-4D97-AF65-F5344CB8AC3E}">
        <p14:creationId xmlns:p14="http://schemas.microsoft.com/office/powerpoint/2010/main" val="42238487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2202</TotalTime>
  <Words>324</Words>
  <Application>Microsoft Office PowerPoint</Application>
  <PresentationFormat>Affichage à l'écran (4:3)</PresentationFormat>
  <Paragraphs>38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Gill Sans MT</vt:lpstr>
      <vt:lpstr>Trebuchet MS</vt:lpstr>
      <vt:lpstr>Thème1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138</cp:revision>
  <dcterms:created xsi:type="dcterms:W3CDTF">2018-06-11T08:02:18Z</dcterms:created>
  <dcterms:modified xsi:type="dcterms:W3CDTF">2022-06-27T16:28:11Z</dcterms:modified>
</cp:coreProperties>
</file>