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4" r:id="rId2"/>
    <p:sldId id="266" r:id="rId3"/>
    <p:sldId id="313" r:id="rId4"/>
    <p:sldId id="314" r:id="rId5"/>
    <p:sldId id="301" r:id="rId6"/>
    <p:sldId id="303" r:id="rId7"/>
    <p:sldId id="315" r:id="rId8"/>
    <p:sldId id="265" r:id="rId9"/>
    <p:sldId id="277" r:id="rId10"/>
    <p:sldId id="310" r:id="rId11"/>
    <p:sldId id="321" r:id="rId12"/>
    <p:sldId id="322" r:id="rId13"/>
    <p:sldId id="316" r:id="rId14"/>
    <p:sldId id="318" r:id="rId15"/>
    <p:sldId id="319" r:id="rId16"/>
    <p:sldId id="312" r:id="rId17"/>
    <p:sldId id="320" r:id="rId18"/>
    <p:sldId id="32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200"/>
    <a:srgbClr val="FEED01"/>
    <a:srgbClr val="00B05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AEC0FA-DE01-4D24-90E4-C298505957EA}" v="12" dt="2022-06-23T12:27:25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27" autoAdjust="0"/>
    <p:restoredTop sz="96197"/>
  </p:normalViewPr>
  <p:slideViewPr>
    <p:cSldViewPr snapToGrid="0" snapToObjects="1">
      <p:cViewPr varScale="1">
        <p:scale>
          <a:sx n="108" d="100"/>
          <a:sy n="108" d="100"/>
        </p:scale>
        <p:origin x="4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46AEC0FA-DE01-4D24-90E4-C298505957EA}"/>
    <pc:docChg chg="undo custSel modSld">
      <pc:chgData name="Bruno de Grissac" userId="d3f85db1-402d-49d1-8f7f-5bc735f26e17" providerId="ADAL" clId="{46AEC0FA-DE01-4D24-90E4-C298505957EA}" dt="2022-06-23T12:33:11.778" v="119" actId="1076"/>
      <pc:docMkLst>
        <pc:docMk/>
      </pc:docMkLst>
      <pc:sldChg chg="addSp delSp modSp mod">
        <pc:chgData name="Bruno de Grissac" userId="d3f85db1-402d-49d1-8f7f-5bc735f26e17" providerId="ADAL" clId="{46AEC0FA-DE01-4D24-90E4-C298505957EA}" dt="2022-06-23T12:33:11.778" v="119" actId="1076"/>
        <pc:sldMkLst>
          <pc:docMk/>
          <pc:sldMk cId="1588228053" sldId="266"/>
        </pc:sldMkLst>
        <pc:spChg chg="add del">
          <ac:chgData name="Bruno de Grissac" userId="d3f85db1-402d-49d1-8f7f-5bc735f26e17" providerId="ADAL" clId="{46AEC0FA-DE01-4D24-90E4-C298505957EA}" dt="2022-06-23T12:26:57.854" v="87" actId="478"/>
          <ac:spMkLst>
            <pc:docMk/>
            <pc:sldMk cId="1588228053" sldId="266"/>
            <ac:spMk id="17" creationId="{C0E679EF-543C-D39F-1A4D-4B003BFC64D2}"/>
          </ac:spMkLst>
        </pc:spChg>
        <pc:picChg chg="del">
          <ac:chgData name="Bruno de Grissac" userId="d3f85db1-402d-49d1-8f7f-5bc735f26e17" providerId="ADAL" clId="{46AEC0FA-DE01-4D24-90E4-C298505957EA}" dt="2022-06-23T12:26:59.192" v="88" actId="478"/>
          <ac:picMkLst>
            <pc:docMk/>
            <pc:sldMk cId="1588228053" sldId="266"/>
            <ac:picMk id="2" creationId="{018F76C1-BB4B-B522-CAE4-AE0266B52B9D}"/>
          </ac:picMkLst>
        </pc:picChg>
        <pc:picChg chg="del">
          <ac:chgData name="Bruno de Grissac" userId="d3f85db1-402d-49d1-8f7f-5bc735f26e17" providerId="ADAL" clId="{46AEC0FA-DE01-4D24-90E4-C298505957EA}" dt="2022-06-23T12:26:50.815" v="83" actId="478"/>
          <ac:picMkLst>
            <pc:docMk/>
            <pc:sldMk cId="1588228053" sldId="266"/>
            <ac:picMk id="4" creationId="{917FAE83-DB4B-8009-04E1-25C464CA336C}"/>
          </ac:picMkLst>
        </pc:picChg>
        <pc:picChg chg="mod">
          <ac:chgData name="Bruno de Grissac" userId="d3f85db1-402d-49d1-8f7f-5bc735f26e17" providerId="ADAL" clId="{46AEC0FA-DE01-4D24-90E4-C298505957EA}" dt="2022-06-23T12:17:06.615" v="75" actId="1076"/>
          <ac:picMkLst>
            <pc:docMk/>
            <pc:sldMk cId="1588228053" sldId="266"/>
            <ac:picMk id="5" creationId="{254D2481-FFCD-FB1E-FA79-6E3B2127A08B}"/>
          </ac:picMkLst>
        </pc:picChg>
        <pc:picChg chg="mod">
          <ac:chgData name="Bruno de Grissac" userId="d3f85db1-402d-49d1-8f7f-5bc735f26e17" providerId="ADAL" clId="{46AEC0FA-DE01-4D24-90E4-C298505957EA}" dt="2022-06-23T12:17:28.351" v="77" actId="1076"/>
          <ac:picMkLst>
            <pc:docMk/>
            <pc:sldMk cId="1588228053" sldId="266"/>
            <ac:picMk id="7" creationId="{BB15FFBD-29F6-5532-27BE-67B8D9801C5C}"/>
          </ac:picMkLst>
        </pc:picChg>
        <pc:picChg chg="del">
          <ac:chgData name="Bruno de Grissac" userId="d3f85db1-402d-49d1-8f7f-5bc735f26e17" providerId="ADAL" clId="{46AEC0FA-DE01-4D24-90E4-C298505957EA}" dt="2022-06-23T12:17:23.439" v="76" actId="478"/>
          <ac:picMkLst>
            <pc:docMk/>
            <pc:sldMk cId="1588228053" sldId="266"/>
            <ac:picMk id="10" creationId="{58DD6B06-6BFD-065E-C97C-FB28D01F1469}"/>
          </ac:picMkLst>
        </pc:picChg>
        <pc:picChg chg="del">
          <ac:chgData name="Bruno de Grissac" userId="d3f85db1-402d-49d1-8f7f-5bc735f26e17" providerId="ADAL" clId="{46AEC0FA-DE01-4D24-90E4-C298505957EA}" dt="2022-06-23T12:25:54.813" v="80"/>
          <ac:picMkLst>
            <pc:docMk/>
            <pc:sldMk cId="1588228053" sldId="266"/>
            <ac:picMk id="11" creationId="{01EC3215-CDAF-E8F1-5854-2D13B6013BF8}"/>
          </ac:picMkLst>
        </pc:picChg>
        <pc:picChg chg="del">
          <ac:chgData name="Bruno de Grissac" userId="d3f85db1-402d-49d1-8f7f-5bc735f26e17" providerId="ADAL" clId="{46AEC0FA-DE01-4D24-90E4-C298505957EA}" dt="2022-06-23T12:17:02.872" v="74" actId="478"/>
          <ac:picMkLst>
            <pc:docMk/>
            <pc:sldMk cId="1588228053" sldId="266"/>
            <ac:picMk id="12" creationId="{123FA560-5AD8-094D-9570-EF7B92AAE1BE}"/>
          </ac:picMkLst>
        </pc:picChg>
        <pc:picChg chg="del">
          <ac:chgData name="Bruno de Grissac" userId="d3f85db1-402d-49d1-8f7f-5bc735f26e17" providerId="ADAL" clId="{46AEC0FA-DE01-4D24-90E4-C298505957EA}" dt="2022-06-23T12:26:51.963" v="84" actId="478"/>
          <ac:picMkLst>
            <pc:docMk/>
            <pc:sldMk cId="1588228053" sldId="266"/>
            <ac:picMk id="14" creationId="{CC5BF14A-E8E8-9504-1515-DC203B0FB894}"/>
          </ac:picMkLst>
        </pc:picChg>
        <pc:picChg chg="del mod">
          <ac:chgData name="Bruno de Grissac" userId="d3f85db1-402d-49d1-8f7f-5bc735f26e17" providerId="ADAL" clId="{46AEC0FA-DE01-4D24-90E4-C298505957EA}" dt="2022-06-23T12:26:49.614" v="82" actId="478"/>
          <ac:picMkLst>
            <pc:docMk/>
            <pc:sldMk cId="1588228053" sldId="266"/>
            <ac:picMk id="15" creationId="{D0372334-A5DD-A9FF-EA3D-88A0FF3D4026}"/>
          </ac:picMkLst>
        </pc:picChg>
        <pc:picChg chg="del">
          <ac:chgData name="Bruno de Grissac" userId="d3f85db1-402d-49d1-8f7f-5bc735f26e17" providerId="ADAL" clId="{46AEC0FA-DE01-4D24-90E4-C298505957EA}" dt="2022-06-23T12:27:25.777" v="89"/>
          <ac:picMkLst>
            <pc:docMk/>
            <pc:sldMk cId="1588228053" sldId="266"/>
            <ac:picMk id="22" creationId="{80F39D34-F7DA-AC2B-BD6C-403C2F4C3FEE}"/>
          </ac:picMkLst>
        </pc:picChg>
        <pc:picChg chg="add mod ord">
          <ac:chgData name="Bruno de Grissac" userId="d3f85db1-402d-49d1-8f7f-5bc735f26e17" providerId="ADAL" clId="{46AEC0FA-DE01-4D24-90E4-C298505957EA}" dt="2022-06-23T12:33:04.918" v="117" actId="1076"/>
          <ac:picMkLst>
            <pc:docMk/>
            <pc:sldMk cId="1588228053" sldId="266"/>
            <ac:picMk id="24" creationId="{833475C9-4170-C2B0-386F-47E94B8E3253}"/>
          </ac:picMkLst>
        </pc:picChg>
        <pc:picChg chg="add mod ord">
          <ac:chgData name="Bruno de Grissac" userId="d3f85db1-402d-49d1-8f7f-5bc735f26e17" providerId="ADAL" clId="{46AEC0FA-DE01-4D24-90E4-C298505957EA}" dt="2022-06-23T12:33:06.641" v="118" actId="1076"/>
          <ac:picMkLst>
            <pc:docMk/>
            <pc:sldMk cId="1588228053" sldId="266"/>
            <ac:picMk id="26" creationId="{2B393E0D-5EDA-15A8-3F2B-7195D2EEEFDB}"/>
          </ac:picMkLst>
        </pc:picChg>
        <pc:picChg chg="add mod">
          <ac:chgData name="Bruno de Grissac" userId="d3f85db1-402d-49d1-8f7f-5bc735f26e17" providerId="ADAL" clId="{46AEC0FA-DE01-4D24-90E4-C298505957EA}" dt="2022-06-23T12:32:44.400" v="112" actId="1076"/>
          <ac:picMkLst>
            <pc:docMk/>
            <pc:sldMk cId="1588228053" sldId="266"/>
            <ac:picMk id="28" creationId="{C3EC6F5B-CC5F-4D37-E81E-7384D9162C0A}"/>
          </ac:picMkLst>
        </pc:picChg>
        <pc:picChg chg="add mod">
          <ac:chgData name="Bruno de Grissac" userId="d3f85db1-402d-49d1-8f7f-5bc735f26e17" providerId="ADAL" clId="{46AEC0FA-DE01-4D24-90E4-C298505957EA}" dt="2022-06-23T12:33:11.778" v="119" actId="1076"/>
          <ac:picMkLst>
            <pc:docMk/>
            <pc:sldMk cId="1588228053" sldId="266"/>
            <ac:picMk id="30" creationId="{2E6F4799-8A2D-0EE6-0834-F18D41EFF01C}"/>
          </ac:picMkLst>
        </pc:picChg>
      </pc:sldChg>
      <pc:sldChg chg="modSp mod">
        <pc:chgData name="Bruno de Grissac" userId="d3f85db1-402d-49d1-8f7f-5bc735f26e17" providerId="ADAL" clId="{46AEC0FA-DE01-4D24-90E4-C298505957EA}" dt="2022-06-23T09:16:21.225" v="66" actId="2711"/>
        <pc:sldMkLst>
          <pc:docMk/>
          <pc:sldMk cId="284572226" sldId="274"/>
        </pc:sldMkLst>
        <pc:spChg chg="mod">
          <ac:chgData name="Bruno de Grissac" userId="d3f85db1-402d-49d1-8f7f-5bc735f26e17" providerId="ADAL" clId="{46AEC0FA-DE01-4D24-90E4-C298505957EA}" dt="2022-06-23T09:16:21.225" v="66" actId="2711"/>
          <ac:spMkLst>
            <pc:docMk/>
            <pc:sldMk cId="284572226" sldId="274"/>
            <ac:spMk id="16" creationId="{53E9EB70-5840-8C3E-7A75-B0FA210C195A}"/>
          </ac:spMkLst>
        </pc:spChg>
      </pc:sldChg>
      <pc:sldChg chg="modSp mod">
        <pc:chgData name="Bruno de Grissac" userId="d3f85db1-402d-49d1-8f7f-5bc735f26e17" providerId="ADAL" clId="{46AEC0FA-DE01-4D24-90E4-C298505957EA}" dt="2022-06-23T12:18:32.759" v="79" actId="1076"/>
        <pc:sldMkLst>
          <pc:docMk/>
          <pc:sldMk cId="808627657" sldId="303"/>
        </pc:sldMkLst>
        <pc:spChg chg="mod">
          <ac:chgData name="Bruno de Grissac" userId="d3f85db1-402d-49d1-8f7f-5bc735f26e17" providerId="ADAL" clId="{46AEC0FA-DE01-4D24-90E4-C298505957EA}" dt="2022-06-23T12:18:32.759" v="79" actId="1076"/>
          <ac:spMkLst>
            <pc:docMk/>
            <pc:sldMk cId="808627657" sldId="303"/>
            <ac:spMk id="13" creationId="{F278FE70-6F54-E116-7AB0-CC209B1010B7}"/>
          </ac:spMkLst>
        </pc:spChg>
      </pc:sldChg>
      <pc:sldChg chg="delSp modSp mod">
        <pc:chgData name="Bruno de Grissac" userId="d3f85db1-402d-49d1-8f7f-5bc735f26e17" providerId="ADAL" clId="{46AEC0FA-DE01-4D24-90E4-C298505957EA}" dt="2022-06-23T12:16:05.287" v="68" actId="1076"/>
        <pc:sldMkLst>
          <pc:docMk/>
          <pc:sldMk cId="3314330895" sldId="318"/>
        </pc:sldMkLst>
        <pc:picChg chg="mod">
          <ac:chgData name="Bruno de Grissac" userId="d3f85db1-402d-49d1-8f7f-5bc735f26e17" providerId="ADAL" clId="{46AEC0FA-DE01-4D24-90E4-C298505957EA}" dt="2022-06-23T12:16:05.287" v="68" actId="1076"/>
          <ac:picMkLst>
            <pc:docMk/>
            <pc:sldMk cId="3314330895" sldId="318"/>
            <ac:picMk id="2" creationId="{D872446A-A86D-D90B-9DE6-F4C4E575CAE6}"/>
          </ac:picMkLst>
        </pc:picChg>
        <pc:picChg chg="del">
          <ac:chgData name="Bruno de Grissac" userId="d3f85db1-402d-49d1-8f7f-5bc735f26e17" providerId="ADAL" clId="{46AEC0FA-DE01-4D24-90E4-C298505957EA}" dt="2022-06-23T12:16:01.799" v="67" actId="478"/>
          <ac:picMkLst>
            <pc:docMk/>
            <pc:sldMk cId="3314330895" sldId="318"/>
            <ac:picMk id="26" creationId="{88E9F413-957C-E7F2-BB48-9D7785AF34C9}"/>
          </ac:picMkLst>
        </pc:picChg>
      </pc:sldChg>
      <pc:sldChg chg="delSp modSp mod">
        <pc:chgData name="Bruno de Grissac" userId="d3f85db1-402d-49d1-8f7f-5bc735f26e17" providerId="ADAL" clId="{46AEC0FA-DE01-4D24-90E4-C298505957EA}" dt="2022-06-23T12:16:41.663" v="73" actId="1076"/>
        <pc:sldMkLst>
          <pc:docMk/>
          <pc:sldMk cId="1912921507" sldId="321"/>
        </pc:sldMkLst>
        <pc:picChg chg="mod">
          <ac:chgData name="Bruno de Grissac" userId="d3f85db1-402d-49d1-8f7f-5bc735f26e17" providerId="ADAL" clId="{46AEC0FA-DE01-4D24-90E4-C298505957EA}" dt="2022-06-23T12:16:41.663" v="73" actId="1076"/>
          <ac:picMkLst>
            <pc:docMk/>
            <pc:sldMk cId="1912921507" sldId="321"/>
            <ac:picMk id="2" creationId="{EBEF0BDE-751D-9216-1486-BAFCD05EFBE4}"/>
          </ac:picMkLst>
        </pc:picChg>
        <pc:picChg chg="mod">
          <ac:chgData name="Bruno de Grissac" userId="d3f85db1-402d-49d1-8f7f-5bc735f26e17" providerId="ADAL" clId="{46AEC0FA-DE01-4D24-90E4-C298505957EA}" dt="2022-06-23T12:16:33.386" v="70" actId="1076"/>
          <ac:picMkLst>
            <pc:docMk/>
            <pc:sldMk cId="1912921507" sldId="321"/>
            <ac:picMk id="3" creationId="{7A695C94-2F79-4C7B-8427-631AB6B78C10}"/>
          </ac:picMkLst>
        </pc:picChg>
        <pc:picChg chg="del">
          <ac:chgData name="Bruno de Grissac" userId="d3f85db1-402d-49d1-8f7f-5bc735f26e17" providerId="ADAL" clId="{46AEC0FA-DE01-4D24-90E4-C298505957EA}" dt="2022-06-23T12:16:29.836" v="69" actId="478"/>
          <ac:picMkLst>
            <pc:docMk/>
            <pc:sldMk cId="1912921507" sldId="321"/>
            <ac:picMk id="12" creationId="{B0A317DD-CBC9-47A7-4BC1-B2272886F104}"/>
          </ac:picMkLst>
        </pc:picChg>
        <pc:picChg chg="del">
          <ac:chgData name="Bruno de Grissac" userId="d3f85db1-402d-49d1-8f7f-5bc735f26e17" providerId="ADAL" clId="{46AEC0FA-DE01-4D24-90E4-C298505957EA}" dt="2022-06-23T12:16:35.419" v="71" actId="478"/>
          <ac:picMkLst>
            <pc:docMk/>
            <pc:sldMk cId="1912921507" sldId="321"/>
            <ac:picMk id="28" creationId="{B8E81A98-479B-57FA-02D6-1525F9AD216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01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41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7032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11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20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623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90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870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16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74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17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B626D-DE6D-A146-B971-6F4610ED6F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E2EEA-9929-3A4C-80D9-EC587BE145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13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2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18" Type="http://schemas.openxmlformats.org/officeDocument/2006/relationships/image" Target="../media/image19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34.png"/><Relationship Id="rId17" Type="http://schemas.openxmlformats.org/officeDocument/2006/relationships/image" Target="../media/image2.png"/><Relationship Id="rId2" Type="http://schemas.openxmlformats.org/officeDocument/2006/relationships/image" Target="../media/image24.pn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37.svg"/><Relationship Id="rId10" Type="http://schemas.openxmlformats.org/officeDocument/2006/relationships/image" Target="../media/image32.png"/><Relationship Id="rId19" Type="http://schemas.openxmlformats.org/officeDocument/2006/relationships/image" Target="../media/image20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png"/><Relationship Id="rId7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22.svg"/><Relationship Id="rId9" Type="http://schemas.openxmlformats.org/officeDocument/2006/relationships/image" Target="../media/image45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Gouttelettes et ondulations d’eau">
            <a:extLst>
              <a:ext uri="{FF2B5EF4-FFF2-40B4-BE49-F238E27FC236}">
                <a16:creationId xmlns:a16="http://schemas.microsoft.com/office/drawing/2014/main" id="{A503E01E-F5F7-07C2-E5E9-ACD39DFAEA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2" y="0"/>
            <a:ext cx="2848938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AB18C9E-306C-7F02-7761-C679C5B9E77B}"/>
              </a:ext>
            </a:extLst>
          </p:cNvPr>
          <p:cNvSpPr/>
          <p:nvPr/>
        </p:nvSpPr>
        <p:spPr>
          <a:xfrm>
            <a:off x="-24258" y="0"/>
            <a:ext cx="2909898" cy="6857993"/>
          </a:xfrm>
          <a:prstGeom prst="rect">
            <a:avLst/>
          </a:prstGeom>
          <a:solidFill>
            <a:srgbClr val="283F4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3E9EB70-5840-8C3E-7A75-B0FA210C195A}"/>
              </a:ext>
            </a:extLst>
          </p:cNvPr>
          <p:cNvSpPr txBox="1"/>
          <p:nvPr/>
        </p:nvSpPr>
        <p:spPr>
          <a:xfrm>
            <a:off x="2916120" y="2583730"/>
            <a:ext cx="61383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70C0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NAPPES PROFONDES DE GIRONDE</a:t>
            </a:r>
          </a:p>
          <a:p>
            <a:endParaRPr lang="fr-FR" sz="2800" dirty="0">
              <a:solidFill>
                <a:srgbClr val="0070C0"/>
              </a:solidFill>
              <a:latin typeface="Nirmala Text" panose="020B0604020202020204" pitchFamily="34" charset="0"/>
              <a:ea typeface="Nirmala Text" panose="020B0604020202020204" pitchFamily="34" charset="0"/>
              <a:cs typeface="Nirmala Text" panose="020B0604020202020204" pitchFamily="34" charset="0"/>
            </a:endParaRPr>
          </a:p>
          <a:p>
            <a:r>
              <a:rPr lang="fr-FR" sz="2800" dirty="0">
                <a:solidFill>
                  <a:srgbClr val="0070C0"/>
                </a:solidFill>
                <a:latin typeface="Nirmala Text" panose="020B0604020202020204" pitchFamily="34" charset="0"/>
                <a:ea typeface="Nirmala Text" panose="020B0604020202020204" pitchFamily="34" charset="0"/>
                <a:cs typeface="Nirmala Text" panose="020B0604020202020204" pitchFamily="34" charset="0"/>
              </a:rPr>
              <a:t>PLAN DE COMMUNICATION </a:t>
            </a:r>
          </a:p>
          <a:p>
            <a:r>
              <a:rPr lang="fr-FR" sz="2800" dirty="0">
                <a:solidFill>
                  <a:srgbClr val="0070C0"/>
                </a:solidFill>
                <a:latin typeface="Nirmala Text" panose="020B0604020202020204" pitchFamily="34" charset="0"/>
                <a:ea typeface="Nirmala Text" panose="020B0604020202020204" pitchFamily="34" charset="0"/>
                <a:cs typeface="Nirmala Text" panose="020B0604020202020204" pitchFamily="34" charset="0"/>
              </a:rPr>
              <a:t>2022/2025</a:t>
            </a:r>
          </a:p>
          <a:p>
            <a:endParaRPr lang="fr-FR" sz="2800" dirty="0">
              <a:solidFill>
                <a:srgbClr val="0070C0"/>
              </a:solidFill>
              <a:latin typeface="Nirmala Text" panose="020B0604020202020204" pitchFamily="34" charset="0"/>
              <a:ea typeface="Nirmala Text" panose="020B0604020202020204" pitchFamily="34" charset="0"/>
              <a:cs typeface="Nirmala Text" panose="020B0604020202020204" pitchFamily="34" charset="0"/>
            </a:endParaRPr>
          </a:p>
          <a:p>
            <a:endParaRPr lang="fr-FR" sz="2800" dirty="0">
              <a:solidFill>
                <a:srgbClr val="0070C0"/>
              </a:solidFill>
              <a:latin typeface="Nirmala Text" panose="020B0604020202020204" pitchFamily="34" charset="0"/>
              <a:ea typeface="Nirmala Text" panose="020B0604020202020204" pitchFamily="34" charset="0"/>
              <a:cs typeface="Nirmala Text" panose="020B0604020202020204" pitchFamily="34" charset="0"/>
            </a:endParaRPr>
          </a:p>
          <a:p>
            <a:pPr algn="r"/>
            <a:r>
              <a:rPr lang="fr-FR" b="1" i="1" dirty="0">
                <a:solidFill>
                  <a:srgbClr val="0070C0"/>
                </a:solidFill>
                <a:latin typeface="Calibri Light" panose="020F0302020204030204" pitchFamily="34" charset="0"/>
                <a:ea typeface="Nirmala Text" panose="020B0604020202020204" pitchFamily="34" charset="0"/>
                <a:cs typeface="Calibri Light" panose="020F0302020204030204" pitchFamily="34" charset="0"/>
              </a:rPr>
              <a:t>Commission locale de l'eau</a:t>
            </a:r>
          </a:p>
          <a:p>
            <a:pPr algn="r"/>
            <a:r>
              <a:rPr lang="fr-FR" b="1" i="1" dirty="0">
                <a:solidFill>
                  <a:srgbClr val="0070C0"/>
                </a:solidFill>
                <a:latin typeface="Calibri Light" panose="020F0302020204030204" pitchFamily="34" charset="0"/>
                <a:ea typeface="Nirmala Text" panose="020B0604020202020204" pitchFamily="34" charset="0"/>
                <a:cs typeface="Calibri Light" panose="020F0302020204030204" pitchFamily="34" charset="0"/>
              </a:rPr>
              <a:t>Réunion du 1</a:t>
            </a:r>
            <a:r>
              <a:rPr lang="fr-FR" b="1" i="1" baseline="30000" dirty="0">
                <a:solidFill>
                  <a:srgbClr val="0070C0"/>
                </a:solidFill>
                <a:latin typeface="Calibri Light" panose="020F0302020204030204" pitchFamily="34" charset="0"/>
                <a:ea typeface="Nirmala Text" panose="020B0604020202020204" pitchFamily="34" charset="0"/>
                <a:cs typeface="Calibri Light" panose="020F0302020204030204" pitchFamily="34" charset="0"/>
              </a:rPr>
              <a:t>er</a:t>
            </a:r>
            <a:r>
              <a:rPr lang="fr-FR" b="1" i="1" dirty="0">
                <a:solidFill>
                  <a:srgbClr val="0070C0"/>
                </a:solidFill>
                <a:latin typeface="Calibri Light" panose="020F0302020204030204" pitchFamily="34" charset="0"/>
                <a:ea typeface="Nirmala Text" panose="020B0604020202020204" pitchFamily="34" charset="0"/>
                <a:cs typeface="Calibri Light" panose="020F0302020204030204" pitchFamily="34" charset="0"/>
              </a:rPr>
              <a:t> juillet 2022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447435F-0833-5608-FAAD-B9CA7CBD6F05}"/>
              </a:ext>
            </a:extLst>
          </p:cNvPr>
          <p:cNvCxnSpPr>
            <a:cxnSpLocks/>
          </p:cNvCxnSpPr>
          <p:nvPr/>
        </p:nvCxnSpPr>
        <p:spPr>
          <a:xfrm>
            <a:off x="-1333401" y="8252393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DA920E62-0DEF-1044-84E7-D4B53C81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90" y="5342883"/>
            <a:ext cx="1225402" cy="1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upe sur arrière-plan clair">
            <a:extLst>
              <a:ext uri="{FF2B5EF4-FFF2-40B4-BE49-F238E27FC236}">
                <a16:creationId xmlns:a16="http://schemas.microsoft.com/office/drawing/2014/main" id="{B2EE5F1B-2E9B-AC82-27E4-2F20749414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74" y="0"/>
            <a:ext cx="2434915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07E723-B2AC-B2D8-6D07-0EE268153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688" y="735725"/>
            <a:ext cx="8285112" cy="5602013"/>
          </a:xfrm>
        </p:spPr>
        <p:txBody>
          <a:bodyPr>
            <a:normAutofit/>
          </a:bodyPr>
          <a:lstStyle/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lvl="1"/>
            <a:endParaRPr lang="fr-FR" sz="160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AF9CA64-1273-8D09-BCFB-17DE6F529469}"/>
              </a:ext>
            </a:extLst>
          </p:cNvPr>
          <p:cNvSpPr txBox="1">
            <a:spLocks/>
          </p:cNvSpPr>
          <p:nvPr/>
        </p:nvSpPr>
        <p:spPr>
          <a:xfrm>
            <a:off x="1718109" y="556426"/>
            <a:ext cx="8285112" cy="1697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/>
          </a:p>
          <a:p>
            <a:pPr lvl="1"/>
            <a:endParaRPr lang="fr-FR" sz="1600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CCF2F84-90F9-101E-EE2C-9E5BFB760B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97826">
            <a:off x="2247726" y="748746"/>
            <a:ext cx="1094313" cy="23385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B34B27-A2E0-DB9E-0C5F-693E848650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81699">
            <a:off x="2461120" y="4884840"/>
            <a:ext cx="1226827" cy="173611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D8CD747-A733-BED9-AB6D-A5CBF0D284AA}"/>
              </a:ext>
            </a:extLst>
          </p:cNvPr>
          <p:cNvSpPr txBox="1"/>
          <p:nvPr/>
        </p:nvSpPr>
        <p:spPr>
          <a:xfrm>
            <a:off x="-109082" y="4176647"/>
            <a:ext cx="2342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COMMUNICATION</a:t>
            </a:r>
          </a:p>
          <a:p>
            <a:r>
              <a:rPr lang="fr-FR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fr-FR" sz="24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AUJOURD’HUI</a:t>
            </a:r>
            <a:r>
              <a:rPr lang="fr-FR" sz="2400" b="1" dirty="0">
                <a:solidFill>
                  <a:srgbClr val="C9DCE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fr-FR" b="1" dirty="0">
              <a:solidFill>
                <a:srgbClr val="C9DCE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764A2CE3-F126-763D-F4B2-47437EF54E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3117">
            <a:off x="2629926" y="3172617"/>
            <a:ext cx="1311456" cy="1591344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8FD5F0F-C4F2-DF19-14F4-2D01421C7EBC}"/>
              </a:ext>
            </a:extLst>
          </p:cNvPr>
          <p:cNvCxnSpPr>
            <a:cxnSpLocks/>
          </p:cNvCxnSpPr>
          <p:nvPr/>
        </p:nvCxnSpPr>
        <p:spPr>
          <a:xfrm>
            <a:off x="52121" y="5001187"/>
            <a:ext cx="2266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C2E4720E-AF73-9211-DC12-EAA791D2FC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A12C05-806C-C0A6-2921-3896F0681C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3655" y="2428453"/>
            <a:ext cx="2160998" cy="23058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4D2481-FFCD-FB1E-FA79-6E3B2127A0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0601" y="152919"/>
            <a:ext cx="3464052" cy="23088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15FFBD-29F6-5532-27BE-67B8D9801C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3243" y="4698902"/>
            <a:ext cx="3352800" cy="211836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3EC6F5B-CC5F-4D37-E81E-7384D9162C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02076">
            <a:off x="4787244" y="1211066"/>
            <a:ext cx="1800000" cy="263809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E6F4799-8A2D-0EE6-0834-F18D41EFF0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291577">
            <a:off x="3262568" y="179457"/>
            <a:ext cx="1800000" cy="264295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B393E0D-5EDA-15A8-3F2B-7195D2EEEF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26653" y="3066807"/>
            <a:ext cx="1800000" cy="264295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33475C9-4170-C2B0-386F-47E94B8E32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53095">
            <a:off x="4828313" y="3966066"/>
            <a:ext cx="1800000" cy="264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2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upe sur arrière-plan clair">
            <a:extLst>
              <a:ext uri="{FF2B5EF4-FFF2-40B4-BE49-F238E27FC236}">
                <a16:creationId xmlns:a16="http://schemas.microsoft.com/office/drawing/2014/main" id="{B2EE5F1B-2E9B-AC82-27E4-2F20749414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74" y="0"/>
            <a:ext cx="2434915" cy="6858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0E679EF-543C-D39F-1A4D-4B003BFC64D2}"/>
              </a:ext>
            </a:extLst>
          </p:cNvPr>
          <p:cNvSpPr txBox="1"/>
          <p:nvPr/>
        </p:nvSpPr>
        <p:spPr>
          <a:xfrm>
            <a:off x="985699" y="5111751"/>
            <a:ext cx="4362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 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8CD747-A733-BED9-AB6D-A5CBF0D284AA}"/>
              </a:ext>
            </a:extLst>
          </p:cNvPr>
          <p:cNvSpPr txBox="1"/>
          <p:nvPr/>
        </p:nvSpPr>
        <p:spPr>
          <a:xfrm>
            <a:off x="-109082" y="4176647"/>
            <a:ext cx="2342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COMMUNICATION</a:t>
            </a:r>
          </a:p>
          <a:p>
            <a:r>
              <a:rPr lang="fr-FR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fr-FR" sz="24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AUJOURD’HUI</a:t>
            </a:r>
            <a:r>
              <a:rPr lang="fr-FR" sz="2400" b="1" dirty="0">
                <a:solidFill>
                  <a:srgbClr val="C9DCE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fr-FR" b="1" dirty="0">
              <a:solidFill>
                <a:srgbClr val="C9DCE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8FD5F0F-C4F2-DF19-14F4-2D01421C7EBC}"/>
              </a:ext>
            </a:extLst>
          </p:cNvPr>
          <p:cNvCxnSpPr>
            <a:cxnSpLocks/>
          </p:cNvCxnSpPr>
          <p:nvPr/>
        </p:nvCxnSpPr>
        <p:spPr>
          <a:xfrm>
            <a:off x="52121" y="5001187"/>
            <a:ext cx="2266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C2E4720E-AF73-9211-DC12-EAA791D2F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F290D0E-2BEE-AAC0-77AB-554170EF11E0}"/>
              </a:ext>
            </a:extLst>
          </p:cNvPr>
          <p:cNvSpPr txBox="1"/>
          <p:nvPr/>
        </p:nvSpPr>
        <p:spPr>
          <a:xfrm>
            <a:off x="2536050" y="217522"/>
            <a:ext cx="660795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PRINCIPAUX CONSTATS 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communication </a:t>
            </a:r>
            <a:r>
              <a:rPr lang="fr-FR" dirty="0"/>
              <a:t>informative, pédagogique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discours très </a:t>
            </a:r>
            <a:r>
              <a:rPr lang="fr-FR" dirty="0"/>
              <a:t>dense et complexe </a:t>
            </a:r>
            <a:r>
              <a:rPr lang="fr-FR" dirty="0">
                <a:latin typeface="+mj-lt"/>
              </a:rPr>
              <a:t>(site, documents, …)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accent sur </a:t>
            </a:r>
            <a:r>
              <a:rPr lang="fr-FR" dirty="0"/>
              <a:t>patrimoine local / </a:t>
            </a:r>
            <a:r>
              <a:rPr lang="fr-FR" dirty="0">
                <a:latin typeface="+mj-lt"/>
              </a:rPr>
              <a:t>concept de "Nappes profondes"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budget annuel </a:t>
            </a:r>
            <a:r>
              <a:rPr lang="fr-FR" dirty="0">
                <a:latin typeface="+mj-lt"/>
              </a:rPr>
              <a:t>de l’ordre de</a:t>
            </a:r>
            <a:r>
              <a:rPr lang="fr-FR" dirty="0"/>
              <a:t> 150 000 €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80 </a:t>
            </a:r>
            <a:r>
              <a:rPr lang="fr-FR" dirty="0"/>
              <a:t>à 90 % du budget </a:t>
            </a:r>
            <a:r>
              <a:rPr lang="fr-FR" dirty="0">
                <a:latin typeface="+mj-lt"/>
              </a:rPr>
              <a:t>consacré aux </a:t>
            </a:r>
            <a:r>
              <a:rPr lang="fr-FR" dirty="0"/>
              <a:t>EIEE et EUEM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des </a:t>
            </a:r>
            <a:r>
              <a:rPr lang="fr-FR" dirty="0"/>
              <a:t>opérations réussies </a:t>
            </a:r>
            <a:r>
              <a:rPr lang="fr-FR" dirty="0">
                <a:latin typeface="+mj-lt"/>
              </a:rPr>
              <a:t>à l’échelle locale 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pas de communication digitale et pas de relations presse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A14BF43-CF9B-8306-C071-DA48B29BCCE4}"/>
              </a:ext>
            </a:extLst>
          </p:cNvPr>
          <p:cNvSpPr txBox="1"/>
          <p:nvPr/>
        </p:nvSpPr>
        <p:spPr>
          <a:xfrm>
            <a:off x="2536050" y="3236057"/>
            <a:ext cx="640732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OPPORTUNITES ET CONTRAINTES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u="sng" dirty="0">
                <a:latin typeface="+mj-lt"/>
              </a:rPr>
              <a:t>une préoccupation </a:t>
            </a:r>
            <a:r>
              <a:rPr lang="fr-FR" dirty="0">
                <a:latin typeface="+mj-lt"/>
              </a:rPr>
              <a:t>environnementale grandissante des citoyens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la mauvaise connaissance des Girondins de leurs consommations, l’origine de l'eau, les enjeux de la gestion des Nappes profondes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la création de la Régie de l’eau de Bordeaux Métropole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le récent renouvellement de nombreux élus locaux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la diversité des acteurs associée à un manque de coordination (Département, Métropole, collectivités… ) </a:t>
            </a:r>
          </a:p>
          <a:p>
            <a:pPr marL="285744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+mj-lt"/>
              </a:rPr>
              <a:t>des projets "médiatiques" (</a:t>
            </a:r>
            <a:r>
              <a:rPr lang="fr-FR" sz="1600" dirty="0">
                <a:latin typeface="+mj-lt"/>
              </a:rPr>
              <a:t>Champ captant des Landes du Médoc</a:t>
            </a:r>
            <a:r>
              <a:rPr lang="fr-FR" dirty="0">
                <a:latin typeface="+mj-lt"/>
              </a:rPr>
              <a:t>)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293328B-93AD-FA5E-7599-A5333061F3F7}"/>
              </a:ext>
            </a:extLst>
          </p:cNvPr>
          <p:cNvCxnSpPr>
            <a:cxnSpLocks/>
          </p:cNvCxnSpPr>
          <p:nvPr/>
        </p:nvCxnSpPr>
        <p:spPr>
          <a:xfrm>
            <a:off x="2415641" y="517097"/>
            <a:ext cx="239149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56ACA76-7F18-767C-745D-A5F3F8769AF1}"/>
              </a:ext>
            </a:extLst>
          </p:cNvPr>
          <p:cNvCxnSpPr>
            <a:cxnSpLocks/>
          </p:cNvCxnSpPr>
          <p:nvPr/>
        </p:nvCxnSpPr>
        <p:spPr>
          <a:xfrm>
            <a:off x="2415641" y="3545403"/>
            <a:ext cx="340168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15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07E723-B2AC-B2D8-6D07-0EE268153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531" y="642545"/>
            <a:ext cx="8285112" cy="5602013"/>
          </a:xfrm>
        </p:spPr>
        <p:txBody>
          <a:bodyPr>
            <a:normAutofit/>
          </a:bodyPr>
          <a:lstStyle/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lvl="1"/>
            <a:endParaRPr lang="fr-FR" sz="160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AF9CA64-1273-8D09-BCFB-17DE6F529469}"/>
              </a:ext>
            </a:extLst>
          </p:cNvPr>
          <p:cNvSpPr txBox="1">
            <a:spLocks/>
          </p:cNvSpPr>
          <p:nvPr/>
        </p:nvSpPr>
        <p:spPr>
          <a:xfrm>
            <a:off x="1718109" y="556425"/>
            <a:ext cx="8285112" cy="5602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/>
          </a:p>
          <a:p>
            <a:pPr lvl="1"/>
            <a:endParaRPr lang="fr-FR" sz="1600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D246C0D1-B8EA-0377-2EFD-0BB57708270F}"/>
              </a:ext>
            </a:extLst>
          </p:cNvPr>
          <p:cNvSpPr txBox="1">
            <a:spLocks/>
          </p:cNvSpPr>
          <p:nvPr/>
        </p:nvSpPr>
        <p:spPr>
          <a:xfrm>
            <a:off x="1544689" y="869184"/>
            <a:ext cx="8371539" cy="5100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C29F34F8-5D31-9F57-AA02-EB93362AAD5C}"/>
              </a:ext>
            </a:extLst>
          </p:cNvPr>
          <p:cNvSpPr txBox="1">
            <a:spLocks/>
          </p:cNvSpPr>
          <p:nvPr/>
        </p:nvSpPr>
        <p:spPr>
          <a:xfrm>
            <a:off x="1544689" y="869184"/>
            <a:ext cx="8371539" cy="5100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142B1EB-3580-CE59-5D62-FC3BEA51E109}"/>
              </a:ext>
            </a:extLst>
          </p:cNvPr>
          <p:cNvSpPr txBox="1"/>
          <p:nvPr/>
        </p:nvSpPr>
        <p:spPr>
          <a:xfrm>
            <a:off x="2602311" y="154384"/>
            <a:ext cx="548836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+mj-lt"/>
              </a:rPr>
              <a:t>      Parler d'EAU plutôt que de nappes</a:t>
            </a:r>
            <a:r>
              <a:rPr lang="fr-FR" sz="2800" b="1" dirty="0"/>
              <a:t> … 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2000" b="1" dirty="0">
                <a:latin typeface="+mj-lt"/>
              </a:rPr>
              <a:t>Eau souterraine de Gironde ?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2000" b="1" dirty="0">
                <a:latin typeface="+mj-lt"/>
              </a:rPr>
              <a:t>Eau des nappes de Gironde ?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2000" b="1" dirty="0">
                <a:latin typeface="+mj-lt"/>
              </a:rPr>
              <a:t>Eau de Gironde ?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2000" b="1" dirty="0">
                <a:latin typeface="+mj-lt"/>
              </a:rPr>
              <a:t>… ?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554D542-5000-7142-25B7-DD751863DB1A}"/>
              </a:ext>
            </a:extLst>
          </p:cNvPr>
          <p:cNvGrpSpPr/>
          <p:nvPr/>
        </p:nvGrpSpPr>
        <p:grpSpPr>
          <a:xfrm>
            <a:off x="-21187" y="0"/>
            <a:ext cx="2448909" cy="6858000"/>
            <a:chOff x="-47979" y="0"/>
            <a:chExt cx="2448909" cy="6858000"/>
          </a:xfrm>
          <a:solidFill>
            <a:srgbClr val="FF0000">
              <a:alpha val="75000"/>
            </a:srgbClr>
          </a:solidFill>
        </p:grpSpPr>
        <p:pic>
          <p:nvPicPr>
            <p:cNvPr id="14" name="Image 13" descr="Loupe sur arrière-plan clair">
              <a:extLst>
                <a:ext uri="{FF2B5EF4-FFF2-40B4-BE49-F238E27FC236}">
                  <a16:creationId xmlns:a16="http://schemas.microsoft.com/office/drawing/2014/main" id="{A4A0D378-FB44-6CB6-7017-F87A48A3A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7979" y="0"/>
              <a:ext cx="2434914" cy="6858000"/>
            </a:xfrm>
            <a:prstGeom prst="rect">
              <a:avLst/>
            </a:prstGeom>
            <a:grpFill/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F8C79D-D4D0-D760-A3E2-455DB8B76741}"/>
                </a:ext>
              </a:extLst>
            </p:cNvPr>
            <p:cNvSpPr/>
            <p:nvPr/>
          </p:nvSpPr>
          <p:spPr>
            <a:xfrm>
              <a:off x="-31558" y="1"/>
              <a:ext cx="2432488" cy="6857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FB7DB45C-3ACA-AAA1-4B1F-590FCBCEBB08}"/>
              </a:ext>
            </a:extLst>
          </p:cNvPr>
          <p:cNvSpPr txBox="1"/>
          <p:nvPr/>
        </p:nvSpPr>
        <p:spPr>
          <a:xfrm>
            <a:off x="-21187" y="4132212"/>
            <a:ext cx="23429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COMMUNICATION</a:t>
            </a:r>
          </a:p>
          <a:p>
            <a:r>
              <a:rPr lang="fr-FR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fr-FR" sz="32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DEMAIN</a:t>
            </a:r>
            <a:r>
              <a:rPr lang="fr-FR" sz="24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 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BF7A6E7-5474-FBF6-5ADD-3471EAE1EC91}"/>
              </a:ext>
            </a:extLst>
          </p:cNvPr>
          <p:cNvCxnSpPr>
            <a:cxnSpLocks/>
          </p:cNvCxnSpPr>
          <p:nvPr/>
        </p:nvCxnSpPr>
        <p:spPr>
          <a:xfrm>
            <a:off x="130761" y="5003356"/>
            <a:ext cx="2192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10354C5-6D89-BBBA-F349-20AC6E3BB0E1}"/>
              </a:ext>
            </a:extLst>
          </p:cNvPr>
          <p:cNvCxnSpPr>
            <a:cxnSpLocks/>
          </p:cNvCxnSpPr>
          <p:nvPr/>
        </p:nvCxnSpPr>
        <p:spPr>
          <a:xfrm>
            <a:off x="619653" y="672531"/>
            <a:ext cx="74710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que 4" descr="Eau contour">
            <a:extLst>
              <a:ext uri="{FF2B5EF4-FFF2-40B4-BE49-F238E27FC236}">
                <a16:creationId xmlns:a16="http://schemas.microsoft.com/office/drawing/2014/main" id="{4C72BDBC-52D8-1FF1-017C-E95634C18E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0983" y="151909"/>
            <a:ext cx="505619" cy="50561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9F381D-6227-29BB-B5C7-65422DA65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5A35D4-E3B2-21EB-FD6F-3C47C5C5D8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80" t="9369" r="44794" b="8113"/>
          <a:stretch/>
        </p:blipFill>
        <p:spPr>
          <a:xfrm>
            <a:off x="6409174" y="-57017"/>
            <a:ext cx="2763707" cy="6926174"/>
          </a:xfrm>
          <a:prstGeom prst="rect">
            <a:avLst/>
          </a:prstGeom>
        </p:spPr>
      </p:pic>
      <p:sp>
        <p:nvSpPr>
          <p:cNvPr id="24" name="Espace réservé du contenu 4">
            <a:extLst>
              <a:ext uri="{FF2B5EF4-FFF2-40B4-BE49-F238E27FC236}">
                <a16:creationId xmlns:a16="http://schemas.microsoft.com/office/drawing/2014/main" id="{C5752476-C314-F44C-2F2E-590D382FFE45}"/>
              </a:ext>
            </a:extLst>
          </p:cNvPr>
          <p:cNvSpPr txBox="1">
            <a:spLocks/>
          </p:cNvSpPr>
          <p:nvPr/>
        </p:nvSpPr>
        <p:spPr>
          <a:xfrm>
            <a:off x="2526308" y="4084301"/>
            <a:ext cx="6628387" cy="2603410"/>
          </a:xfrm>
          <a:prstGeom prst="rect">
            <a:avLst/>
          </a:prstGeom>
          <a:solidFill>
            <a:schemeClr val="accent2">
              <a:lumMod val="20000"/>
              <a:lumOff val="80000"/>
              <a:alpha val="70000"/>
            </a:schemeClr>
          </a:solidFill>
          <a:effectLst>
            <a:softEdge rad="201104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04" algn="l">
              <a:tabLst>
                <a:tab pos="354004" algn="l"/>
              </a:tabLst>
            </a:pPr>
            <a:endParaRPr lang="fr-FR" dirty="0"/>
          </a:p>
          <a:p>
            <a:pPr marL="354004" algn="l">
              <a:tabLst>
                <a:tab pos="354004" algn="l"/>
              </a:tabLst>
            </a:pPr>
            <a:r>
              <a:rPr lang="fr-FR" dirty="0"/>
              <a:t>LES TRIBUS</a:t>
            </a:r>
          </a:p>
          <a:p>
            <a:pPr marL="354004" algn="l">
              <a:tabLst>
                <a:tab pos="354004" algn="l"/>
              </a:tabLst>
            </a:pPr>
            <a:r>
              <a:rPr lang="fr-FR" sz="1900" dirty="0"/>
              <a:t>Regroupement d’individus/citoyens/consommateurs autour d’affinités, de valeurs et d’engagements communs</a:t>
            </a:r>
          </a:p>
          <a:p>
            <a:pPr marL="354004" algn="l">
              <a:tabLst>
                <a:tab pos="354004" algn="l"/>
              </a:tabLst>
            </a:pPr>
            <a:r>
              <a:rPr lang="fr-FR" sz="1900" dirty="0"/>
              <a:t>Ces « tribus » connaissent un développement fulgurant avec la démocratisation des réseaux sociaux</a:t>
            </a:r>
          </a:p>
          <a:p>
            <a:pPr marL="354004" algn="l">
              <a:tabLst>
                <a:tab pos="354004" algn="l"/>
              </a:tabLst>
            </a:pPr>
            <a:endParaRPr lang="fr-FR" sz="260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984FA7A-665D-B435-6A62-95724A2EEDA2}"/>
              </a:ext>
            </a:extLst>
          </p:cNvPr>
          <p:cNvGrpSpPr/>
          <p:nvPr/>
        </p:nvGrpSpPr>
        <p:grpSpPr>
          <a:xfrm>
            <a:off x="2445204" y="3039721"/>
            <a:ext cx="6329018" cy="1016894"/>
            <a:chOff x="2445204" y="3039721"/>
            <a:chExt cx="6329018" cy="1016894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3879220-DBEC-8EB4-83B3-7EF32EE042F2}"/>
                </a:ext>
              </a:extLst>
            </p:cNvPr>
            <p:cNvSpPr txBox="1"/>
            <p:nvPr/>
          </p:nvSpPr>
          <p:spPr>
            <a:xfrm>
              <a:off x="3119091" y="3102508"/>
              <a:ext cx="5655131" cy="954107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latin typeface="+mj-lt"/>
                </a:rPr>
                <a:t>Développer une </a:t>
              </a:r>
              <a:r>
                <a:rPr lang="fr-FR" sz="2800" b="1" dirty="0"/>
                <a:t>Communauté</a:t>
              </a:r>
            </a:p>
            <a:p>
              <a:pPr algn="r"/>
              <a:r>
                <a:rPr lang="fr-FR" sz="2800" b="1" dirty="0"/>
                <a:t> d’écocitoyens girondins</a:t>
              </a:r>
              <a:endParaRPr lang="fr-FR" dirty="0"/>
            </a:p>
          </p:txBody>
        </p:sp>
        <p:pic>
          <p:nvPicPr>
            <p:cNvPr id="26" name="Graphique 25" descr="Brainstorming de groupe avec un remplissage uni">
              <a:extLst>
                <a:ext uri="{FF2B5EF4-FFF2-40B4-BE49-F238E27FC236}">
                  <a16:creationId xmlns:a16="http://schemas.microsoft.com/office/drawing/2014/main" id="{53188A65-01E7-8C06-65DA-2305B200E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69877" y="3039721"/>
              <a:ext cx="539841" cy="539841"/>
            </a:xfrm>
            <a:prstGeom prst="rect">
              <a:avLst/>
            </a:prstGeom>
          </p:spPr>
        </p:pic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5AC688CE-9E17-6517-5D09-A952F4F683EA}"/>
                </a:ext>
              </a:extLst>
            </p:cNvPr>
            <p:cNvCxnSpPr>
              <a:cxnSpLocks/>
            </p:cNvCxnSpPr>
            <p:nvPr/>
          </p:nvCxnSpPr>
          <p:spPr>
            <a:xfrm>
              <a:off x="2445204" y="3587853"/>
              <a:ext cx="285831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646D894-1989-E9A9-840C-230019A8EDB5}"/>
              </a:ext>
            </a:extLst>
          </p:cNvPr>
          <p:cNvCxnSpPr>
            <a:cxnSpLocks/>
          </p:cNvCxnSpPr>
          <p:nvPr/>
        </p:nvCxnSpPr>
        <p:spPr>
          <a:xfrm>
            <a:off x="5205866" y="3967489"/>
            <a:ext cx="37121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33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07E723-B2AC-B2D8-6D07-0EE268153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531" y="642545"/>
            <a:ext cx="8285112" cy="5602013"/>
          </a:xfrm>
        </p:spPr>
        <p:txBody>
          <a:bodyPr>
            <a:normAutofit/>
          </a:bodyPr>
          <a:lstStyle/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lvl="1"/>
            <a:endParaRPr lang="fr-FR" sz="160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AF9CA64-1273-8D09-BCFB-17DE6F529469}"/>
              </a:ext>
            </a:extLst>
          </p:cNvPr>
          <p:cNvSpPr txBox="1">
            <a:spLocks/>
          </p:cNvSpPr>
          <p:nvPr/>
        </p:nvSpPr>
        <p:spPr>
          <a:xfrm>
            <a:off x="1718109" y="556425"/>
            <a:ext cx="8285112" cy="5602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/>
          </a:p>
          <a:p>
            <a:pPr lvl="1"/>
            <a:endParaRPr lang="fr-FR" sz="1600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D246C0D1-B8EA-0377-2EFD-0BB57708270F}"/>
              </a:ext>
            </a:extLst>
          </p:cNvPr>
          <p:cNvSpPr txBox="1">
            <a:spLocks/>
          </p:cNvSpPr>
          <p:nvPr/>
        </p:nvSpPr>
        <p:spPr>
          <a:xfrm>
            <a:off x="1544689" y="869184"/>
            <a:ext cx="8371539" cy="5100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C29F34F8-5D31-9F57-AA02-EB93362AAD5C}"/>
              </a:ext>
            </a:extLst>
          </p:cNvPr>
          <p:cNvSpPr txBox="1">
            <a:spLocks/>
          </p:cNvSpPr>
          <p:nvPr/>
        </p:nvSpPr>
        <p:spPr>
          <a:xfrm>
            <a:off x="1544689" y="869184"/>
            <a:ext cx="8371539" cy="5100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554D542-5000-7142-25B7-DD751863DB1A}"/>
              </a:ext>
            </a:extLst>
          </p:cNvPr>
          <p:cNvGrpSpPr/>
          <p:nvPr/>
        </p:nvGrpSpPr>
        <p:grpSpPr>
          <a:xfrm>
            <a:off x="-21187" y="0"/>
            <a:ext cx="2448909" cy="6858000"/>
            <a:chOff x="-47979" y="0"/>
            <a:chExt cx="2448909" cy="6858000"/>
          </a:xfrm>
          <a:solidFill>
            <a:srgbClr val="FF0000">
              <a:alpha val="75000"/>
            </a:srgbClr>
          </a:solidFill>
        </p:grpSpPr>
        <p:pic>
          <p:nvPicPr>
            <p:cNvPr id="14" name="Image 13" descr="Loupe sur arrière-plan clair">
              <a:extLst>
                <a:ext uri="{FF2B5EF4-FFF2-40B4-BE49-F238E27FC236}">
                  <a16:creationId xmlns:a16="http://schemas.microsoft.com/office/drawing/2014/main" id="{A4A0D378-FB44-6CB6-7017-F87A48A3A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47979" y="0"/>
              <a:ext cx="2434914" cy="6858000"/>
            </a:xfrm>
            <a:prstGeom prst="rect">
              <a:avLst/>
            </a:prstGeom>
            <a:grpFill/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F8C79D-D4D0-D760-A3E2-455DB8B76741}"/>
                </a:ext>
              </a:extLst>
            </p:cNvPr>
            <p:cNvSpPr/>
            <p:nvPr/>
          </p:nvSpPr>
          <p:spPr>
            <a:xfrm>
              <a:off x="-31558" y="1"/>
              <a:ext cx="2432488" cy="6857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FB7DB45C-3ACA-AAA1-4B1F-590FCBCEBB08}"/>
              </a:ext>
            </a:extLst>
          </p:cNvPr>
          <p:cNvSpPr txBox="1"/>
          <p:nvPr/>
        </p:nvSpPr>
        <p:spPr>
          <a:xfrm>
            <a:off x="-21187" y="4132212"/>
            <a:ext cx="23429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STRATEGIE</a:t>
            </a:r>
          </a:p>
          <a:p>
            <a:r>
              <a:rPr lang="fr-FR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fr-FR" sz="32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2022-25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BF7A6E7-5474-FBF6-5ADD-3471EAE1EC91}"/>
              </a:ext>
            </a:extLst>
          </p:cNvPr>
          <p:cNvCxnSpPr>
            <a:cxnSpLocks/>
          </p:cNvCxnSpPr>
          <p:nvPr/>
        </p:nvCxnSpPr>
        <p:spPr>
          <a:xfrm>
            <a:off x="130761" y="5003356"/>
            <a:ext cx="2192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049F381D-6227-29BB-B5C7-65422DA65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54D70803-E8E1-97D7-B3C3-FA1E2DD2A640}"/>
              </a:ext>
            </a:extLst>
          </p:cNvPr>
          <p:cNvSpPr txBox="1"/>
          <p:nvPr/>
        </p:nvSpPr>
        <p:spPr>
          <a:xfrm>
            <a:off x="4458329" y="164278"/>
            <a:ext cx="258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2 GROUPES CIBLES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DE8038C-8275-1B75-19E1-56D076989958}"/>
              </a:ext>
            </a:extLst>
          </p:cNvPr>
          <p:cNvGrpSpPr/>
          <p:nvPr/>
        </p:nvGrpSpPr>
        <p:grpSpPr>
          <a:xfrm>
            <a:off x="2474198" y="556425"/>
            <a:ext cx="3103483" cy="1957865"/>
            <a:chOff x="3421238" y="1226297"/>
            <a:chExt cx="3103482" cy="195786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41DEE3E-E57D-9BB6-BCC4-74889845E469}"/>
                </a:ext>
              </a:extLst>
            </p:cNvPr>
            <p:cNvSpPr/>
            <p:nvPr/>
          </p:nvSpPr>
          <p:spPr>
            <a:xfrm>
              <a:off x="3421238" y="1226297"/>
              <a:ext cx="3103482" cy="1957865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INSTITUTIONNELS</a:t>
              </a:r>
            </a:p>
            <a:p>
              <a:pPr algn="ctr"/>
              <a:r>
                <a:rPr lang="fr-FR" sz="2000" b="1" dirty="0"/>
                <a:t> GIRONDINS</a:t>
              </a:r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pic>
          <p:nvPicPr>
            <p:cNvPr id="31" name="Graphique 30" descr="Homme sirène avec un remplissage uni">
              <a:extLst>
                <a:ext uri="{FF2B5EF4-FFF2-40B4-BE49-F238E27FC236}">
                  <a16:creationId xmlns:a16="http://schemas.microsoft.com/office/drawing/2014/main" id="{2D31740F-6FCB-DAE9-AA1B-A339363689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45636" b="22811"/>
            <a:stretch/>
          </p:blipFill>
          <p:spPr>
            <a:xfrm>
              <a:off x="4751360" y="2286263"/>
              <a:ext cx="515868" cy="732468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975EAC3F-00C9-C28C-77BE-D7856121F741}"/>
              </a:ext>
            </a:extLst>
          </p:cNvPr>
          <p:cNvGrpSpPr/>
          <p:nvPr/>
        </p:nvGrpSpPr>
        <p:grpSpPr>
          <a:xfrm>
            <a:off x="5943991" y="564388"/>
            <a:ext cx="3103483" cy="1957865"/>
            <a:chOff x="5943991" y="497318"/>
            <a:chExt cx="3103483" cy="195786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D7AD808-78D7-6346-6FB4-6A60458C8DDF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GRAND PUBLIC GIRONDIN</a:t>
              </a:r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pic>
          <p:nvPicPr>
            <p:cNvPr id="32" name="Graphique 31" descr="Enfants avec un remplissage uni">
              <a:extLst>
                <a:ext uri="{FF2B5EF4-FFF2-40B4-BE49-F238E27FC236}">
                  <a16:creationId xmlns:a16="http://schemas.microsoft.com/office/drawing/2014/main" id="{83EA6A44-FD3C-1780-2CEA-D45E3A021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566B7A36-ABDA-99AA-6D54-1C5FD8C4A85C}"/>
              </a:ext>
            </a:extLst>
          </p:cNvPr>
          <p:cNvSpPr txBox="1"/>
          <p:nvPr/>
        </p:nvSpPr>
        <p:spPr>
          <a:xfrm>
            <a:off x="2601142" y="2809114"/>
            <a:ext cx="3384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6"/>
                </a:solidFill>
              </a:rPr>
              <a:t>maires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6"/>
                </a:solidFill>
              </a:rPr>
              <a:t>présidents de groupements</a:t>
            </a:r>
          </a:p>
          <a:p>
            <a:pPr algn="r"/>
            <a:r>
              <a:rPr lang="fr-FR" sz="1600" b="1" dirty="0">
                <a:solidFill>
                  <a:schemeClr val="accent6"/>
                </a:solidFill>
              </a:rPr>
              <a:t>(</a:t>
            </a:r>
            <a:r>
              <a:rPr lang="fr-FR" sz="1600" b="1" dirty="0" err="1">
                <a:solidFill>
                  <a:schemeClr val="accent6"/>
                </a:solidFill>
              </a:rPr>
              <a:t>CdC</a:t>
            </a:r>
            <a:r>
              <a:rPr lang="fr-FR" sz="1600" b="1" dirty="0">
                <a:solidFill>
                  <a:schemeClr val="accent6"/>
                </a:solidFill>
              </a:rPr>
              <a:t>, syndicats des eaux…)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6"/>
                </a:solidFill>
              </a:rPr>
              <a:t>élus environnement, urbanisme ...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6"/>
                </a:solidFill>
              </a:rPr>
              <a:t>professionnels de l’eau 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6"/>
                </a:solidFill>
              </a:rPr>
              <a:t>partenaires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010CFDD-36D1-FC66-D621-20DF8B759BFA}"/>
              </a:ext>
            </a:extLst>
          </p:cNvPr>
          <p:cNvSpPr txBox="1"/>
          <p:nvPr/>
        </p:nvSpPr>
        <p:spPr>
          <a:xfrm>
            <a:off x="6403737" y="2816146"/>
            <a:ext cx="2643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</a:rPr>
              <a:t>Grand public au sens large :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particuliers Girondins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scolaires 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entreprises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… </a:t>
            </a:r>
          </a:p>
        </p:txBody>
      </p:sp>
      <p:sp>
        <p:nvSpPr>
          <p:cNvPr id="35" name="Espace réservé du contenu 2">
            <a:extLst>
              <a:ext uri="{FF2B5EF4-FFF2-40B4-BE49-F238E27FC236}">
                <a16:creationId xmlns:a16="http://schemas.microsoft.com/office/drawing/2014/main" id="{57C0B286-B4C7-A06B-CEFA-079E500FC86B}"/>
              </a:ext>
            </a:extLst>
          </p:cNvPr>
          <p:cNvSpPr txBox="1">
            <a:spLocks/>
          </p:cNvSpPr>
          <p:nvPr/>
        </p:nvSpPr>
        <p:spPr>
          <a:xfrm>
            <a:off x="2601142" y="5143881"/>
            <a:ext cx="6446332" cy="1077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89" indent="-457189" algn="ctr">
              <a:buFont typeface="+mj-lt"/>
              <a:buAutoNum type="arabicPeriod"/>
            </a:pPr>
            <a:r>
              <a:rPr lang="fr-FR" sz="1600" b="1" dirty="0"/>
              <a:t>DÉVELOPPEMENT D’UNE STRATÉGIE DIGITALE GLOBALE</a:t>
            </a:r>
          </a:p>
          <a:p>
            <a:pPr marL="457189" indent="-457189">
              <a:buFont typeface="+mj-lt"/>
              <a:buAutoNum type="arabicPeriod"/>
            </a:pPr>
            <a:r>
              <a:rPr lang="fr-FR" sz="1600" b="1" dirty="0"/>
              <a:t>ACTIONS DÉDIÉES AUX INSTITUTIONNELS</a:t>
            </a:r>
          </a:p>
          <a:p>
            <a:pPr marL="457189" indent="-457189" algn="r">
              <a:buFont typeface="+mj-lt"/>
              <a:buAutoNum type="arabicPeriod"/>
            </a:pPr>
            <a:r>
              <a:rPr lang="fr-FR" sz="1600" b="1" dirty="0"/>
              <a:t>ACTIONS DÉDIÉES AU GRAND PUBLIC &amp; SCOLAIRES</a:t>
            </a:r>
          </a:p>
          <a:p>
            <a:pPr lvl="1"/>
            <a:endParaRPr lang="fr-FR" sz="1800" b="1" dirty="0"/>
          </a:p>
          <a:p>
            <a:pPr marL="457189" lvl="1" indent="-457189">
              <a:spcBef>
                <a:spcPts val="1000"/>
              </a:spcBef>
              <a:buFont typeface="+mj-lt"/>
              <a:buAutoNum type="arabicPeriod"/>
            </a:pPr>
            <a:endParaRPr lang="fr-FR" sz="1800" b="1" dirty="0"/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79D641CE-9908-AFF9-50FC-6DC313B2FB15}"/>
              </a:ext>
            </a:extLst>
          </p:cNvPr>
          <p:cNvSpPr/>
          <p:nvPr/>
        </p:nvSpPr>
        <p:spPr>
          <a:xfrm rot="5400000">
            <a:off x="2418373" y="4874824"/>
            <a:ext cx="645648" cy="47422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4057AEE2-B28A-C682-8162-B172E40F14A2}"/>
              </a:ext>
            </a:extLst>
          </p:cNvPr>
          <p:cNvSpPr/>
          <p:nvPr/>
        </p:nvSpPr>
        <p:spPr>
          <a:xfrm rot="5400000">
            <a:off x="8438637" y="5231543"/>
            <a:ext cx="645648" cy="474227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16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B20CBE-CE97-E9E3-7605-D0343FA51934}"/>
              </a:ext>
            </a:extLst>
          </p:cNvPr>
          <p:cNvSpPr txBox="1"/>
          <p:nvPr/>
        </p:nvSpPr>
        <p:spPr>
          <a:xfrm>
            <a:off x="2687798" y="1174041"/>
            <a:ext cx="6424428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1 SITE DEDIÉ : NAPPES PROFONDES DE GIRONDE ou plutôt "EAU" de … </a:t>
            </a:r>
          </a:p>
          <a:p>
            <a:pPr marL="742932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B050"/>
                </a:solidFill>
              </a:rPr>
              <a:t>le SAGE</a:t>
            </a:r>
          </a:p>
          <a:p>
            <a:pPr marL="742932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B050"/>
                </a:solidFill>
              </a:rPr>
              <a:t>la CLE : composition, actualités, …</a:t>
            </a:r>
          </a:p>
          <a:p>
            <a:pPr marL="742932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B050"/>
                </a:solidFill>
              </a:rPr>
              <a:t>le  SMEGREG : composition, réalisations, …</a:t>
            </a:r>
          </a:p>
          <a:p>
            <a:pPr marL="457188" lvl="1"/>
            <a:endParaRPr lang="fr-FR" sz="1600" b="1" dirty="0">
              <a:solidFill>
                <a:srgbClr val="00B050"/>
              </a:solidFill>
            </a:endParaRPr>
          </a:p>
          <a:p>
            <a:pPr marL="268288" indent="-268288" rtl="0">
              <a:buSzPts val="1600"/>
              <a:buFont typeface="Arial" panose="020B0604020202020204" pitchFamily="34" charset="0"/>
              <a:buChar char="•"/>
            </a:pPr>
            <a:r>
              <a:rPr lang="en-US" sz="1600" b="1" i="0" u="none" strike="noStrike" kern="1200" baseline="0" dirty="0">
                <a:solidFill>
                  <a:srgbClr val="0070C0"/>
                </a:solidFill>
                <a:latin typeface="Calibri" panose="020F0502020204030204" pitchFamily="34" charset="0"/>
              </a:rPr>
              <a:t>OBJECTIFS</a:t>
            </a:r>
            <a:r>
              <a:rPr lang="en-US" sz="1600" b="0" i="0" u="none" strike="noStrike" kern="1200" baseline="0" dirty="0">
                <a:solidFill>
                  <a:srgbClr val="0070C0"/>
                </a:solidFill>
                <a:latin typeface="Calibri" panose="020F0502020204030204" pitchFamily="34" charset="0"/>
              </a:rPr>
              <a:t> :</a:t>
            </a: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présenter, informer, sensibiliser sur le patrimoine à gérer, les acteurs, les moyens , les résultats, les défis…</a:t>
            </a: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diffuser des articles d’expertise régulièrement </a:t>
            </a: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faire connaître et étendre l'influence</a:t>
            </a: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00B050"/>
              </a:solidFill>
            </a:endParaRPr>
          </a:p>
          <a:p>
            <a:pPr marL="285750" indent="-285750" rtl="0">
              <a:buSzPts val="1600"/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</a:rPr>
              <a:t>CIBLES :</a:t>
            </a:r>
          </a:p>
          <a:p>
            <a:pPr lvl="1"/>
            <a:r>
              <a:rPr lang="en-US" sz="1600" b="1" i="0" u="none" strike="noStrike" kern="1200" baseline="0" dirty="0" err="1">
                <a:solidFill>
                  <a:srgbClr val="00B050"/>
                </a:solidFill>
                <a:latin typeface="Calibri" panose="020F0502020204030204" pitchFamily="34" charset="0"/>
              </a:rPr>
              <a:t>En</a:t>
            </a:r>
            <a:r>
              <a:rPr lang="en-US" sz="1600" b="1" i="0" u="none" strike="noStrike" kern="1200" baseline="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0" u="none" strike="noStrike" kern="1200" baseline="0" dirty="0" err="1">
                <a:solidFill>
                  <a:srgbClr val="00B050"/>
                </a:solidFill>
                <a:latin typeface="Calibri" panose="020F0502020204030204" pitchFamily="34" charset="0"/>
              </a:rPr>
              <a:t>priorité</a:t>
            </a:r>
            <a:r>
              <a:rPr lang="en-US" sz="1600" b="1" i="0" u="none" strike="noStrike" kern="1200" baseline="0" dirty="0">
                <a:solidFill>
                  <a:srgbClr val="00B050"/>
                </a:solidFill>
                <a:latin typeface="Calibri" panose="020F0502020204030204" pitchFamily="34" charset="0"/>
              </a:rPr>
              <a:t> :</a:t>
            </a: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r>
              <a:rPr lang="en-US" sz="1600" b="1" i="0" u="none" strike="noStrike" kern="1200" baseline="0" dirty="0" err="1">
                <a:solidFill>
                  <a:srgbClr val="00B050"/>
                </a:solidFill>
                <a:latin typeface="Calibri" panose="020F0502020204030204" pitchFamily="34" charset="0"/>
              </a:rPr>
              <a:t>acteurs</a:t>
            </a:r>
            <a:r>
              <a:rPr lang="en-US" sz="1600" b="1" i="0" u="none" strike="noStrike" kern="1200" baseline="0" dirty="0">
                <a:solidFill>
                  <a:srgbClr val="00B050"/>
                </a:solidFill>
                <a:latin typeface="Calibri" panose="020F0502020204030204" pitchFamily="34" charset="0"/>
              </a:rPr>
              <a:t> publics Girondins </a:t>
            </a: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r>
              <a:rPr lang="en-US" sz="1600" b="1" i="0" u="none" strike="noStrike" kern="1200" baseline="0" dirty="0" err="1">
                <a:solidFill>
                  <a:srgbClr val="00B050"/>
                </a:solidFill>
                <a:latin typeface="Calibri Light" panose="020F0302020204030204" pitchFamily="34" charset="0"/>
              </a:rPr>
              <a:t>professionnels</a:t>
            </a:r>
            <a:r>
              <a:rPr lang="en-US" sz="1600" b="1" i="0" u="none" strike="noStrike" kern="1200" baseline="0" dirty="0">
                <a:solidFill>
                  <a:srgbClr val="00B050"/>
                </a:solidFill>
                <a:latin typeface="Calibri Light" panose="020F0302020204030204" pitchFamily="34" charset="0"/>
              </a:rPr>
              <a:t> de l’eau</a:t>
            </a:r>
          </a:p>
          <a:p>
            <a:pPr lvl="1"/>
            <a:r>
              <a:rPr lang="fr-FR" sz="1600" b="0" i="0" u="none" strike="noStrike" kern="1200" baseline="0" dirty="0">
                <a:solidFill>
                  <a:srgbClr val="00B050"/>
                </a:solidFill>
                <a:latin typeface="Calibri Light" panose="020F0302020204030204" pitchFamily="34" charset="0"/>
              </a:rPr>
              <a:t>mais aussi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0" i="0" u="none" strike="noStrike" kern="1200" baseline="0" dirty="0">
                <a:solidFill>
                  <a:srgbClr val="00B050"/>
                </a:solidFill>
                <a:latin typeface="Calibri Light" panose="020F0302020204030204" pitchFamily="34" charset="0"/>
              </a:rPr>
              <a:t>scolaires (enseignants / étudiants)</a:t>
            </a: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r>
              <a:rPr lang="en-US" sz="1600" b="0" i="0" u="none" strike="noStrike" kern="1200" baseline="0" dirty="0" err="1">
                <a:solidFill>
                  <a:srgbClr val="00B050"/>
                </a:solidFill>
                <a:latin typeface="Calibri Light" panose="020F0302020204030204" pitchFamily="34" charset="0"/>
              </a:rPr>
              <a:t>particuliers</a:t>
            </a:r>
            <a:endParaRPr lang="en-US" sz="1600" b="0" i="0" u="none" strike="noStrike" kern="1200" baseline="0" dirty="0">
              <a:solidFill>
                <a:srgbClr val="00B050"/>
              </a:solidFill>
              <a:latin typeface="Calibri Light" panose="020F0302020204030204" pitchFamily="34" charset="0"/>
            </a:endParaRPr>
          </a:p>
          <a:p>
            <a:pPr marL="742950" lvl="1" indent="-285750">
              <a:buSzPts val="1600"/>
              <a:buFont typeface="Arial" panose="020B0604020202020204" pitchFamily="34" charset="0"/>
              <a:buChar char="•"/>
            </a:pPr>
            <a:r>
              <a:rPr lang="en-US" sz="1600" b="0" i="0" u="none" strike="noStrike" kern="1200" baseline="0" dirty="0" err="1">
                <a:solidFill>
                  <a:srgbClr val="00B050"/>
                </a:solidFill>
                <a:latin typeface="Calibri Light" panose="020F0302020204030204" pitchFamily="34" charset="0"/>
              </a:rPr>
              <a:t>journalistes</a:t>
            </a:r>
            <a:endParaRPr lang="fr-FR" sz="1600" b="1" dirty="0">
              <a:solidFill>
                <a:srgbClr val="00B050"/>
              </a:solidFill>
            </a:endParaRPr>
          </a:p>
          <a:p>
            <a:pPr marL="742932" lvl="1" indent="-285744">
              <a:buFont typeface="Arial" panose="020B0604020202020204" pitchFamily="34" charset="0"/>
              <a:buChar char="•"/>
            </a:pPr>
            <a:endParaRPr lang="fr-FR" sz="1600" b="1" dirty="0">
              <a:solidFill>
                <a:schemeClr val="accent6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723579-C2F4-8983-3597-F943566B5EB7}"/>
              </a:ext>
            </a:extLst>
          </p:cNvPr>
          <p:cNvSpPr txBox="1"/>
          <p:nvPr/>
        </p:nvSpPr>
        <p:spPr>
          <a:xfrm>
            <a:off x="2779119" y="189517"/>
            <a:ext cx="6101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REFONTE DU SITE SMEGREG.ORG</a:t>
            </a:r>
          </a:p>
          <a:p>
            <a:r>
              <a:rPr lang="fr-FR" b="1" dirty="0"/>
              <a:t>INFORMER ET IMPLIQUER LES ELUS &amp; ACTEURS PUBLICS </a:t>
            </a:r>
          </a:p>
          <a:p>
            <a:r>
              <a:rPr lang="fr-FR" dirty="0"/>
              <a:t>DANS LEUR ROLE DE RELAI DE COMMUNICATION </a:t>
            </a:r>
          </a:p>
        </p:txBody>
      </p:sp>
      <p:pic>
        <p:nvPicPr>
          <p:cNvPr id="10" name="Image 9" descr="Cravate rouge avec costume bleu formel">
            <a:extLst>
              <a:ext uri="{FF2B5EF4-FFF2-40B4-BE49-F238E27FC236}">
                <a16:creationId xmlns:a16="http://schemas.microsoft.com/office/drawing/2014/main" id="{9BC056A7-E085-78D7-83C7-FC3986F8A0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91" y="1"/>
            <a:ext cx="257733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78FE70-6F54-E116-7AB0-CC209B1010B7}"/>
              </a:ext>
            </a:extLst>
          </p:cNvPr>
          <p:cNvSpPr/>
          <p:nvPr/>
        </p:nvSpPr>
        <p:spPr>
          <a:xfrm>
            <a:off x="11892" y="2"/>
            <a:ext cx="2577329" cy="6857999"/>
          </a:xfrm>
          <a:prstGeom prst="rect">
            <a:avLst/>
          </a:prstGeom>
          <a:solidFill>
            <a:schemeClr val="accent6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D60BCBB-A114-E4C8-8D30-91C867E94486}"/>
              </a:ext>
            </a:extLst>
          </p:cNvPr>
          <p:cNvSpPr txBox="1"/>
          <p:nvPr/>
        </p:nvSpPr>
        <p:spPr>
          <a:xfrm>
            <a:off x="11891" y="4281443"/>
            <a:ext cx="245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COMMUNICATION</a:t>
            </a:r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DIGITALE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E40E456-538C-D5B6-B9E9-11EB1C88DEB9}"/>
              </a:ext>
            </a:extLst>
          </p:cNvPr>
          <p:cNvCxnSpPr>
            <a:cxnSpLocks/>
          </p:cNvCxnSpPr>
          <p:nvPr/>
        </p:nvCxnSpPr>
        <p:spPr>
          <a:xfrm>
            <a:off x="202490" y="5054774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F070937A-BC94-47B8-6D5C-749D9EC52FA8}"/>
              </a:ext>
            </a:extLst>
          </p:cNvPr>
          <p:cNvCxnSpPr>
            <a:cxnSpLocks/>
          </p:cNvCxnSpPr>
          <p:nvPr/>
        </p:nvCxnSpPr>
        <p:spPr>
          <a:xfrm>
            <a:off x="2519899" y="1480766"/>
            <a:ext cx="644527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C86A9E4-2A74-CE42-25DF-8B9FF0B4FAE4}"/>
              </a:ext>
            </a:extLst>
          </p:cNvPr>
          <p:cNvCxnSpPr>
            <a:cxnSpLocks/>
          </p:cNvCxnSpPr>
          <p:nvPr/>
        </p:nvCxnSpPr>
        <p:spPr>
          <a:xfrm>
            <a:off x="2564502" y="2911204"/>
            <a:ext cx="146266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4FFF2050-5B97-5C2A-6EF2-FCA6D1099EE1}"/>
              </a:ext>
            </a:extLst>
          </p:cNvPr>
          <p:cNvCxnSpPr>
            <a:cxnSpLocks/>
          </p:cNvCxnSpPr>
          <p:nvPr/>
        </p:nvCxnSpPr>
        <p:spPr>
          <a:xfrm>
            <a:off x="2589221" y="4392105"/>
            <a:ext cx="114388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3F152B53-6BC3-B4AF-9FA4-B4B037DE3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276A5CE-212F-F221-CEF3-96E3D34ED079}"/>
              </a:ext>
            </a:extLst>
          </p:cNvPr>
          <p:cNvGrpSpPr/>
          <p:nvPr/>
        </p:nvGrpSpPr>
        <p:grpSpPr>
          <a:xfrm>
            <a:off x="31774" y="148665"/>
            <a:ext cx="2488125" cy="1569660"/>
            <a:chOff x="3421238" y="1226297"/>
            <a:chExt cx="3103482" cy="1957865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3735F5D-B229-BBAC-B54C-4EB719422BE2}"/>
                </a:ext>
              </a:extLst>
            </p:cNvPr>
            <p:cNvSpPr/>
            <p:nvPr/>
          </p:nvSpPr>
          <p:spPr>
            <a:xfrm>
              <a:off x="3421238" y="1226297"/>
              <a:ext cx="3103482" cy="1957865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INSTITUTIONNELS</a:t>
              </a:r>
            </a:p>
            <a:p>
              <a:pPr algn="ctr"/>
              <a:r>
                <a:rPr lang="fr-FR" sz="1600" b="1" dirty="0"/>
                <a:t> GIRONDINS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3" name="Graphique 22" descr="Homme sirène avec un remplissage uni">
              <a:extLst>
                <a:ext uri="{FF2B5EF4-FFF2-40B4-BE49-F238E27FC236}">
                  <a16:creationId xmlns:a16="http://schemas.microsoft.com/office/drawing/2014/main" id="{E35201F6-86FA-F27C-0223-E8765A21EC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45636" b="22811"/>
            <a:stretch/>
          </p:blipFill>
          <p:spPr>
            <a:xfrm>
              <a:off x="4751360" y="2286263"/>
              <a:ext cx="515868" cy="732468"/>
            </a:xfrm>
            <a:prstGeom prst="rect">
              <a:avLst/>
            </a:prstGeom>
          </p:spPr>
        </p:pic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C32FD7B9-E804-091E-C09A-745EBCE34655}"/>
              </a:ext>
            </a:extLst>
          </p:cNvPr>
          <p:cNvSpPr txBox="1"/>
          <p:nvPr/>
        </p:nvSpPr>
        <p:spPr>
          <a:xfrm rot="16200000">
            <a:off x="-838645" y="2822359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Existant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27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Cravate rouge avec costume bleu formel">
            <a:extLst>
              <a:ext uri="{FF2B5EF4-FFF2-40B4-BE49-F238E27FC236}">
                <a16:creationId xmlns:a16="http://schemas.microsoft.com/office/drawing/2014/main" id="{F50E1726-C82D-5988-ED1E-767E37DC8F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36" y="0"/>
            <a:ext cx="2577330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AD5FFDB-A88D-8AFA-4E03-E71C89500290}"/>
              </a:ext>
            </a:extLst>
          </p:cNvPr>
          <p:cNvSpPr/>
          <p:nvPr/>
        </p:nvSpPr>
        <p:spPr>
          <a:xfrm>
            <a:off x="-18328" y="0"/>
            <a:ext cx="2577329" cy="6857999"/>
          </a:xfrm>
          <a:prstGeom prst="rect">
            <a:avLst/>
          </a:prstGeom>
          <a:solidFill>
            <a:schemeClr val="accent6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8F8DC4F-EAD9-E003-B759-3D229B16D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3872F13-1E3B-3936-DC20-DE5DEB102727}"/>
              </a:ext>
            </a:extLst>
          </p:cNvPr>
          <p:cNvGrpSpPr/>
          <p:nvPr/>
        </p:nvGrpSpPr>
        <p:grpSpPr>
          <a:xfrm>
            <a:off x="31774" y="148665"/>
            <a:ext cx="2488125" cy="1569660"/>
            <a:chOff x="3421238" y="1226297"/>
            <a:chExt cx="3103482" cy="195786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2671331-34D9-1EFA-8A54-3DDB6CC8CCC4}"/>
                </a:ext>
              </a:extLst>
            </p:cNvPr>
            <p:cNvSpPr/>
            <p:nvPr/>
          </p:nvSpPr>
          <p:spPr>
            <a:xfrm>
              <a:off x="3421238" y="1226297"/>
              <a:ext cx="3103482" cy="1957865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INSTITUTIONNELS</a:t>
              </a:r>
            </a:p>
            <a:p>
              <a:pPr algn="ctr"/>
              <a:r>
                <a:rPr lang="fr-FR" sz="1600" b="1" dirty="0"/>
                <a:t> GIRONDINS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32" name="Graphique 31" descr="Homme sirène avec un remplissage uni">
              <a:extLst>
                <a:ext uri="{FF2B5EF4-FFF2-40B4-BE49-F238E27FC236}">
                  <a16:creationId xmlns:a16="http://schemas.microsoft.com/office/drawing/2014/main" id="{6E60E8FA-16CF-21C1-CB13-BB3DE2909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45636" b="22811"/>
            <a:stretch/>
          </p:blipFill>
          <p:spPr>
            <a:xfrm>
              <a:off x="4751360" y="2286263"/>
              <a:ext cx="515868" cy="732468"/>
            </a:xfrm>
            <a:prstGeom prst="rect">
              <a:avLst/>
            </a:prstGeom>
          </p:spPr>
        </p:pic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111AFA3F-49D9-DFF5-9B71-33E4E81333A9}"/>
              </a:ext>
            </a:extLst>
          </p:cNvPr>
          <p:cNvSpPr txBox="1"/>
          <p:nvPr/>
        </p:nvSpPr>
        <p:spPr>
          <a:xfrm>
            <a:off x="71268" y="4317849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REGULIERES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66154F14-D596-25F6-EA2A-C3D224095263}"/>
              </a:ext>
            </a:extLst>
          </p:cNvPr>
          <p:cNvCxnSpPr>
            <a:cxnSpLocks/>
          </p:cNvCxnSpPr>
          <p:nvPr/>
        </p:nvCxnSpPr>
        <p:spPr>
          <a:xfrm>
            <a:off x="142650" y="4762156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0AB0F110-A28E-C3C2-33C3-2C7E9FB5ADBE}"/>
              </a:ext>
            </a:extLst>
          </p:cNvPr>
          <p:cNvSpPr txBox="1"/>
          <p:nvPr/>
        </p:nvSpPr>
        <p:spPr>
          <a:xfrm>
            <a:off x="2761260" y="152075"/>
            <a:ext cx="6169675" cy="1415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fr-FR" sz="1600" b="1" dirty="0"/>
              <a:t>DIFFUSIONS DE SUPPORTS RÉDACTIONNELS D’ACTUALITÉS</a:t>
            </a:r>
          </a:p>
          <a:p>
            <a:pPr algn="r"/>
            <a:r>
              <a:rPr lang="fr-FR" sz="1600" b="1" dirty="0"/>
              <a:t> ET DE BILAN SUR LES ACTIVITÉS CLE/SMEGREG/SAGE</a:t>
            </a:r>
          </a:p>
          <a:p>
            <a:endParaRPr lang="fr-FR" dirty="0"/>
          </a:p>
          <a:p>
            <a:r>
              <a:rPr lang="fr-FR" dirty="0"/>
              <a:t>Impliquer les élus en s’appuyant sur leurs réseaux et leurs outils de communication pour relayer les informations essentielles</a:t>
            </a: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5B763880-061D-EF7F-62BF-DF56B414F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1260" y="1714313"/>
            <a:ext cx="6086648" cy="422998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r-FR" sz="2000" dirty="0"/>
          </a:p>
          <a:p>
            <a:r>
              <a:rPr lang="fr-FR" sz="2600" b="1" dirty="0"/>
              <a:t>LA LETTRE </a:t>
            </a:r>
            <a:r>
              <a:rPr lang="fr-FR" sz="2600" dirty="0"/>
              <a:t>DES NAPPES PROFONDES (infolettre)</a:t>
            </a:r>
            <a:endParaRPr lang="fr-FR" sz="2600" b="1" dirty="0"/>
          </a:p>
          <a:p>
            <a:pPr lvl="1"/>
            <a:r>
              <a:rPr lang="fr-FR" sz="2600" dirty="0"/>
              <a:t>fréquence </a:t>
            </a:r>
            <a:r>
              <a:rPr lang="fr-FR" sz="2600" b="1" dirty="0"/>
              <a:t>bimestrielle</a:t>
            </a:r>
          </a:p>
          <a:p>
            <a:pPr lvl="1"/>
            <a:r>
              <a:rPr lang="fr-FR" sz="2600" dirty="0"/>
              <a:t>contenu allégé : </a:t>
            </a:r>
            <a:r>
              <a:rPr lang="fr-FR" sz="2600" b="1" dirty="0"/>
              <a:t>5 à 6 articles brefs / interviews</a:t>
            </a:r>
          </a:p>
          <a:p>
            <a:pPr lvl="1"/>
            <a:r>
              <a:rPr lang="fr-FR" sz="2600" dirty="0"/>
              <a:t>renvoi sur le site web pour article complet</a:t>
            </a:r>
          </a:p>
          <a:p>
            <a:pPr lvl="1"/>
            <a:r>
              <a:rPr lang="fr-FR" sz="2600" dirty="0"/>
              <a:t>diffusion email élargie et ciblée  / plateforme dédiée</a:t>
            </a:r>
          </a:p>
          <a:p>
            <a:pPr lvl="1"/>
            <a:r>
              <a:rPr lang="fr-FR" sz="2600" dirty="0"/>
              <a:t>évaluation du niveau de lectorat </a:t>
            </a:r>
          </a:p>
          <a:p>
            <a:endParaRPr lang="fr-FR" sz="2600" b="1" dirty="0"/>
          </a:p>
          <a:p>
            <a:r>
              <a:rPr lang="fr-FR" sz="2600" b="1" dirty="0"/>
              <a:t>RAPPORT D’ACTIVITÉS ANNUEL</a:t>
            </a:r>
          </a:p>
          <a:p>
            <a:endParaRPr lang="fr-FR" sz="2600" b="1" dirty="0"/>
          </a:p>
          <a:p>
            <a:r>
              <a:rPr lang="fr-FR" sz="2600" b="1" dirty="0"/>
              <a:t>NOUVEAUTE : DIFFUSION CIBLEE</a:t>
            </a:r>
          </a:p>
          <a:p>
            <a:pPr marL="742921" lvl="1" indent="-285744">
              <a:lnSpc>
                <a:spcPct val="120000"/>
              </a:lnSpc>
              <a:spcBef>
                <a:spcPts val="0"/>
              </a:spcBef>
            </a:pPr>
            <a:r>
              <a:rPr lang="fr-FR" sz="2600" dirty="0"/>
              <a:t>Mise en place de campagnes d’emailings via plateforme spécialisée vers des publics cibles </a:t>
            </a:r>
            <a:r>
              <a:rPr lang="fr-FR" sz="2600" dirty="0">
                <a:latin typeface="+mj-lt"/>
              </a:rPr>
              <a:t>(vers les services de communication des collectivités pour promouvoir le « kit événementiel » par exemple)</a:t>
            </a:r>
          </a:p>
          <a:p>
            <a:endParaRPr lang="fr-FR" sz="2000" b="1" dirty="0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BF299D97-A56A-E3AE-B040-28CF3FEBD614}"/>
              </a:ext>
            </a:extLst>
          </p:cNvPr>
          <p:cNvCxnSpPr>
            <a:cxnSpLocks/>
          </p:cNvCxnSpPr>
          <p:nvPr/>
        </p:nvCxnSpPr>
        <p:spPr>
          <a:xfrm>
            <a:off x="2561697" y="2212905"/>
            <a:ext cx="492128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8450580F-432A-4AF2-D09C-5DBE84BCE616}"/>
              </a:ext>
            </a:extLst>
          </p:cNvPr>
          <p:cNvCxnSpPr>
            <a:cxnSpLocks/>
          </p:cNvCxnSpPr>
          <p:nvPr/>
        </p:nvCxnSpPr>
        <p:spPr>
          <a:xfrm>
            <a:off x="2529381" y="4140431"/>
            <a:ext cx="355263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02FA266-48DA-C038-2EB0-DE95DE11E584}"/>
              </a:ext>
            </a:extLst>
          </p:cNvPr>
          <p:cNvSpPr txBox="1"/>
          <p:nvPr/>
        </p:nvSpPr>
        <p:spPr>
          <a:xfrm rot="16200000">
            <a:off x="-1950263" y="1579678"/>
            <a:ext cx="4347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Existant +nouveauté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C6F70D-0A65-6F05-E6C3-03E4A471A968}"/>
              </a:ext>
            </a:extLst>
          </p:cNvPr>
          <p:cNvCxnSpPr>
            <a:cxnSpLocks/>
          </p:cNvCxnSpPr>
          <p:nvPr/>
        </p:nvCxnSpPr>
        <p:spPr>
          <a:xfrm>
            <a:off x="2561697" y="4796171"/>
            <a:ext cx="369649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C43A239B-D71F-8A92-7FEB-0EACDB436381}"/>
              </a:ext>
            </a:extLst>
          </p:cNvPr>
          <p:cNvSpPr txBox="1"/>
          <p:nvPr/>
        </p:nvSpPr>
        <p:spPr>
          <a:xfrm>
            <a:off x="61787" y="3985164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324748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85DCA9-1A76-E271-D707-DC32CA187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6749" y="1511161"/>
            <a:ext cx="5880564" cy="4433133"/>
          </a:xfrm>
        </p:spPr>
        <p:txBody>
          <a:bodyPr>
            <a:noAutofit/>
          </a:bodyPr>
          <a:lstStyle/>
          <a:p>
            <a:pPr lvl="0"/>
            <a:r>
              <a:rPr lang="fr-FR" sz="1700" dirty="0"/>
              <a:t>Affiches grand format pour mobilier urbain </a:t>
            </a:r>
          </a:p>
          <a:p>
            <a:pPr>
              <a:spcBef>
                <a:spcPts val="1200"/>
              </a:spcBef>
            </a:pPr>
            <a:r>
              <a:rPr lang="fr-FR" sz="1700" dirty="0"/>
              <a:t>Affiches thématiques : cantine / gymnase / stade / piscine…</a:t>
            </a:r>
          </a:p>
          <a:p>
            <a:pPr lvl="0">
              <a:spcBef>
                <a:spcPts val="1200"/>
              </a:spcBef>
            </a:pPr>
            <a:r>
              <a:rPr lang="fr-FR" sz="1700" dirty="0"/>
              <a:t>Articles pour diffusion dans médias communaux (à personnaliser par chaque commune)</a:t>
            </a:r>
          </a:p>
          <a:p>
            <a:pPr lvl="0">
              <a:spcBef>
                <a:spcPts val="1200"/>
              </a:spcBef>
            </a:pPr>
            <a:r>
              <a:rPr lang="fr-FR" sz="1700" dirty="0"/>
              <a:t>Intervention EIEE « personnalisée » : </a:t>
            </a:r>
            <a:r>
              <a:rPr lang="fr-FR" sz="1700" dirty="0">
                <a:latin typeface="+mj-lt"/>
              </a:rPr>
              <a:t>d’où elle vient ici/ où va-t-elle / sa production / …</a:t>
            </a:r>
          </a:p>
          <a:p>
            <a:pPr lvl="0">
              <a:spcBef>
                <a:spcPts val="1200"/>
              </a:spcBef>
            </a:pPr>
            <a:r>
              <a:rPr lang="fr-FR" sz="1700" dirty="0"/>
              <a:t>Mise en place d’une exposition itinérante (type « Expo H2O »)</a:t>
            </a:r>
          </a:p>
          <a:p>
            <a:pPr lvl="0">
              <a:spcBef>
                <a:spcPts val="1200"/>
              </a:spcBef>
            </a:pPr>
            <a:r>
              <a:rPr lang="fr-FR" sz="1700" dirty="0"/>
              <a:t>Mobilisation de l’Escape Game "Hero H20" de la métropole ?</a:t>
            </a:r>
          </a:p>
          <a:p>
            <a:pPr lvl="0">
              <a:spcBef>
                <a:spcPts val="1200"/>
              </a:spcBef>
            </a:pPr>
            <a:r>
              <a:rPr lang="fr-FR" sz="1700" dirty="0"/>
              <a:t>Implication des commerces : remplissage de gourde gratuite /</a:t>
            </a:r>
            <a:r>
              <a:rPr lang="fr-FR" sz="1700" dirty="0">
                <a:latin typeface="+mj-lt"/>
              </a:rPr>
              <a:t> distribution de gourdes ? / macaron pour les commerçants ?</a:t>
            </a:r>
          </a:p>
          <a:p>
            <a:pPr lvl="0">
              <a:spcBef>
                <a:spcPts val="1200"/>
              </a:spcBef>
            </a:pPr>
            <a:r>
              <a:rPr lang="fr-FR" sz="1700" dirty="0"/>
              <a:t>Scolaire : interventions EUEM axés sur le patrimoine local avec visites (forages, châteaux d’eau, rivières…)</a:t>
            </a:r>
          </a:p>
          <a:p>
            <a:pPr>
              <a:spcBef>
                <a:spcPts val="1200"/>
              </a:spcBef>
            </a:pPr>
            <a:r>
              <a:rPr lang="fr-FR" sz="1700" dirty="0"/>
              <a:t>Relai au domicile : flyer à destination des parents pour les impliquer </a:t>
            </a:r>
          </a:p>
          <a:p>
            <a:pPr>
              <a:spcBef>
                <a:spcPts val="1200"/>
              </a:spcBef>
            </a:pPr>
            <a:r>
              <a:rPr lang="fr-FR" sz="1700" dirty="0"/>
              <a:t>Distribution de kit hydro-économes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5A031C-F118-75FD-8310-6D5ADE6158B3}"/>
              </a:ext>
            </a:extLst>
          </p:cNvPr>
          <p:cNvSpPr txBox="1"/>
          <p:nvPr/>
        </p:nvSpPr>
        <p:spPr>
          <a:xfrm>
            <a:off x="2715970" y="56332"/>
            <a:ext cx="6314819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endParaRPr lang="fr-FR" sz="1600" b="1" dirty="0"/>
          </a:p>
          <a:p>
            <a:r>
              <a:rPr lang="fr-FR" sz="1600" b="1" dirty="0"/>
              <a:t>UN DISPOSITIF CLEF EN MAIN POUR ORGANISER UN ÉVÉNEMENT LOCAL DÉDIÉ À L’EAU DANS UNE COMMUNE OU UN GROUPEMENT </a:t>
            </a:r>
          </a:p>
          <a:p>
            <a:endParaRPr lang="fr-FR" dirty="0"/>
          </a:p>
          <a:p>
            <a:r>
              <a:rPr lang="fr-FR" i="1" dirty="0"/>
              <a:t>un dispositif simple et personnalisé pour mobiliser les collectivités</a:t>
            </a:r>
          </a:p>
        </p:txBody>
      </p:sp>
      <p:pic>
        <p:nvPicPr>
          <p:cNvPr id="6" name="Graphique 5" descr="Journal contour">
            <a:extLst>
              <a:ext uri="{FF2B5EF4-FFF2-40B4-BE49-F238E27FC236}">
                <a16:creationId xmlns:a16="http://schemas.microsoft.com/office/drawing/2014/main" id="{4BE99A52-20F0-37C7-3788-E5220ADD4F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1589" y="2266718"/>
            <a:ext cx="307779" cy="307779"/>
          </a:xfrm>
          <a:prstGeom prst="rect">
            <a:avLst/>
          </a:prstGeom>
        </p:spPr>
      </p:pic>
      <p:pic>
        <p:nvPicPr>
          <p:cNvPr id="20" name="Graphique 19" descr="Timbre contour">
            <a:extLst>
              <a:ext uri="{FF2B5EF4-FFF2-40B4-BE49-F238E27FC236}">
                <a16:creationId xmlns:a16="http://schemas.microsoft.com/office/drawing/2014/main" id="{67732D4C-C718-29CF-F9A8-5200F9473A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8046" y="1614030"/>
            <a:ext cx="338919" cy="338919"/>
          </a:xfrm>
          <a:prstGeom prst="rect">
            <a:avLst/>
          </a:prstGeom>
        </p:spPr>
      </p:pic>
      <p:pic>
        <p:nvPicPr>
          <p:cNvPr id="22" name="Graphique 21" descr="Marketing avec un remplissage uni">
            <a:extLst>
              <a:ext uri="{FF2B5EF4-FFF2-40B4-BE49-F238E27FC236}">
                <a16:creationId xmlns:a16="http://schemas.microsoft.com/office/drawing/2014/main" id="{C0ED58BA-7AEA-9838-3951-6DED2F8EFD8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79186" y="2937879"/>
            <a:ext cx="307779" cy="307779"/>
          </a:xfrm>
          <a:prstGeom prst="rect">
            <a:avLst/>
          </a:prstGeom>
        </p:spPr>
      </p:pic>
      <p:pic>
        <p:nvPicPr>
          <p:cNvPr id="24" name="Graphique 23" descr="Micro de radio avec un remplissage uni">
            <a:extLst>
              <a:ext uri="{FF2B5EF4-FFF2-40B4-BE49-F238E27FC236}">
                <a16:creationId xmlns:a16="http://schemas.microsoft.com/office/drawing/2014/main" id="{38784F23-9C86-A77B-C3FA-7ACA81890F3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15449" y="4917482"/>
            <a:ext cx="280208" cy="280208"/>
          </a:xfrm>
          <a:prstGeom prst="rect">
            <a:avLst/>
          </a:prstGeom>
        </p:spPr>
      </p:pic>
      <p:pic>
        <p:nvPicPr>
          <p:cNvPr id="26" name="Graphique 25" descr="Bouteille d’eau contour">
            <a:extLst>
              <a:ext uri="{FF2B5EF4-FFF2-40B4-BE49-F238E27FC236}">
                <a16:creationId xmlns:a16="http://schemas.microsoft.com/office/drawing/2014/main" id="{A697A417-8886-E9AF-FD22-03AD69B70D3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72307" y="4285197"/>
            <a:ext cx="338919" cy="338919"/>
          </a:xfrm>
          <a:prstGeom prst="rect">
            <a:avLst/>
          </a:prstGeom>
        </p:spPr>
      </p:pic>
      <p:pic>
        <p:nvPicPr>
          <p:cNvPr id="29" name="Graphique 28" descr="Journal contour">
            <a:extLst>
              <a:ext uri="{FF2B5EF4-FFF2-40B4-BE49-F238E27FC236}">
                <a16:creationId xmlns:a16="http://schemas.microsoft.com/office/drawing/2014/main" id="{936ACB5A-B619-FBD2-3931-D1641339DE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7704" y="5485548"/>
            <a:ext cx="307779" cy="307779"/>
          </a:xfrm>
          <a:prstGeom prst="rect">
            <a:avLst/>
          </a:prstGeom>
        </p:spPr>
      </p:pic>
      <p:pic>
        <p:nvPicPr>
          <p:cNvPr id="31" name="Graphique 30" descr="Robinet qui fuit avec un remplissage uni">
            <a:extLst>
              <a:ext uri="{FF2B5EF4-FFF2-40B4-BE49-F238E27FC236}">
                <a16:creationId xmlns:a16="http://schemas.microsoft.com/office/drawing/2014/main" id="{B9DC4E99-B536-68CB-A7C9-EA5F5539BC2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48046" y="6068734"/>
            <a:ext cx="338919" cy="338919"/>
          </a:xfrm>
          <a:prstGeom prst="rect">
            <a:avLst/>
          </a:prstGeom>
        </p:spPr>
      </p:pic>
      <p:pic>
        <p:nvPicPr>
          <p:cNvPr id="39" name="Graphique 38" descr="Plouf1 avec un remplissage uni">
            <a:extLst>
              <a:ext uri="{FF2B5EF4-FFF2-40B4-BE49-F238E27FC236}">
                <a16:creationId xmlns:a16="http://schemas.microsoft.com/office/drawing/2014/main" id="{026A2CD2-8031-140F-21BA-7536487727B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843765" y="3556341"/>
            <a:ext cx="325815" cy="325815"/>
          </a:xfrm>
          <a:prstGeom prst="rect">
            <a:avLst/>
          </a:prstGeom>
        </p:spPr>
      </p:pic>
      <p:pic>
        <p:nvPicPr>
          <p:cNvPr id="19" name="Image 18" descr="Cravate rouge avec costume bleu formel">
            <a:extLst>
              <a:ext uri="{FF2B5EF4-FFF2-40B4-BE49-F238E27FC236}">
                <a16:creationId xmlns:a16="http://schemas.microsoft.com/office/drawing/2014/main" id="{F50E1726-C82D-5988-ED1E-767E37DC8FF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36" y="0"/>
            <a:ext cx="2577330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AD5FFDB-A88D-8AFA-4E03-E71C89500290}"/>
              </a:ext>
            </a:extLst>
          </p:cNvPr>
          <p:cNvSpPr/>
          <p:nvPr/>
        </p:nvSpPr>
        <p:spPr>
          <a:xfrm>
            <a:off x="-18328" y="0"/>
            <a:ext cx="2577329" cy="6857999"/>
          </a:xfrm>
          <a:prstGeom prst="rect">
            <a:avLst/>
          </a:prstGeom>
          <a:solidFill>
            <a:schemeClr val="accent6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8F8DC4F-EAD9-E003-B759-3D229B16D43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3872F13-1E3B-3936-DC20-DE5DEB102727}"/>
              </a:ext>
            </a:extLst>
          </p:cNvPr>
          <p:cNvGrpSpPr/>
          <p:nvPr/>
        </p:nvGrpSpPr>
        <p:grpSpPr>
          <a:xfrm>
            <a:off x="31774" y="148665"/>
            <a:ext cx="2488125" cy="1569660"/>
            <a:chOff x="3421238" y="1226297"/>
            <a:chExt cx="3103482" cy="195786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2671331-34D9-1EFA-8A54-3DDB6CC8CCC4}"/>
                </a:ext>
              </a:extLst>
            </p:cNvPr>
            <p:cNvSpPr/>
            <p:nvPr/>
          </p:nvSpPr>
          <p:spPr>
            <a:xfrm>
              <a:off x="3421238" y="1226297"/>
              <a:ext cx="3103482" cy="1957865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INSTITUTIONNELS</a:t>
              </a:r>
            </a:p>
            <a:p>
              <a:pPr algn="ctr"/>
              <a:r>
                <a:rPr lang="fr-FR" sz="1600" b="1" dirty="0"/>
                <a:t> GIRONDINS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32" name="Graphique 31" descr="Homme sirène avec un remplissage uni">
              <a:extLst>
                <a:ext uri="{FF2B5EF4-FFF2-40B4-BE49-F238E27FC236}">
                  <a16:creationId xmlns:a16="http://schemas.microsoft.com/office/drawing/2014/main" id="{6E60E8FA-16CF-21C1-CB13-BB3DE2909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l="45636" b="22811"/>
            <a:stretch/>
          </p:blipFill>
          <p:spPr>
            <a:xfrm>
              <a:off x="4751360" y="2286263"/>
              <a:ext cx="515868" cy="732468"/>
            </a:xfrm>
            <a:prstGeom prst="rect">
              <a:avLst/>
            </a:prstGeom>
          </p:spPr>
        </p:pic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111AFA3F-49D9-DFF5-9B71-33E4E81333A9}"/>
              </a:ext>
            </a:extLst>
          </p:cNvPr>
          <p:cNvSpPr txBox="1"/>
          <p:nvPr/>
        </p:nvSpPr>
        <p:spPr>
          <a:xfrm>
            <a:off x="71268" y="4317849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ÉVÉNEMENT</a:t>
            </a:r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EAU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66154F14-D596-25F6-EA2A-C3D224095263}"/>
              </a:ext>
            </a:extLst>
          </p:cNvPr>
          <p:cNvCxnSpPr>
            <a:cxnSpLocks/>
          </p:cNvCxnSpPr>
          <p:nvPr/>
        </p:nvCxnSpPr>
        <p:spPr>
          <a:xfrm>
            <a:off x="133168" y="4883467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EC13B47-0C6C-E2AD-0D07-756607B2A47F}"/>
              </a:ext>
            </a:extLst>
          </p:cNvPr>
          <p:cNvSpPr txBox="1"/>
          <p:nvPr/>
        </p:nvSpPr>
        <p:spPr>
          <a:xfrm>
            <a:off x="71268" y="3895256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KIT CLEF EN MAIN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8F7501E-91B7-372B-1386-6441A7E80DE0}"/>
              </a:ext>
            </a:extLst>
          </p:cNvPr>
          <p:cNvSpPr txBox="1"/>
          <p:nvPr/>
        </p:nvSpPr>
        <p:spPr>
          <a:xfrm rot="16200000">
            <a:off x="-883054" y="2223975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Nouveau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248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85DCA9-1A76-E271-D707-DC32CA187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078" y="881792"/>
            <a:ext cx="6411482" cy="5852560"/>
          </a:xfrm>
        </p:spPr>
        <p:txBody>
          <a:bodyPr>
            <a:normAutofit/>
          </a:bodyPr>
          <a:lstStyle/>
          <a:p>
            <a:pPr marL="285732" indent="-285744">
              <a:lnSpc>
                <a:spcPct val="120000"/>
              </a:lnSpc>
              <a:spcBef>
                <a:spcPts val="0"/>
              </a:spcBef>
            </a:pPr>
            <a:r>
              <a:rPr lang="fr-FR" sz="2000" dirty="0">
                <a:solidFill>
                  <a:srgbClr val="00B050"/>
                </a:solidFill>
              </a:rPr>
              <a:t>Ecole de l’eau</a:t>
            </a:r>
          </a:p>
          <a:p>
            <a:pPr marL="742921" lvl="1" indent="-285744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Mise en place d’événements pédagogiques dédiés aux élus, techniciens et acteurs du territoire afin de les informer, les sensibiliser, exposer les problématiques locales et organiser une gestion globale</a:t>
            </a:r>
          </a:p>
          <a:p>
            <a:pPr marL="742921" lvl="1" indent="-285744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Objectif : mobiliser vers des actions concrètes</a:t>
            </a:r>
          </a:p>
          <a:p>
            <a:pPr marL="742921" lvl="1" indent="-285744">
              <a:lnSpc>
                <a:spcPct val="120000"/>
              </a:lnSpc>
              <a:spcBef>
                <a:spcPts val="0"/>
              </a:spcBef>
            </a:pP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42921" lvl="1" indent="-285744">
              <a:lnSpc>
                <a:spcPct val="120000"/>
              </a:lnSpc>
              <a:spcBef>
                <a:spcPts val="0"/>
              </a:spcBef>
            </a:pPr>
            <a:endParaRPr lang="fr-FR" sz="1800" dirty="0"/>
          </a:p>
          <a:p>
            <a:pPr marL="285732" indent="-285744">
              <a:lnSpc>
                <a:spcPct val="120000"/>
              </a:lnSpc>
              <a:spcBef>
                <a:spcPts val="0"/>
              </a:spcBef>
            </a:pPr>
            <a:r>
              <a:rPr lang="fr-FR" sz="2000" dirty="0">
                <a:solidFill>
                  <a:srgbClr val="00B050"/>
                </a:solidFill>
              </a:rPr>
              <a:t>Label « Commune Econome en eau »</a:t>
            </a:r>
          </a:p>
          <a:p>
            <a:pPr marL="742921" lvl="1" indent="-285744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Réflexion autour de la création d’une charte, d’un conseil, puis de la vérification pour la délivrance du label</a:t>
            </a:r>
          </a:p>
          <a:p>
            <a:pPr marL="1200121" lvl="2" indent="-285744"/>
            <a:endParaRPr lang="fr-FR" sz="1800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9815F1B-011C-EEB5-7585-11FCA805EBB9}"/>
              </a:ext>
            </a:extLst>
          </p:cNvPr>
          <p:cNvCxnSpPr>
            <a:cxnSpLocks/>
          </p:cNvCxnSpPr>
          <p:nvPr/>
        </p:nvCxnSpPr>
        <p:spPr>
          <a:xfrm>
            <a:off x="1118102" y="1292078"/>
            <a:ext cx="345389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FE5AF9F-B553-EA73-19D3-D6D2A64BEC37}"/>
              </a:ext>
            </a:extLst>
          </p:cNvPr>
          <p:cNvCxnSpPr>
            <a:cxnSpLocks/>
          </p:cNvCxnSpPr>
          <p:nvPr/>
        </p:nvCxnSpPr>
        <p:spPr>
          <a:xfrm>
            <a:off x="2559001" y="3980723"/>
            <a:ext cx="44206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Cravate rouge avec costume bleu formel">
            <a:extLst>
              <a:ext uri="{FF2B5EF4-FFF2-40B4-BE49-F238E27FC236}">
                <a16:creationId xmlns:a16="http://schemas.microsoft.com/office/drawing/2014/main" id="{5797B26A-4CD5-0BEC-13FB-5686398168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436" y="0"/>
            <a:ext cx="257733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6A0C3E-7193-D78D-A6F6-69B7E1D80025}"/>
              </a:ext>
            </a:extLst>
          </p:cNvPr>
          <p:cNvSpPr/>
          <p:nvPr/>
        </p:nvSpPr>
        <p:spPr>
          <a:xfrm>
            <a:off x="-18328" y="0"/>
            <a:ext cx="2577329" cy="6857999"/>
          </a:xfrm>
          <a:prstGeom prst="rect">
            <a:avLst/>
          </a:prstGeom>
          <a:solidFill>
            <a:schemeClr val="accent6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DBD7B8B-D214-AB55-0270-7CADC88B6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19D0E297-D08A-11E3-7D9D-F49D381AEE63}"/>
              </a:ext>
            </a:extLst>
          </p:cNvPr>
          <p:cNvGrpSpPr/>
          <p:nvPr/>
        </p:nvGrpSpPr>
        <p:grpSpPr>
          <a:xfrm>
            <a:off x="31774" y="148665"/>
            <a:ext cx="2488125" cy="1569660"/>
            <a:chOff x="3421238" y="1226297"/>
            <a:chExt cx="3103482" cy="1957865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DC5B457-9609-4AB1-7421-10742EDA7A00}"/>
                </a:ext>
              </a:extLst>
            </p:cNvPr>
            <p:cNvSpPr/>
            <p:nvPr/>
          </p:nvSpPr>
          <p:spPr>
            <a:xfrm>
              <a:off x="3421238" y="1226297"/>
              <a:ext cx="3103482" cy="1957865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INSTITUTIONNELS</a:t>
              </a:r>
            </a:p>
            <a:p>
              <a:pPr algn="ctr"/>
              <a:r>
                <a:rPr lang="fr-FR" sz="1600" b="1" dirty="0"/>
                <a:t> GIRONDINS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1" name="Graphique 20" descr="Homme sirène avec un remplissage uni">
              <a:extLst>
                <a:ext uri="{FF2B5EF4-FFF2-40B4-BE49-F238E27FC236}">
                  <a16:creationId xmlns:a16="http://schemas.microsoft.com/office/drawing/2014/main" id="{3EDEFA41-D3CB-ED7A-16D1-BE0131A692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45636" b="22811"/>
            <a:stretch/>
          </p:blipFill>
          <p:spPr>
            <a:xfrm>
              <a:off x="4751360" y="2286263"/>
              <a:ext cx="515868" cy="732468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CA6ED15-A3E7-8C68-2230-A7C91DFC4AA3}"/>
              </a:ext>
            </a:extLst>
          </p:cNvPr>
          <p:cNvSpPr txBox="1"/>
          <p:nvPr/>
        </p:nvSpPr>
        <p:spPr>
          <a:xfrm>
            <a:off x="-12635" y="4310808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PROPOSITIONS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7574D98-5CEA-D971-4584-B849CDE98D8A}"/>
              </a:ext>
            </a:extLst>
          </p:cNvPr>
          <p:cNvCxnSpPr>
            <a:cxnSpLocks/>
          </p:cNvCxnSpPr>
          <p:nvPr/>
        </p:nvCxnSpPr>
        <p:spPr>
          <a:xfrm>
            <a:off x="79648" y="4710918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25AF9124-3B0C-0636-447F-709B19AAC476}"/>
              </a:ext>
            </a:extLst>
          </p:cNvPr>
          <p:cNvSpPr txBox="1"/>
          <p:nvPr/>
        </p:nvSpPr>
        <p:spPr>
          <a:xfrm rot="16200000">
            <a:off x="-883054" y="2223975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Nouveau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27EC257-BBD8-313C-B2E6-6989BBFAD1F3}"/>
              </a:ext>
            </a:extLst>
          </p:cNvPr>
          <p:cNvSpPr txBox="1"/>
          <p:nvPr/>
        </p:nvSpPr>
        <p:spPr>
          <a:xfrm>
            <a:off x="2761260" y="152075"/>
            <a:ext cx="6169675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fr-FR" sz="1600" b="1" dirty="0"/>
              <a:t>A ENVISAGER EN PHASE 2 OU PAR UN TIERS</a:t>
            </a:r>
          </a:p>
          <a:p>
            <a:pPr algn="r"/>
            <a:r>
              <a:rPr lang="fr-FR" b="1" dirty="0"/>
              <a:t>NOUVEAUX OUTILS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5184BFF-FA11-FC56-D1FC-58A38656D95F}"/>
              </a:ext>
            </a:extLst>
          </p:cNvPr>
          <p:cNvSpPr txBox="1"/>
          <p:nvPr/>
        </p:nvSpPr>
        <p:spPr>
          <a:xfrm>
            <a:off x="0" y="4035186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AUTRES</a:t>
            </a:r>
          </a:p>
        </p:txBody>
      </p:sp>
    </p:spTree>
    <p:extLst>
      <p:ext uri="{BB962C8B-B14F-4D97-AF65-F5344CB8AC3E}">
        <p14:creationId xmlns:p14="http://schemas.microsoft.com/office/powerpoint/2010/main" val="3025529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B20CBE-CE97-E9E3-7605-D0343FA51934}"/>
              </a:ext>
            </a:extLst>
          </p:cNvPr>
          <p:cNvSpPr txBox="1"/>
          <p:nvPr/>
        </p:nvSpPr>
        <p:spPr>
          <a:xfrm>
            <a:off x="2601999" y="1548525"/>
            <a:ext cx="629816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1 SITE DEDIÉ : JECONOMISELEAU</a:t>
            </a:r>
          </a:p>
          <a:p>
            <a:pPr marL="742932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Patrimoine girondin 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Consommation et économie d’eau 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Bonnes pratiques, bons gestes 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endParaRPr lang="fr-FR" sz="1600" b="1" dirty="0">
              <a:solidFill>
                <a:schemeClr val="accent6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E723579-C2F4-8983-3597-F943566B5EB7}"/>
              </a:ext>
            </a:extLst>
          </p:cNvPr>
          <p:cNvSpPr txBox="1"/>
          <p:nvPr/>
        </p:nvSpPr>
        <p:spPr>
          <a:xfrm>
            <a:off x="2838013" y="460560"/>
            <a:ext cx="5756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REFONTE DU SITE JECONOMISELEAU.ORG</a:t>
            </a:r>
          </a:p>
          <a:p>
            <a:r>
              <a:rPr lang="fr-FR" b="1" dirty="0"/>
              <a:t>CRÉER UNE COMMUNAUTÉ ÉCO-CITOYENNE GIRONDINE</a:t>
            </a:r>
          </a:p>
          <a:p>
            <a:r>
              <a:rPr lang="fr-FR" dirty="0"/>
              <a:t>FAIRE EVOLUER LES COMPORTEMENTS </a:t>
            </a:r>
          </a:p>
        </p:txBody>
      </p:sp>
      <p:pic>
        <p:nvPicPr>
          <p:cNvPr id="9" name="Image 8" descr="Enfant souriant dans un chandail en tricot gris avec le père à l’extérieur">
            <a:extLst>
              <a:ext uri="{FF2B5EF4-FFF2-40B4-BE49-F238E27FC236}">
                <a16:creationId xmlns:a16="http://schemas.microsoft.com/office/drawing/2014/main" id="{98C497A4-FDD3-5558-A653-298A6B0BD6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68" y="14036"/>
            <a:ext cx="252553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19367" y="14037"/>
            <a:ext cx="2525530" cy="6857999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D393EF-790D-117B-9619-4E0AEC918AA3}"/>
              </a:ext>
            </a:extLst>
          </p:cNvPr>
          <p:cNvSpPr txBox="1"/>
          <p:nvPr/>
        </p:nvSpPr>
        <p:spPr>
          <a:xfrm>
            <a:off x="-9957" y="4414747"/>
            <a:ext cx="245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COMMUNICATION</a:t>
            </a:r>
          </a:p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DIGITALE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40EEB79-E5B4-D935-61BB-68208DD04298}"/>
              </a:ext>
            </a:extLst>
          </p:cNvPr>
          <p:cNvCxnSpPr>
            <a:cxnSpLocks/>
          </p:cNvCxnSpPr>
          <p:nvPr/>
        </p:nvCxnSpPr>
        <p:spPr>
          <a:xfrm>
            <a:off x="248882" y="5188078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F28B6D-2C7B-270C-0E83-0C1DBE7A0E0F}"/>
              </a:ext>
            </a:extLst>
          </p:cNvPr>
          <p:cNvCxnSpPr>
            <a:cxnSpLocks/>
          </p:cNvCxnSpPr>
          <p:nvPr/>
        </p:nvCxnSpPr>
        <p:spPr>
          <a:xfrm>
            <a:off x="2544897" y="1818037"/>
            <a:ext cx="317663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BDA406A-C521-BF5F-4CAC-3550B24AA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000" y="2813678"/>
            <a:ext cx="6298162" cy="3033104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en-US" sz="1600" b="1" dirty="0">
                <a:solidFill>
                  <a:srgbClr val="0070C0"/>
                </a:solidFill>
              </a:rPr>
              <a:t>OBJECTIFS</a:t>
            </a:r>
            <a:r>
              <a:rPr lang="en-US" sz="1600" dirty="0">
                <a:solidFill>
                  <a:srgbClr val="0070C0"/>
                </a:solidFill>
              </a:rPr>
              <a:t> :</a:t>
            </a:r>
          </a:p>
          <a:p>
            <a:pPr lvl="1">
              <a:lnSpc>
                <a:spcPct val="100000"/>
              </a:lnSpc>
            </a:pPr>
            <a:r>
              <a:rPr lang="en-US" sz="16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Sensibiliser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aux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enjeux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de la gestion de l’eau</a:t>
            </a:r>
          </a:p>
          <a:p>
            <a:pPr lvl="1">
              <a:lnSpc>
                <a:spcPct val="100000"/>
              </a:lnSpc>
            </a:pPr>
            <a:r>
              <a:rPr lang="en-US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Proposer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information, conseils et solutions,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adaptés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à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différents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types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d’usagers</a:t>
            </a:r>
            <a:endParaRPr 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Transformer 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visiteurs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utilisateurs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voire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ambassadeurs</a:t>
            </a:r>
            <a:endParaRPr 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189" lvl="1" indent="0">
              <a:lnSpc>
                <a:spcPct val="100000"/>
              </a:lnSpc>
              <a:buNone/>
            </a:pPr>
            <a:endParaRPr lang="en-US" sz="1600" dirty="0">
              <a:solidFill>
                <a:srgbClr val="00B05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60000"/>
              </a:lnSpc>
            </a:pPr>
            <a:r>
              <a:rPr lang="en-US" sz="1600" b="1" dirty="0">
                <a:solidFill>
                  <a:srgbClr val="0070C0"/>
                </a:solidFill>
              </a:rPr>
              <a:t>CIBLES 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Particuliers</a:t>
            </a:r>
            <a:r>
              <a:rPr lang="en-US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locaux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&amp; </a:t>
            </a: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nationaux</a:t>
            </a:r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Scolaires</a:t>
            </a:r>
            <a:endParaRPr 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Professionnels</a:t>
            </a:r>
            <a:endParaRPr 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Collectivités</a:t>
            </a:r>
            <a:endParaRPr 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43B3EC5-05AC-FA79-33D6-F0F1AEB858CC}"/>
              </a:ext>
            </a:extLst>
          </p:cNvPr>
          <p:cNvCxnSpPr>
            <a:cxnSpLocks/>
          </p:cNvCxnSpPr>
          <p:nvPr/>
        </p:nvCxnSpPr>
        <p:spPr>
          <a:xfrm>
            <a:off x="2544898" y="3175232"/>
            <a:ext cx="130564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776CAFE-E496-0FC2-AE9A-F0B516E1BBFB}"/>
              </a:ext>
            </a:extLst>
          </p:cNvPr>
          <p:cNvCxnSpPr>
            <a:cxnSpLocks/>
          </p:cNvCxnSpPr>
          <p:nvPr/>
        </p:nvCxnSpPr>
        <p:spPr>
          <a:xfrm>
            <a:off x="2544898" y="4748713"/>
            <a:ext cx="10430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F700C28-1E3C-6FD1-0C19-EBB43C564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869C10B-C498-A5D7-7F6E-41F0994C5E45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8158DB-57A9-B565-06DF-8075375B2BAC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4" name="Graphique 23" descr="Enfants avec un remplissage uni">
              <a:extLst>
                <a:ext uri="{FF2B5EF4-FFF2-40B4-BE49-F238E27FC236}">
                  <a16:creationId xmlns:a16="http://schemas.microsoft.com/office/drawing/2014/main" id="{F7B92DAD-8519-67F8-F62E-F1E47DCD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7DB014C-D15D-0565-5F16-0AF89F19E7C6}"/>
              </a:ext>
            </a:extLst>
          </p:cNvPr>
          <p:cNvSpPr txBox="1"/>
          <p:nvPr/>
        </p:nvSpPr>
        <p:spPr>
          <a:xfrm rot="16200000">
            <a:off x="-851052" y="2742145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Existant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899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 descr="Un jeune enfant en col roulé violet et jeans avec une main en l’air portant un sac à dos">
            <a:extLst>
              <a:ext uri="{FF2B5EF4-FFF2-40B4-BE49-F238E27FC236}">
                <a16:creationId xmlns:a16="http://schemas.microsoft.com/office/drawing/2014/main" id="{E3F29D8B-3BB5-2106-CE41-3660B02301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4" y="0"/>
            <a:ext cx="2520418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3162" y="1"/>
            <a:ext cx="2525530" cy="6857999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D393EF-790D-117B-9619-4E0AEC918AA3}"/>
              </a:ext>
            </a:extLst>
          </p:cNvPr>
          <p:cNvSpPr txBox="1"/>
          <p:nvPr/>
        </p:nvSpPr>
        <p:spPr>
          <a:xfrm>
            <a:off x="0" y="4172414"/>
            <a:ext cx="245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DES DISPOSITIFS DE PROXIMITE</a:t>
            </a:r>
          </a:p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RENFORCES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40EEB79-E5B4-D935-61BB-68208DD04298}"/>
              </a:ext>
            </a:extLst>
          </p:cNvPr>
          <p:cNvCxnSpPr>
            <a:cxnSpLocks/>
          </p:cNvCxnSpPr>
          <p:nvPr/>
        </p:nvCxnSpPr>
        <p:spPr>
          <a:xfrm>
            <a:off x="248882" y="5188078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F700C28-1E3C-6FD1-0C19-EBB43C564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869C10B-C498-A5D7-7F6E-41F0994C5E45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8158DB-57A9-B565-06DF-8075375B2BAC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4" name="Graphique 23" descr="Enfants avec un remplissage uni">
              <a:extLst>
                <a:ext uri="{FF2B5EF4-FFF2-40B4-BE49-F238E27FC236}">
                  <a16:creationId xmlns:a16="http://schemas.microsoft.com/office/drawing/2014/main" id="{F7B92DAD-8519-67F8-F62E-F1E47DCD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E7E3AD3-6C07-C472-867A-5609ED86F971}"/>
              </a:ext>
            </a:extLst>
          </p:cNvPr>
          <p:cNvSpPr txBox="1"/>
          <p:nvPr/>
        </p:nvSpPr>
        <p:spPr>
          <a:xfrm>
            <a:off x="2820944" y="183331"/>
            <a:ext cx="6074481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fr-FR" b="1" dirty="0"/>
              <a:t>DES ESPACES INFO ECONOMIES D'EAU PLUS PERFORMANTS </a:t>
            </a:r>
          </a:p>
          <a:p>
            <a:pPr lvl="1"/>
            <a:r>
              <a:rPr lang="fr-FR" b="1" dirty="0"/>
              <a:t>Objectifs :</a:t>
            </a:r>
          </a:p>
          <a:p>
            <a:pPr lvl="2"/>
            <a:r>
              <a:rPr lang="fr-FR" dirty="0"/>
              <a:t>Augmenter l’attractivité sur le terrain</a:t>
            </a:r>
          </a:p>
          <a:p>
            <a:pPr lvl="2"/>
            <a:r>
              <a:rPr lang="fr-FR" dirty="0"/>
              <a:t>Valoriser les contacts informés </a:t>
            </a:r>
          </a:p>
          <a:p>
            <a:pPr lvl="2"/>
            <a:r>
              <a:rPr lang="fr-FR" dirty="0"/>
              <a:t>Relancer et mobiliser les contacts post événement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70C7CFD-EA78-3520-FF60-0951E61E8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898" y="1823253"/>
            <a:ext cx="6350527" cy="3798647"/>
          </a:xfrm>
        </p:spPr>
        <p:txBody>
          <a:bodyPr>
            <a:noAutofit/>
          </a:bodyPr>
          <a:lstStyle/>
          <a:p>
            <a:r>
              <a:rPr lang="fr-FR" sz="1800" dirty="0">
                <a:solidFill>
                  <a:srgbClr val="0070C0"/>
                </a:solidFill>
              </a:rPr>
              <a:t>ACCOMPAGNEMENT ET SUIVI DES ASSOCIATIONS</a:t>
            </a:r>
          </a:p>
          <a:p>
            <a:pPr lvl="1"/>
            <a:r>
              <a:rPr lang="fr-FR" sz="1600" dirty="0">
                <a:latin typeface="+mj-lt"/>
              </a:rPr>
              <a:t>Recherche de nouveaux lieux d’intervention</a:t>
            </a:r>
          </a:p>
          <a:p>
            <a:pPr lvl="1"/>
            <a:r>
              <a:rPr lang="fr-FR" sz="1600" dirty="0">
                <a:latin typeface="+mj-lt"/>
              </a:rPr>
              <a:t>Fixation d’objectifs</a:t>
            </a:r>
          </a:p>
          <a:p>
            <a:pPr lvl="1"/>
            <a:r>
              <a:rPr lang="fr-FR" sz="1600" dirty="0">
                <a:latin typeface="+mj-lt"/>
              </a:rPr>
              <a:t>Participation active aux réseaux sociaux et à la création de la communauté des écocitoyens girondins</a:t>
            </a:r>
          </a:p>
          <a:p>
            <a:r>
              <a:rPr lang="fr-FR" sz="1800" dirty="0">
                <a:solidFill>
                  <a:srgbClr val="0070C0"/>
                </a:solidFill>
              </a:rPr>
              <a:t>MODERNISATION DES STANDS</a:t>
            </a:r>
          </a:p>
          <a:p>
            <a:pPr lvl="1"/>
            <a:r>
              <a:rPr lang="fr-FR" sz="1600" dirty="0">
                <a:latin typeface="+mj-lt"/>
              </a:rPr>
              <a:t>Création de nouveaux supports : bâches, plus attractives, plus pédagogiques (reproduction des principaux usages domicile et actions d’économies possibles)</a:t>
            </a:r>
          </a:p>
          <a:p>
            <a:pPr lvl="1"/>
            <a:r>
              <a:rPr lang="fr-FR" sz="1600" dirty="0">
                <a:latin typeface="+mj-lt"/>
              </a:rPr>
              <a:t>Fabrication de maquettes (maison / nappes profondes)</a:t>
            </a:r>
          </a:p>
          <a:p>
            <a:r>
              <a:rPr lang="fr-FR" sz="1800" dirty="0">
                <a:solidFill>
                  <a:srgbClr val="0070C0"/>
                </a:solidFill>
              </a:rPr>
              <a:t>OUTILS NUMERIQUES</a:t>
            </a:r>
          </a:p>
          <a:p>
            <a:pPr lvl="1"/>
            <a:r>
              <a:rPr lang="fr-FR" sz="1600" dirty="0">
                <a:latin typeface="+mj-lt"/>
              </a:rPr>
              <a:t>Créer des </a:t>
            </a:r>
            <a:r>
              <a:rPr lang="fr-FR" sz="1600" b="1" dirty="0">
                <a:latin typeface="+mj-lt"/>
              </a:rPr>
              <a:t>outils numériques plus ludiques pour attirer les visiteurs </a:t>
            </a:r>
            <a:r>
              <a:rPr lang="fr-FR" sz="1600" dirty="0">
                <a:latin typeface="+mj-lt"/>
              </a:rPr>
              <a:t>: tablettes avec infos cycle de l’eau ou jeux type CESEAU  </a:t>
            </a:r>
          </a:p>
          <a:p>
            <a:pPr lvl="1"/>
            <a:r>
              <a:rPr lang="fr-FR" sz="1600" b="1" dirty="0">
                <a:latin typeface="+mj-lt"/>
              </a:rPr>
              <a:t>Récupération des emails </a:t>
            </a:r>
            <a:r>
              <a:rPr lang="fr-FR" sz="1600" dirty="0">
                <a:latin typeface="+mj-lt"/>
              </a:rPr>
              <a:t>pour activer les outils numériques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fr-FR" sz="1600" dirty="0">
                <a:latin typeface="+mj-lt"/>
              </a:rPr>
              <a:t>	 (puis relancer les contacts ensuite)</a:t>
            </a:r>
          </a:p>
          <a:p>
            <a:r>
              <a:rPr lang="fr-FR" sz="1800" dirty="0">
                <a:solidFill>
                  <a:srgbClr val="0070C0"/>
                </a:solidFill>
              </a:rPr>
              <a:t>OPERATIONS D'ENVERGURE</a:t>
            </a:r>
          </a:p>
          <a:p>
            <a:pPr lvl="1"/>
            <a:r>
              <a:rPr lang="fr-FR" sz="1600" dirty="0">
                <a:latin typeface="+mj-lt"/>
              </a:rPr>
              <a:t>Nouvelle distribution de kits </a:t>
            </a:r>
            <a:r>
              <a:rPr lang="fr-FR" sz="1600" dirty="0" err="1">
                <a:latin typeface="+mj-lt"/>
              </a:rPr>
              <a:t>hydroéconomes</a:t>
            </a:r>
            <a:r>
              <a:rPr lang="fr-FR" sz="1600" dirty="0">
                <a:latin typeface="+mj-lt"/>
              </a:rPr>
              <a:t>  (MAC’EAU 2 ?)</a:t>
            </a:r>
            <a:endParaRPr lang="fr-FR" sz="1600" dirty="0"/>
          </a:p>
          <a:p>
            <a:pPr lvl="2"/>
            <a:endParaRPr lang="fr-FR" sz="1400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C9CA1DF-267A-FE47-165F-A88A54480564}"/>
              </a:ext>
            </a:extLst>
          </p:cNvPr>
          <p:cNvCxnSpPr>
            <a:cxnSpLocks/>
          </p:cNvCxnSpPr>
          <p:nvPr/>
        </p:nvCxnSpPr>
        <p:spPr>
          <a:xfrm>
            <a:off x="2483506" y="2129952"/>
            <a:ext cx="503497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FF6FCDC-7F4C-5962-9787-2BBF215871BC}"/>
              </a:ext>
            </a:extLst>
          </p:cNvPr>
          <p:cNvCxnSpPr>
            <a:cxnSpLocks/>
          </p:cNvCxnSpPr>
          <p:nvPr/>
        </p:nvCxnSpPr>
        <p:spPr>
          <a:xfrm>
            <a:off x="2483505" y="3563902"/>
            <a:ext cx="315381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5E8DF78-B2FC-00AC-C3EE-1B3EB07C9DB2}"/>
              </a:ext>
            </a:extLst>
          </p:cNvPr>
          <p:cNvCxnSpPr>
            <a:cxnSpLocks/>
          </p:cNvCxnSpPr>
          <p:nvPr/>
        </p:nvCxnSpPr>
        <p:spPr>
          <a:xfrm>
            <a:off x="2544898" y="4929971"/>
            <a:ext cx="234669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D64F78-4242-4A89-5774-1228CA87F486}"/>
              </a:ext>
            </a:extLst>
          </p:cNvPr>
          <p:cNvCxnSpPr>
            <a:cxnSpLocks/>
          </p:cNvCxnSpPr>
          <p:nvPr/>
        </p:nvCxnSpPr>
        <p:spPr>
          <a:xfrm>
            <a:off x="2544898" y="6325245"/>
            <a:ext cx="29326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6B09AA42-F8A8-D3E2-367C-F64FF0F5B745}"/>
              </a:ext>
            </a:extLst>
          </p:cNvPr>
          <p:cNvSpPr txBox="1"/>
          <p:nvPr/>
        </p:nvSpPr>
        <p:spPr>
          <a:xfrm rot="16200000">
            <a:off x="-801850" y="2732643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Existant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EF0BDE-751D-9216-1486-BAFCD05EF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3677" y="2270415"/>
            <a:ext cx="842772" cy="13548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A695C94-2F79-4C7B-8427-631AB6B78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3894" y="5427249"/>
            <a:ext cx="941832" cy="74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2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 descr="Un jeune enfant en col roulé violet et jeans avec une main en l’air portant un sac à dos">
            <a:extLst>
              <a:ext uri="{FF2B5EF4-FFF2-40B4-BE49-F238E27FC236}">
                <a16:creationId xmlns:a16="http://schemas.microsoft.com/office/drawing/2014/main" id="{E3F29D8B-3BB5-2106-CE41-3660B02301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4" y="0"/>
            <a:ext cx="2520418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3162" y="1"/>
            <a:ext cx="2525530" cy="6857999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D393EF-790D-117B-9619-4E0AEC918AA3}"/>
              </a:ext>
            </a:extLst>
          </p:cNvPr>
          <p:cNvSpPr txBox="1"/>
          <p:nvPr/>
        </p:nvSpPr>
        <p:spPr>
          <a:xfrm>
            <a:off x="0" y="4172414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SCOLAIRES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40EEB79-E5B4-D935-61BB-68208DD04298}"/>
              </a:ext>
            </a:extLst>
          </p:cNvPr>
          <p:cNvCxnSpPr>
            <a:cxnSpLocks/>
          </p:cNvCxnSpPr>
          <p:nvPr/>
        </p:nvCxnSpPr>
        <p:spPr>
          <a:xfrm>
            <a:off x="248882" y="5188078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F700C28-1E3C-6FD1-0C19-EBB43C564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869C10B-C498-A5D7-7F6E-41F0994C5E45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8158DB-57A9-B565-06DF-8075375B2BAC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4" name="Graphique 23" descr="Enfants avec un remplissage uni">
              <a:extLst>
                <a:ext uri="{FF2B5EF4-FFF2-40B4-BE49-F238E27FC236}">
                  <a16:creationId xmlns:a16="http://schemas.microsoft.com/office/drawing/2014/main" id="{F7B92DAD-8519-67F8-F62E-F1E47DCD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E7E3AD3-6C07-C472-867A-5609ED86F971}"/>
              </a:ext>
            </a:extLst>
          </p:cNvPr>
          <p:cNvSpPr txBox="1"/>
          <p:nvPr/>
        </p:nvSpPr>
        <p:spPr>
          <a:xfrm>
            <a:off x="2820944" y="441922"/>
            <a:ext cx="6074481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fr-FR" b="1" dirty="0"/>
              <a:t>UN PROGRAMME D'ACTIONS PEDAGOGIQUES REVISITE</a:t>
            </a:r>
          </a:p>
          <a:p>
            <a:pPr lvl="1"/>
            <a:r>
              <a:rPr lang="fr-FR" b="1" dirty="0"/>
              <a:t>Objectifs :</a:t>
            </a:r>
          </a:p>
          <a:p>
            <a:pPr lvl="2"/>
            <a:r>
              <a:rPr lang="fr-FR" dirty="0"/>
              <a:t>Augmenter le nombre d'élèves sensibilisés</a:t>
            </a:r>
          </a:p>
          <a:p>
            <a:pPr lvl="2"/>
            <a:r>
              <a:rPr lang="fr-FR" dirty="0"/>
              <a:t>Recentrer les messages sur les eaux souterraines</a:t>
            </a:r>
          </a:p>
          <a:p>
            <a:pPr lvl="2"/>
            <a:r>
              <a:rPr lang="fr-FR" dirty="0"/>
              <a:t>Valoriser le patrimoine local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70C7CFD-EA78-3520-FF60-0951E61E8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692" y="2376926"/>
            <a:ext cx="6350527" cy="3798647"/>
          </a:xfrm>
        </p:spPr>
        <p:txBody>
          <a:bodyPr>
            <a:noAutofit/>
          </a:bodyPr>
          <a:lstStyle/>
          <a:p>
            <a:r>
              <a:rPr lang="fr-FR" sz="1800" dirty="0">
                <a:solidFill>
                  <a:srgbClr val="0070C0"/>
                </a:solidFill>
              </a:rPr>
              <a:t>EVALUATION DU PROGRAMME</a:t>
            </a:r>
          </a:p>
          <a:p>
            <a:pPr lvl="1"/>
            <a:r>
              <a:rPr lang="fr-FR" sz="1600" dirty="0">
                <a:latin typeface="+mj-lt"/>
              </a:rPr>
              <a:t>Objet des interventions</a:t>
            </a:r>
          </a:p>
          <a:p>
            <a:pPr lvl="1"/>
            <a:r>
              <a:rPr lang="fr-FR" sz="1600" dirty="0">
                <a:latin typeface="+mj-lt"/>
              </a:rPr>
              <a:t>Contenu des interventions</a:t>
            </a:r>
          </a:p>
          <a:p>
            <a:pPr lvl="1"/>
            <a:r>
              <a:rPr lang="fr-FR" sz="1600" dirty="0">
                <a:latin typeface="+mj-lt"/>
              </a:rPr>
              <a:t>Messages délivrés</a:t>
            </a:r>
          </a:p>
          <a:p>
            <a:pPr lvl="1"/>
            <a:endParaRPr lang="fr-FR" sz="1600" dirty="0">
              <a:latin typeface="+mj-lt"/>
            </a:endParaRPr>
          </a:p>
          <a:p>
            <a:r>
              <a:rPr lang="fr-FR" sz="1800" dirty="0">
                <a:solidFill>
                  <a:srgbClr val="0070C0"/>
                </a:solidFill>
              </a:rPr>
              <a:t>PROPOSITIONS D'AMELIORATIONS</a:t>
            </a:r>
          </a:p>
          <a:p>
            <a:pPr lvl="1"/>
            <a:r>
              <a:rPr lang="fr-FR" sz="1600" dirty="0">
                <a:latin typeface="+mj-lt"/>
              </a:rPr>
              <a:t>Promotion du dispositif</a:t>
            </a:r>
          </a:p>
          <a:p>
            <a:pPr lvl="1"/>
            <a:r>
              <a:rPr lang="fr-FR" sz="1600" dirty="0">
                <a:latin typeface="+mj-lt"/>
              </a:rPr>
              <a:t>Contenu des interventions</a:t>
            </a:r>
          </a:p>
          <a:p>
            <a:pPr lvl="1"/>
            <a:r>
              <a:rPr lang="fr-FR" sz="1600" dirty="0">
                <a:latin typeface="+mj-lt"/>
              </a:rPr>
              <a:t>Modalités pratiques </a:t>
            </a:r>
          </a:p>
          <a:p>
            <a:pPr lvl="1"/>
            <a:r>
              <a:rPr lang="fr-FR" sz="1600" dirty="0">
                <a:latin typeface="+mj-lt"/>
              </a:rPr>
              <a:t>Valorisation du patrimoine eau potable local</a:t>
            </a:r>
          </a:p>
          <a:p>
            <a:pPr lvl="1"/>
            <a:endParaRPr lang="fr-FR" sz="1600" dirty="0">
              <a:latin typeface="+mj-lt"/>
            </a:endParaRPr>
          </a:p>
          <a:p>
            <a:r>
              <a:rPr lang="fr-FR" sz="1800" dirty="0">
                <a:solidFill>
                  <a:srgbClr val="0070C0"/>
                </a:solidFill>
              </a:rPr>
              <a:t>FORMALISATION PROGRAMME ACTUALISE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C9CA1DF-267A-FE47-165F-A88A54480564}"/>
              </a:ext>
            </a:extLst>
          </p:cNvPr>
          <p:cNvCxnSpPr>
            <a:cxnSpLocks/>
          </p:cNvCxnSpPr>
          <p:nvPr/>
        </p:nvCxnSpPr>
        <p:spPr>
          <a:xfrm>
            <a:off x="2467300" y="2683625"/>
            <a:ext cx="32881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FF6FCDC-7F4C-5962-9787-2BBF215871BC}"/>
              </a:ext>
            </a:extLst>
          </p:cNvPr>
          <p:cNvCxnSpPr>
            <a:cxnSpLocks/>
          </p:cNvCxnSpPr>
          <p:nvPr/>
        </p:nvCxnSpPr>
        <p:spPr>
          <a:xfrm>
            <a:off x="2528692" y="4176298"/>
            <a:ext cx="35287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5E8DF78-B2FC-00AC-C3EE-1B3EB07C9DB2}"/>
              </a:ext>
            </a:extLst>
          </p:cNvPr>
          <p:cNvCxnSpPr>
            <a:cxnSpLocks/>
          </p:cNvCxnSpPr>
          <p:nvPr/>
        </p:nvCxnSpPr>
        <p:spPr>
          <a:xfrm>
            <a:off x="2467300" y="5986923"/>
            <a:ext cx="43451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6B09AA42-F8A8-D3E2-367C-F64FF0F5B745}"/>
              </a:ext>
            </a:extLst>
          </p:cNvPr>
          <p:cNvSpPr txBox="1"/>
          <p:nvPr/>
        </p:nvSpPr>
        <p:spPr>
          <a:xfrm rot="16200000">
            <a:off x="-801850" y="2732643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Existant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78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Enfant souriant dans un chandail en tricot gris avec le père à l’extérieur">
            <a:extLst>
              <a:ext uri="{FF2B5EF4-FFF2-40B4-BE49-F238E27FC236}">
                <a16:creationId xmlns:a16="http://schemas.microsoft.com/office/drawing/2014/main" id="{98C497A4-FDD3-5558-A653-298A6B0BD6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68" y="14036"/>
            <a:ext cx="252553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19367" y="14037"/>
            <a:ext cx="2525530" cy="6857999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D393EF-790D-117B-9619-4E0AEC918AA3}"/>
              </a:ext>
            </a:extLst>
          </p:cNvPr>
          <p:cNvSpPr txBox="1"/>
          <p:nvPr/>
        </p:nvSpPr>
        <p:spPr>
          <a:xfrm>
            <a:off x="-9957" y="4414747"/>
            <a:ext cx="245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GRAND PUBLIC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40EEB79-E5B4-D935-61BB-68208DD04298}"/>
              </a:ext>
            </a:extLst>
          </p:cNvPr>
          <p:cNvCxnSpPr>
            <a:cxnSpLocks/>
          </p:cNvCxnSpPr>
          <p:nvPr/>
        </p:nvCxnSpPr>
        <p:spPr>
          <a:xfrm>
            <a:off x="248882" y="5188078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F700C28-1E3C-6FD1-0C19-EBB43C564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869C10B-C498-A5D7-7F6E-41F0994C5E45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8158DB-57A9-B565-06DF-8075375B2BAC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4" name="Graphique 23" descr="Enfants avec un remplissage uni">
              <a:extLst>
                <a:ext uri="{FF2B5EF4-FFF2-40B4-BE49-F238E27FC236}">
                  <a16:creationId xmlns:a16="http://schemas.microsoft.com/office/drawing/2014/main" id="{F7B92DAD-8519-67F8-F62E-F1E47DCD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1A3DC24-C87E-0509-1E12-9490F2483C48}"/>
              </a:ext>
            </a:extLst>
          </p:cNvPr>
          <p:cNvSpPr/>
          <p:nvPr/>
        </p:nvSpPr>
        <p:spPr>
          <a:xfrm>
            <a:off x="2820944" y="239404"/>
            <a:ext cx="2159431" cy="957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PRIVILÉGIER DES APPROCHES CIBLÉES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9794AD-F263-1AC0-AAE0-354E7EB7047C}"/>
              </a:ext>
            </a:extLst>
          </p:cNvPr>
          <p:cNvSpPr/>
          <p:nvPr/>
        </p:nvSpPr>
        <p:spPr>
          <a:xfrm>
            <a:off x="5129138" y="245543"/>
            <a:ext cx="3766287" cy="951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CRÉER UNE COMMUNAUTE</a:t>
            </a:r>
          </a:p>
          <a:p>
            <a:pPr algn="ctr"/>
            <a:r>
              <a:rPr lang="fr-FR" sz="1600" dirty="0"/>
              <a:t>D’ECO CITOYENS GIRONDINS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4026EF-901C-3F0C-5EBE-08DA39350426}"/>
              </a:ext>
            </a:extLst>
          </p:cNvPr>
          <p:cNvSpPr/>
          <p:nvPr/>
        </p:nvSpPr>
        <p:spPr>
          <a:xfrm>
            <a:off x="2820637" y="1708293"/>
            <a:ext cx="607448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/>
              <a:t>Par territoire </a:t>
            </a:r>
            <a:endParaRPr lang="fr-FR" dirty="0"/>
          </a:p>
          <a:p>
            <a:pPr lvl="0"/>
            <a:r>
              <a:rPr lang="fr-FR" dirty="0"/>
              <a:t>Bordeaux Métropole : 28 communes / 814 000 hab.</a:t>
            </a:r>
          </a:p>
          <a:p>
            <a:pPr lvl="0"/>
            <a:r>
              <a:rPr lang="fr-FR" dirty="0"/>
              <a:t>hors métropole</a:t>
            </a:r>
          </a:p>
          <a:p>
            <a:pPr lvl="0"/>
            <a:r>
              <a:rPr lang="fr-FR" b="1" i="1" dirty="0"/>
              <a:t> </a:t>
            </a:r>
            <a:endParaRPr lang="fr-FR" dirty="0"/>
          </a:p>
          <a:p>
            <a:r>
              <a:rPr lang="fr-FR" b="1" i="1" dirty="0"/>
              <a:t>Par secteurs géographiques </a:t>
            </a:r>
          </a:p>
          <a:p>
            <a:endParaRPr lang="fr-FR" b="1" i="1" dirty="0"/>
          </a:p>
          <a:p>
            <a:r>
              <a:rPr lang="fr-FR" b="1" i="1" dirty="0"/>
              <a:t>Par entités administratives : 542 communes /  communautés</a:t>
            </a:r>
          </a:p>
          <a:p>
            <a:pPr algn="r"/>
            <a:r>
              <a:rPr lang="fr-FR" b="1" i="1" dirty="0"/>
              <a:t> de communes</a:t>
            </a:r>
            <a:r>
              <a:rPr lang="fr-FR" dirty="0"/>
              <a:t>	/ </a:t>
            </a:r>
            <a:r>
              <a:rPr lang="fr-FR" b="1" i="1" dirty="0"/>
              <a:t>syndicats intercommunaux</a:t>
            </a:r>
          </a:p>
          <a:p>
            <a:endParaRPr lang="fr-FR" b="1" i="1" dirty="0"/>
          </a:p>
          <a:p>
            <a:r>
              <a:rPr lang="fr-FR" b="1" i="1" dirty="0"/>
              <a:t>Par « statut et tranche d’âge » 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130 000 scolaires primaires (921 écoles)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100 000 collégiens (133 établissements)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50 000 étudiants locataires ? </a:t>
            </a:r>
          </a:p>
          <a:p>
            <a:endParaRPr lang="fr-FR" b="1" i="1" dirty="0"/>
          </a:p>
          <a:p>
            <a:r>
              <a:rPr lang="fr-FR" b="1" i="1" dirty="0"/>
              <a:t>Autres groupes cibles au cas par cas</a:t>
            </a:r>
            <a:endParaRPr lang="fr-FR" sz="12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1E2B35-379D-4498-2A36-4CF87168CB35}"/>
              </a:ext>
            </a:extLst>
          </p:cNvPr>
          <p:cNvSpPr txBox="1"/>
          <p:nvPr/>
        </p:nvSpPr>
        <p:spPr>
          <a:xfrm rot="16200000">
            <a:off x="-883054" y="2223975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Nouveau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65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Enfant souriant dans un chandail en tricot gris avec le père à l’extérieur">
            <a:extLst>
              <a:ext uri="{FF2B5EF4-FFF2-40B4-BE49-F238E27FC236}">
                <a16:creationId xmlns:a16="http://schemas.microsoft.com/office/drawing/2014/main" id="{98C497A4-FDD3-5558-A653-298A6B0BD6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68" y="14036"/>
            <a:ext cx="252553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19367" y="14037"/>
            <a:ext cx="2525530" cy="6857999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D393EF-790D-117B-9619-4E0AEC918AA3}"/>
              </a:ext>
            </a:extLst>
          </p:cNvPr>
          <p:cNvSpPr txBox="1"/>
          <p:nvPr/>
        </p:nvSpPr>
        <p:spPr>
          <a:xfrm>
            <a:off x="-9957" y="4414747"/>
            <a:ext cx="245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DES EVENEMENTS</a:t>
            </a:r>
          </a:p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CIBLES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40EEB79-E5B4-D935-61BB-68208DD04298}"/>
              </a:ext>
            </a:extLst>
          </p:cNvPr>
          <p:cNvCxnSpPr>
            <a:cxnSpLocks/>
          </p:cNvCxnSpPr>
          <p:nvPr/>
        </p:nvCxnSpPr>
        <p:spPr>
          <a:xfrm>
            <a:off x="248882" y="5188078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F700C28-1E3C-6FD1-0C19-EBB43C564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869C10B-C498-A5D7-7F6E-41F0994C5E45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8158DB-57A9-B565-06DF-8075375B2BAC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4" name="Graphique 23" descr="Enfants avec un remplissage uni">
              <a:extLst>
                <a:ext uri="{FF2B5EF4-FFF2-40B4-BE49-F238E27FC236}">
                  <a16:creationId xmlns:a16="http://schemas.microsoft.com/office/drawing/2014/main" id="{F7B92DAD-8519-67F8-F62E-F1E47DCD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3D41AFC0-3595-8C5C-00CC-7F1DA4F67AB4}"/>
              </a:ext>
            </a:extLst>
          </p:cNvPr>
          <p:cNvSpPr txBox="1"/>
          <p:nvPr/>
        </p:nvSpPr>
        <p:spPr>
          <a:xfrm>
            <a:off x="2702455" y="109580"/>
            <a:ext cx="621960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fr-FR" b="1" dirty="0"/>
              <a:t>DES INTERVENTIONS PLUS EN LIEN AVEC L’ENVIRONNEMENT </a:t>
            </a:r>
          </a:p>
          <a:p>
            <a:endParaRPr lang="fr-FR" dirty="0"/>
          </a:p>
          <a:p>
            <a:r>
              <a:rPr lang="fr-FR" dirty="0"/>
              <a:t>Identifier des événements thématisés eau ou environnement</a:t>
            </a:r>
          </a:p>
          <a:p>
            <a:r>
              <a:rPr lang="fr-FR" dirty="0"/>
              <a:t>pour s'adresser à un public sensibilisé et valoriser les contacts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F8CDE505-A402-9A97-9706-17193A332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6377" y="1527904"/>
            <a:ext cx="6471153" cy="4534395"/>
          </a:xfrm>
        </p:spPr>
        <p:txBody>
          <a:bodyPr>
            <a:noAutofit/>
          </a:bodyPr>
          <a:lstStyle/>
          <a:p>
            <a:r>
              <a:rPr lang="fr-FR" sz="1800" dirty="0">
                <a:solidFill>
                  <a:srgbClr val="0070C0"/>
                </a:solidFill>
              </a:rPr>
              <a:t>CLIMAX - septembre 2022</a:t>
            </a:r>
          </a:p>
          <a:p>
            <a:pPr lvl="1"/>
            <a:r>
              <a:rPr lang="fr-FR" sz="1600" dirty="0">
                <a:latin typeface="+mj-lt"/>
              </a:rPr>
              <a:t>Éco-festival de Darwin </a:t>
            </a:r>
            <a:r>
              <a:rPr lang="fr-FR" sz="1600" dirty="0" err="1">
                <a:latin typeface="+mj-lt"/>
              </a:rPr>
              <a:t>Ecosysteme</a:t>
            </a:r>
            <a:r>
              <a:rPr lang="fr-FR" sz="1600" dirty="0">
                <a:latin typeface="+mj-lt"/>
              </a:rPr>
              <a:t> à la caserne Niel depuis 2015</a:t>
            </a:r>
          </a:p>
          <a:p>
            <a:pPr lvl="1"/>
            <a:r>
              <a:rPr lang="fr-FR" sz="1600" dirty="0">
                <a:latin typeface="+mj-lt"/>
              </a:rPr>
              <a:t>3 jours de sensibilisation, de conférences, d’art et de concerts rassemblant près de 30 000 festivaliers chaque année</a:t>
            </a:r>
          </a:p>
          <a:p>
            <a:pPr lvl="1"/>
            <a:r>
              <a:rPr lang="fr-FR" sz="1600" dirty="0">
                <a:latin typeface="+mj-lt"/>
              </a:rPr>
              <a:t>Thématique 2022 : l’eau</a:t>
            </a:r>
          </a:p>
          <a:p>
            <a:pPr lvl="1"/>
            <a:r>
              <a:rPr lang="fr-FR" sz="1600" dirty="0">
                <a:latin typeface="+mj-lt"/>
              </a:rPr>
              <a:t>Date :  9/10/11 </a:t>
            </a:r>
            <a:r>
              <a:rPr lang="fr-FR" sz="1800" dirty="0">
                <a:latin typeface="+mj-lt"/>
              </a:rPr>
              <a:t>septembre</a:t>
            </a:r>
          </a:p>
          <a:p>
            <a:pPr marL="0" indent="0">
              <a:buNone/>
            </a:pPr>
            <a:endParaRPr lang="fr-FR" sz="1800" dirty="0"/>
          </a:p>
          <a:p>
            <a:r>
              <a:rPr lang="fr-FR" sz="1800" dirty="0">
                <a:solidFill>
                  <a:srgbClr val="0070C0"/>
                </a:solidFill>
              </a:rPr>
              <a:t>VILLAGE DE L’EAU / JOURNÉE MONDIALE DE L’EAU - mars 2023</a:t>
            </a:r>
          </a:p>
          <a:p>
            <a:pPr lvl="1"/>
            <a:r>
              <a:rPr lang="fr-FR" sz="1600" dirty="0">
                <a:latin typeface="+mj-lt"/>
              </a:rPr>
              <a:t>Participation au Village de l’eau installé à Darwin à destination du grand public et des scolaires</a:t>
            </a:r>
          </a:p>
          <a:p>
            <a:pPr lvl="1"/>
            <a:endParaRPr lang="fr-FR" sz="1800" dirty="0">
              <a:latin typeface="+mj-lt"/>
            </a:endParaRPr>
          </a:p>
          <a:p>
            <a:r>
              <a:rPr lang="fr-FR" sz="1800" dirty="0">
                <a:solidFill>
                  <a:srgbClr val="0070C0"/>
                </a:solidFill>
              </a:rPr>
              <a:t>ÉVÉNEMENTS GIRONDINS EN LIEN AVEC L’EAU </a:t>
            </a:r>
          </a:p>
          <a:p>
            <a:pPr lvl="1"/>
            <a:r>
              <a:rPr lang="fr-FR" sz="1600" dirty="0">
                <a:latin typeface="+mj-lt"/>
              </a:rPr>
              <a:t>Journées du patrimoine, ANIM’EAU à Saucats, EAU LABEL’EAU à Marcenais…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4CA5F41-62FE-8B77-35F8-9FF88CDF22B4}"/>
              </a:ext>
            </a:extLst>
          </p:cNvPr>
          <p:cNvCxnSpPr>
            <a:cxnSpLocks/>
          </p:cNvCxnSpPr>
          <p:nvPr/>
        </p:nvCxnSpPr>
        <p:spPr>
          <a:xfrm>
            <a:off x="2544897" y="1800703"/>
            <a:ext cx="276043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7D2E733-487A-8928-C975-6705A46FA0E0}"/>
              </a:ext>
            </a:extLst>
          </p:cNvPr>
          <p:cNvCxnSpPr>
            <a:cxnSpLocks/>
          </p:cNvCxnSpPr>
          <p:nvPr/>
        </p:nvCxnSpPr>
        <p:spPr>
          <a:xfrm>
            <a:off x="2487794" y="3938950"/>
            <a:ext cx="625785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EE83F08-25B4-8E94-9818-F3577AEC38F5}"/>
              </a:ext>
            </a:extLst>
          </p:cNvPr>
          <p:cNvCxnSpPr>
            <a:cxnSpLocks/>
          </p:cNvCxnSpPr>
          <p:nvPr/>
        </p:nvCxnSpPr>
        <p:spPr>
          <a:xfrm>
            <a:off x="2544897" y="5115599"/>
            <a:ext cx="4543966" cy="3272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8B4E279B-7EFA-2DFA-068D-8C51687DB9AE}"/>
              </a:ext>
            </a:extLst>
          </p:cNvPr>
          <p:cNvSpPr txBox="1"/>
          <p:nvPr/>
        </p:nvSpPr>
        <p:spPr>
          <a:xfrm rot="16200000">
            <a:off x="-851050" y="3104700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Nouveau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872446A-A86D-D90B-9DE6-F4C4E575CA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3506" y="2379180"/>
            <a:ext cx="954024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0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5CAAC59B-8ADC-C115-82D8-E21EE4A7C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5613" y="1412236"/>
            <a:ext cx="6144528" cy="33766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dirty="0">
                <a:solidFill>
                  <a:srgbClr val="0070C0"/>
                </a:solidFill>
              </a:rPr>
              <a:t>INTERVENTIONS CAMPINGS </a:t>
            </a:r>
          </a:p>
          <a:p>
            <a:pPr lvl="1">
              <a:lnSpc>
                <a:spcPct val="100000"/>
              </a:lnSpc>
            </a:pPr>
            <a:r>
              <a:rPr lang="fr-FR" sz="1600" dirty="0"/>
              <a:t>Interventions pour promouvoir les économies réalisables par les structures elles-mêmes, puis auprès de leurs clients-usagers</a:t>
            </a:r>
          </a:p>
          <a:p>
            <a:pPr lvl="1">
              <a:lnSpc>
                <a:spcPct val="100000"/>
              </a:lnSpc>
            </a:pPr>
            <a:endParaRPr lang="fr-FR" sz="1100" dirty="0"/>
          </a:p>
          <a:p>
            <a:pPr>
              <a:lnSpc>
                <a:spcPct val="100000"/>
              </a:lnSpc>
            </a:pPr>
            <a:r>
              <a:rPr lang="fr-FR" sz="1800" dirty="0">
                <a:solidFill>
                  <a:srgbClr val="0070C0"/>
                </a:solidFill>
              </a:rPr>
              <a:t>INTERVENTIONS ENTREPRISES</a:t>
            </a:r>
          </a:p>
          <a:p>
            <a:pPr lvl="1">
              <a:lnSpc>
                <a:spcPct val="100000"/>
              </a:lnSpc>
            </a:pPr>
            <a:r>
              <a:rPr lang="fr-FR" sz="1600" dirty="0"/>
              <a:t>Réunions auprès des salariés pour promouvoir les bonnes pratiques en entreprises puis à domicile</a:t>
            </a:r>
          </a:p>
          <a:p>
            <a:pPr marL="457177" lvl="1" indent="0">
              <a:lnSpc>
                <a:spcPct val="100000"/>
              </a:lnSpc>
              <a:buNone/>
            </a:pPr>
            <a:endParaRPr lang="fr-FR" sz="1600" dirty="0"/>
          </a:p>
          <a:p>
            <a:pPr>
              <a:lnSpc>
                <a:spcPct val="100000"/>
              </a:lnSpc>
            </a:pPr>
            <a:r>
              <a:rPr lang="fr-FR" sz="1800" dirty="0">
                <a:solidFill>
                  <a:srgbClr val="0070C0"/>
                </a:solidFill>
              </a:rPr>
              <a:t>PARTENARIATS CHAMBRES CONSULAIRES </a:t>
            </a:r>
          </a:p>
          <a:p>
            <a:pPr lvl="1">
              <a:lnSpc>
                <a:spcPct val="100000"/>
              </a:lnSpc>
            </a:pPr>
            <a:r>
              <a:rPr lang="fr-FR" sz="1600" dirty="0"/>
              <a:t>Mise en place d’un dispositif en faveur des économies d’eau en entreprise, dans l'industrie, dans l'artisanat et en agriculture</a:t>
            </a:r>
          </a:p>
          <a:p>
            <a:pPr>
              <a:lnSpc>
                <a:spcPct val="100000"/>
              </a:lnSpc>
            </a:pPr>
            <a:endParaRPr lang="fr-FR" sz="1800" dirty="0"/>
          </a:p>
          <a:p>
            <a:pPr>
              <a:lnSpc>
                <a:spcPct val="100000"/>
              </a:lnSpc>
            </a:pPr>
            <a:r>
              <a:rPr lang="fr-FR" sz="1800" dirty="0">
                <a:solidFill>
                  <a:srgbClr val="0070C0"/>
                </a:solidFill>
              </a:rPr>
              <a:t>PARTENARIATS ASSOCIATIONS DE COMMERÇANTS </a:t>
            </a:r>
          </a:p>
          <a:p>
            <a:pPr lvl="1">
              <a:lnSpc>
                <a:spcPct val="100000"/>
              </a:lnSpc>
            </a:pPr>
            <a:r>
              <a:rPr lang="fr-FR" sz="1600" dirty="0"/>
              <a:t>Mise en place d’actions auprès des commerces type  « Ici je choisis l’eau de Paris » </a:t>
            </a:r>
          </a:p>
        </p:txBody>
      </p:sp>
      <p:pic>
        <p:nvPicPr>
          <p:cNvPr id="27" name="Image 26" descr="Un jeune enfant en col roulé violet et jeans avec une main en l’air portant un sac à dos">
            <a:extLst>
              <a:ext uri="{FF2B5EF4-FFF2-40B4-BE49-F238E27FC236}">
                <a16:creationId xmlns:a16="http://schemas.microsoft.com/office/drawing/2014/main" id="{E3F29D8B-3BB5-2106-CE41-3660B02301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4" y="0"/>
            <a:ext cx="2520418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3162" y="1"/>
            <a:ext cx="2525530" cy="6857999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D393EF-790D-117B-9619-4E0AEC918AA3}"/>
              </a:ext>
            </a:extLst>
          </p:cNvPr>
          <p:cNvSpPr txBox="1"/>
          <p:nvPr/>
        </p:nvSpPr>
        <p:spPr>
          <a:xfrm>
            <a:off x="0" y="4172414"/>
            <a:ext cx="245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DE NOUVEAUX TERRAINS </a:t>
            </a:r>
          </a:p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D'INTERVENTION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40EEB79-E5B4-D935-61BB-68208DD04298}"/>
              </a:ext>
            </a:extLst>
          </p:cNvPr>
          <p:cNvCxnSpPr>
            <a:cxnSpLocks/>
          </p:cNvCxnSpPr>
          <p:nvPr/>
        </p:nvCxnSpPr>
        <p:spPr>
          <a:xfrm>
            <a:off x="248882" y="5188078"/>
            <a:ext cx="23867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7F700C28-1E3C-6FD1-0C19-EBB43C564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869C10B-C498-A5D7-7F6E-41F0994C5E45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C8158DB-57A9-B565-06DF-8075375B2BAC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24" name="Graphique 23" descr="Enfants avec un remplissage uni">
              <a:extLst>
                <a:ext uri="{FF2B5EF4-FFF2-40B4-BE49-F238E27FC236}">
                  <a16:creationId xmlns:a16="http://schemas.microsoft.com/office/drawing/2014/main" id="{F7B92DAD-8519-67F8-F62E-F1E47DCD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C9CA1DF-267A-FE47-165F-A88A54480564}"/>
              </a:ext>
            </a:extLst>
          </p:cNvPr>
          <p:cNvCxnSpPr>
            <a:cxnSpLocks/>
          </p:cNvCxnSpPr>
          <p:nvPr/>
        </p:nvCxnSpPr>
        <p:spPr>
          <a:xfrm>
            <a:off x="2544898" y="1749706"/>
            <a:ext cx="309242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FF6FCDC-7F4C-5962-9787-2BBF215871BC}"/>
              </a:ext>
            </a:extLst>
          </p:cNvPr>
          <p:cNvCxnSpPr>
            <a:cxnSpLocks/>
          </p:cNvCxnSpPr>
          <p:nvPr/>
        </p:nvCxnSpPr>
        <p:spPr>
          <a:xfrm>
            <a:off x="2514201" y="2902999"/>
            <a:ext cx="319367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5E8DF78-B2FC-00AC-C3EE-1B3EB07C9DB2}"/>
              </a:ext>
            </a:extLst>
          </p:cNvPr>
          <p:cNvCxnSpPr>
            <a:cxnSpLocks/>
          </p:cNvCxnSpPr>
          <p:nvPr/>
        </p:nvCxnSpPr>
        <p:spPr>
          <a:xfrm flipV="1">
            <a:off x="2487794" y="4172414"/>
            <a:ext cx="5198598" cy="488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D64F78-4242-4A89-5774-1228CA87F486}"/>
              </a:ext>
            </a:extLst>
          </p:cNvPr>
          <p:cNvCxnSpPr>
            <a:cxnSpLocks/>
          </p:cNvCxnSpPr>
          <p:nvPr/>
        </p:nvCxnSpPr>
        <p:spPr>
          <a:xfrm>
            <a:off x="2458112" y="5519486"/>
            <a:ext cx="516490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C2027547-B211-85AB-13D2-2AE956FE3429}"/>
              </a:ext>
            </a:extLst>
          </p:cNvPr>
          <p:cNvSpPr txBox="1"/>
          <p:nvPr/>
        </p:nvSpPr>
        <p:spPr>
          <a:xfrm>
            <a:off x="2745976" y="353299"/>
            <a:ext cx="614452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fr-FR" b="1" dirty="0"/>
              <a:t>ENTREPRISES &amp; GROS CONSOMMATEURS</a:t>
            </a:r>
          </a:p>
          <a:p>
            <a:pPr algn="r"/>
            <a:r>
              <a:rPr lang="fr-FR" b="1" dirty="0"/>
              <a:t>DES ACTIONS CIBLÉES 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979BF9D-A749-9A08-8AAD-AAF9D13BAC81}"/>
              </a:ext>
            </a:extLst>
          </p:cNvPr>
          <p:cNvSpPr txBox="1"/>
          <p:nvPr/>
        </p:nvSpPr>
        <p:spPr>
          <a:xfrm rot="16200000">
            <a:off x="-848428" y="3082036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Nouveau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9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texte, intérieur, table, portable&#10;&#10;Description générée automatiquement">
            <a:extLst>
              <a:ext uri="{FF2B5EF4-FFF2-40B4-BE49-F238E27FC236}">
                <a16:creationId xmlns:a16="http://schemas.microsoft.com/office/drawing/2014/main" id="{3B6B3CF1-35F0-47C5-BA89-F5F11B3478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55"/>
          <a:stretch/>
        </p:blipFill>
        <p:spPr>
          <a:xfrm>
            <a:off x="-145396" y="2"/>
            <a:ext cx="2819381" cy="693293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B20CBE-CE97-E9E3-7605-D0343FA51934}"/>
              </a:ext>
            </a:extLst>
          </p:cNvPr>
          <p:cNvSpPr txBox="1"/>
          <p:nvPr/>
        </p:nvSpPr>
        <p:spPr>
          <a:xfrm>
            <a:off x="2791854" y="1413063"/>
            <a:ext cx="635214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lvl="1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1 SEUL EMETTEUR : LES NAPPES PROFONDES </a:t>
            </a:r>
            <a:r>
              <a:rPr lang="fr-FR" sz="1600" b="1" dirty="0">
                <a:solidFill>
                  <a:srgbClr val="0070C0"/>
                </a:solidFill>
                <a:latin typeface="+mj-lt"/>
              </a:rPr>
              <a:t>(</a:t>
            </a:r>
            <a:r>
              <a:rPr lang="fr-FR" sz="1600" b="1" i="1" dirty="0">
                <a:solidFill>
                  <a:srgbClr val="0070C0"/>
                </a:solidFill>
                <a:latin typeface="+mj-lt"/>
              </a:rPr>
              <a:t>L’EAU DE</a:t>
            </a:r>
            <a:r>
              <a:rPr lang="fr-FR" sz="1600" b="1" dirty="0">
                <a:solidFill>
                  <a:srgbClr val="0070C0"/>
                </a:solidFill>
                <a:latin typeface="+mj-lt"/>
              </a:rPr>
              <a:t>…)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B050"/>
                </a:solidFill>
              </a:rPr>
              <a:t>diffusion d’un contenu à la fois professionnel et grand public</a:t>
            </a:r>
          </a:p>
          <a:p>
            <a:pPr marL="457188" lvl="1" algn="r"/>
            <a:r>
              <a:rPr lang="fr-FR" sz="1600" b="1" dirty="0">
                <a:solidFill>
                  <a:srgbClr val="00B050"/>
                </a:solidFill>
              </a:rPr>
              <a:t> </a:t>
            </a:r>
            <a:r>
              <a:rPr lang="fr-FR" sz="1600" dirty="0">
                <a:solidFill>
                  <a:srgbClr val="00B050"/>
                </a:solidFill>
              </a:rPr>
              <a:t>(et redirection vers l’un ou l’autre des sites web)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production d’un </a:t>
            </a:r>
            <a:r>
              <a:rPr lang="fr-FR" sz="1600" b="1" dirty="0">
                <a:solidFill>
                  <a:srgbClr val="00B050"/>
                </a:solidFill>
              </a:rPr>
              <a:t>contenu d’expertise  </a:t>
            </a:r>
          </a:p>
          <a:p>
            <a:pPr marL="742932" lvl="2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B050"/>
                </a:solidFill>
              </a:rPr>
              <a:t>caution SMEGREG </a:t>
            </a:r>
            <a:r>
              <a:rPr lang="fr-FR" sz="1600" dirty="0">
                <a:solidFill>
                  <a:srgbClr val="00B050"/>
                </a:solidFill>
              </a:rPr>
              <a:t>permettant de </a:t>
            </a:r>
            <a:r>
              <a:rPr lang="fr-FR" sz="1600" b="1" dirty="0">
                <a:solidFill>
                  <a:srgbClr val="00B050"/>
                </a:solidFill>
              </a:rPr>
              <a:t>crédibiliser les informations et solutions "</a:t>
            </a:r>
            <a:r>
              <a:rPr lang="fr-FR" sz="1600" b="1" dirty="0" err="1">
                <a:solidFill>
                  <a:srgbClr val="00B050"/>
                </a:solidFill>
              </a:rPr>
              <a:t>jeconomiseleau</a:t>
            </a:r>
            <a:r>
              <a:rPr lang="fr-FR" sz="1600" b="1" dirty="0">
                <a:solidFill>
                  <a:srgbClr val="00B050"/>
                </a:solidFill>
              </a:rPr>
              <a:t>"</a:t>
            </a:r>
          </a:p>
          <a:p>
            <a:pPr marL="285744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1 CONTENU STRATÉGIQUE 3 TYPES DE PRISES DE PAROLE</a:t>
            </a:r>
          </a:p>
          <a:p>
            <a:pPr marL="742932" lvl="1" indent="-285744" fontAlgn="base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des </a:t>
            </a:r>
            <a:r>
              <a:rPr lang="fr-FR" sz="1600" dirty="0" err="1">
                <a:solidFill>
                  <a:srgbClr val="00B050"/>
                </a:solidFill>
              </a:rPr>
              <a:t>posts</a:t>
            </a:r>
            <a:r>
              <a:rPr lang="fr-FR" sz="1600" dirty="0">
                <a:solidFill>
                  <a:srgbClr val="00B050"/>
                </a:solidFill>
              </a:rPr>
              <a:t> pour promouvoir les activités propres aux Nappes Profondes et convertir nos publics</a:t>
            </a:r>
          </a:p>
          <a:p>
            <a:pPr marL="742932" lvl="1" indent="-285744" fontAlgn="base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des relais ou commentaires pour partager des idées et témoignages de leaders d'opinion</a:t>
            </a:r>
          </a:p>
          <a:p>
            <a:pPr marL="742932" lvl="1" indent="-285744" fontAlgn="base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un contenu pour affirmer l’expertise des acteurs</a:t>
            </a:r>
            <a:endParaRPr lang="fr-FR" sz="1600" b="1" dirty="0">
              <a:solidFill>
                <a:srgbClr val="00B050"/>
              </a:solidFill>
            </a:endParaRPr>
          </a:p>
          <a:p>
            <a:pPr marL="285744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EN PHASE 1 : 3 MEDIA SOCIAUX (LINKEDIN, TWITTER &amp; FACEBOOK) </a:t>
            </a:r>
            <a:endParaRPr lang="fr-FR" sz="1600" b="1" dirty="0">
              <a:solidFill>
                <a:srgbClr val="0070C0"/>
              </a:solidFill>
              <a:latin typeface="+mj-lt"/>
            </a:endParaRP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toucher à la fois les </a:t>
            </a:r>
            <a:r>
              <a:rPr lang="fr-FR" sz="1600" b="1" dirty="0">
                <a:solidFill>
                  <a:srgbClr val="00B050"/>
                </a:solidFill>
              </a:rPr>
              <a:t>professionnels et le grand public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générer du </a:t>
            </a:r>
            <a:r>
              <a:rPr lang="fr-FR" sz="1600" b="1" dirty="0">
                <a:solidFill>
                  <a:srgbClr val="00B050"/>
                </a:solidFill>
              </a:rPr>
              <a:t>trafic vers les 2 sites web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B050"/>
                </a:solidFill>
              </a:rPr>
              <a:t>mobiliser les associations partenaires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promouvoir les </a:t>
            </a:r>
            <a:r>
              <a:rPr lang="fr-FR" sz="1600" b="1" dirty="0">
                <a:solidFill>
                  <a:srgbClr val="00B050"/>
                </a:solidFill>
              </a:rPr>
              <a:t>événements locaux 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B050"/>
                </a:solidFill>
              </a:rPr>
              <a:t>créer une </a:t>
            </a:r>
            <a:r>
              <a:rPr lang="fr-FR" sz="1600" b="1" dirty="0">
                <a:solidFill>
                  <a:srgbClr val="00B050"/>
                </a:solidFill>
              </a:rPr>
              <a:t>communauté  engagée</a:t>
            </a:r>
          </a:p>
          <a:p>
            <a:pPr marL="285744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FREQUENCE DE PUBLICATION : 3 A 5 FOIS PAR SEMAINE</a:t>
            </a:r>
          </a:p>
          <a:p>
            <a:pPr marL="285744" lvl="1" indent="-28574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</a:rPr>
              <a:t>ISSUE PHASE 1 : BILAN EVALUATION /RECADRAGE  REORIENTATION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-129852" y="14034"/>
            <a:ext cx="1402100" cy="6871135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F28B6D-2C7B-270C-0E83-0C1DBE7A0E0F}"/>
              </a:ext>
            </a:extLst>
          </p:cNvPr>
          <p:cNvCxnSpPr>
            <a:cxnSpLocks/>
          </p:cNvCxnSpPr>
          <p:nvPr/>
        </p:nvCxnSpPr>
        <p:spPr>
          <a:xfrm>
            <a:off x="2702980" y="1697278"/>
            <a:ext cx="541057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A460C04-F06B-7823-0443-4EA46668BDB8}"/>
              </a:ext>
            </a:extLst>
          </p:cNvPr>
          <p:cNvSpPr/>
          <p:nvPr/>
        </p:nvSpPr>
        <p:spPr>
          <a:xfrm>
            <a:off x="1273205" y="-7015"/>
            <a:ext cx="1429775" cy="6885167"/>
          </a:xfrm>
          <a:prstGeom prst="rect">
            <a:avLst/>
          </a:prstGeom>
          <a:solidFill>
            <a:schemeClr val="accent6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0D5B82-BCE4-6955-96E9-33CB89F50941}"/>
              </a:ext>
            </a:extLst>
          </p:cNvPr>
          <p:cNvSpPr txBox="1"/>
          <p:nvPr/>
        </p:nvSpPr>
        <p:spPr>
          <a:xfrm>
            <a:off x="43959" y="4387391"/>
            <a:ext cx="245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COMMUNICATION</a:t>
            </a:r>
          </a:p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DIGITALE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2609698-9CFE-38F0-E111-A76E0D175D94}"/>
              </a:ext>
            </a:extLst>
          </p:cNvPr>
          <p:cNvCxnSpPr>
            <a:cxnSpLocks/>
          </p:cNvCxnSpPr>
          <p:nvPr/>
        </p:nvCxnSpPr>
        <p:spPr>
          <a:xfrm>
            <a:off x="142104" y="5160722"/>
            <a:ext cx="25474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CD0B0EEC-B064-F57E-B305-C02F3F629E0B}"/>
              </a:ext>
            </a:extLst>
          </p:cNvPr>
          <p:cNvSpPr txBox="1"/>
          <p:nvPr/>
        </p:nvSpPr>
        <p:spPr>
          <a:xfrm>
            <a:off x="2880306" y="134590"/>
            <a:ext cx="6113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DÉVELOPPEMENT RESEAUX SOCIAUX : 3 MEDIA / 1 EMETTEUR </a:t>
            </a:r>
          </a:p>
          <a:p>
            <a:r>
              <a:rPr lang="fr-FR" b="1" dirty="0"/>
              <a:t>CRÉER UNE COMMUNAUTÉ ÉCO-CITOYENNE GIRONDINE</a:t>
            </a:r>
          </a:p>
          <a:p>
            <a:r>
              <a:rPr lang="fr-FR" b="1" dirty="0"/>
              <a:t>IMPLIQUER LES ELUS &amp; ACTEURS PUBLICS</a:t>
            </a:r>
          </a:p>
          <a:p>
            <a:pPr algn="r"/>
            <a:r>
              <a:rPr lang="fr-FR" b="1" dirty="0"/>
              <a:t> </a:t>
            </a:r>
            <a:r>
              <a:rPr lang="fr-FR" dirty="0"/>
              <a:t>DANS LEUR ROLE DE RELAI DE COMMUNICATION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2204B0C-44B7-B2CE-B917-A14F8CC31593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AF3DE66-181F-1624-DB96-246B4E997A84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18" name="Graphique 17" descr="Enfants avec un remplissage uni">
              <a:extLst>
                <a:ext uri="{FF2B5EF4-FFF2-40B4-BE49-F238E27FC236}">
                  <a16:creationId xmlns:a16="http://schemas.microsoft.com/office/drawing/2014/main" id="{D6602851-EF00-BAE5-7379-BE4253F90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22" name="Ellipse 21">
            <a:extLst>
              <a:ext uri="{FF2B5EF4-FFF2-40B4-BE49-F238E27FC236}">
                <a16:creationId xmlns:a16="http://schemas.microsoft.com/office/drawing/2014/main" id="{54AEA672-1433-3B09-2906-0ABDB499BD34}"/>
              </a:ext>
            </a:extLst>
          </p:cNvPr>
          <p:cNvSpPr/>
          <p:nvPr/>
        </p:nvSpPr>
        <p:spPr>
          <a:xfrm>
            <a:off x="31774" y="1697278"/>
            <a:ext cx="2488125" cy="1569660"/>
          </a:xfrm>
          <a:prstGeom prst="ellipse">
            <a:avLst/>
          </a:prstGeom>
          <a:solidFill>
            <a:srgbClr val="00B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INSTITUTIONNELS</a:t>
            </a:r>
          </a:p>
          <a:p>
            <a:pPr algn="ctr"/>
            <a:r>
              <a:rPr lang="fr-FR" sz="1600" b="1" dirty="0"/>
              <a:t> GIRONDINS</a:t>
            </a:r>
          </a:p>
          <a:p>
            <a:pPr algn="ctr"/>
            <a:endParaRPr lang="fr-FR" sz="1400" dirty="0"/>
          </a:p>
          <a:p>
            <a:pPr algn="ctr"/>
            <a:endParaRPr lang="fr-FR" sz="1400" dirty="0"/>
          </a:p>
        </p:txBody>
      </p:sp>
      <p:pic>
        <p:nvPicPr>
          <p:cNvPr id="25" name="Graphique 24" descr="Homme sirène avec un remplissage uni">
            <a:extLst>
              <a:ext uri="{FF2B5EF4-FFF2-40B4-BE49-F238E27FC236}">
                <a16:creationId xmlns:a16="http://schemas.microsoft.com/office/drawing/2014/main" id="{571C314E-91EC-9561-CF57-609EC8E48A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5636" b="22811"/>
          <a:stretch/>
        </p:blipFill>
        <p:spPr>
          <a:xfrm>
            <a:off x="1098160" y="2547074"/>
            <a:ext cx="413582" cy="58723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0AD128-4A3B-7B64-652F-CADCE0F6BB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A6D42F4-62B8-F887-C5C1-AE8238E89EEA}"/>
              </a:ext>
            </a:extLst>
          </p:cNvPr>
          <p:cNvCxnSpPr>
            <a:cxnSpLocks/>
          </p:cNvCxnSpPr>
          <p:nvPr/>
        </p:nvCxnSpPr>
        <p:spPr>
          <a:xfrm>
            <a:off x="2689529" y="3229927"/>
            <a:ext cx="5331065" cy="524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F71BEF3-6359-96B2-2863-DB493DD088BD}"/>
              </a:ext>
            </a:extLst>
          </p:cNvPr>
          <p:cNvCxnSpPr>
            <a:cxnSpLocks/>
          </p:cNvCxnSpPr>
          <p:nvPr/>
        </p:nvCxnSpPr>
        <p:spPr>
          <a:xfrm>
            <a:off x="2673985" y="4801883"/>
            <a:ext cx="612167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146D7AF-A8BC-752F-7BFB-643BD66DDA0F}"/>
              </a:ext>
            </a:extLst>
          </p:cNvPr>
          <p:cNvCxnSpPr>
            <a:cxnSpLocks/>
          </p:cNvCxnSpPr>
          <p:nvPr/>
        </p:nvCxnSpPr>
        <p:spPr>
          <a:xfrm>
            <a:off x="2702980" y="6308466"/>
            <a:ext cx="52479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B1482BEA-79EA-32C2-F44A-CDCEB3D8E23A}"/>
              </a:ext>
            </a:extLst>
          </p:cNvPr>
          <p:cNvCxnSpPr>
            <a:cxnSpLocks/>
          </p:cNvCxnSpPr>
          <p:nvPr/>
        </p:nvCxnSpPr>
        <p:spPr>
          <a:xfrm>
            <a:off x="2702980" y="6661163"/>
            <a:ext cx="629086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01673D52-DF93-6EB9-66E8-5FA4692AAC4E}"/>
              </a:ext>
            </a:extLst>
          </p:cNvPr>
          <p:cNvSpPr txBox="1"/>
          <p:nvPr/>
        </p:nvSpPr>
        <p:spPr>
          <a:xfrm rot="16200000">
            <a:off x="-980547" y="3217426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Nouveau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112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ous-titre 2">
            <a:extLst>
              <a:ext uri="{FF2B5EF4-FFF2-40B4-BE49-F238E27FC236}">
                <a16:creationId xmlns:a16="http://schemas.microsoft.com/office/drawing/2014/main" id="{AE1941E9-8612-F23E-272A-47D146A393C6}"/>
              </a:ext>
            </a:extLst>
          </p:cNvPr>
          <p:cNvSpPr txBox="1">
            <a:spLocks/>
          </p:cNvSpPr>
          <p:nvPr/>
        </p:nvSpPr>
        <p:spPr>
          <a:xfrm>
            <a:off x="2827607" y="2094834"/>
            <a:ext cx="6117526" cy="3145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44" indent="-285744"/>
            <a:r>
              <a:rPr lang="fr-FR" sz="1800" b="1" dirty="0">
                <a:latin typeface="+mj-lt"/>
              </a:rPr>
              <a:t>Une agence de communication relation presse </a:t>
            </a:r>
            <a:r>
              <a:rPr lang="fr-FR" sz="1800" b="1" dirty="0"/>
              <a:t>dédiée</a:t>
            </a:r>
            <a:endParaRPr lang="fr-FR" sz="1800" b="1" dirty="0">
              <a:latin typeface="+mj-lt"/>
            </a:endParaRPr>
          </a:p>
          <a:p>
            <a:pPr marL="285744" indent="-285744"/>
            <a:endParaRPr lang="fr-FR" sz="1800" b="1" dirty="0">
              <a:latin typeface="+mj-lt"/>
            </a:endParaRPr>
          </a:p>
          <a:p>
            <a:pPr marL="285744" indent="-285744"/>
            <a:r>
              <a:rPr lang="fr-FR" sz="1800" b="1" dirty="0">
                <a:latin typeface="+mj-lt"/>
              </a:rPr>
              <a:t>Cible : médias locaux et régionaux</a:t>
            </a:r>
          </a:p>
          <a:p>
            <a:pPr marL="285744" indent="-285744"/>
            <a:endParaRPr lang="fr-FR" sz="1800" b="1" dirty="0">
              <a:latin typeface="+mj-lt"/>
            </a:endParaRPr>
          </a:p>
          <a:p>
            <a:pPr marL="285744" indent="-285744"/>
            <a:r>
              <a:rPr lang="fr-FR" sz="1800" b="1" dirty="0">
                <a:latin typeface="+mj-lt"/>
              </a:rPr>
              <a:t>Moyens : envoi de communiqués ponctuels et thématiques :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1800" b="1" dirty="0">
                <a:latin typeface="+mj-lt"/>
              </a:rPr>
              <a:t> événement, dispositif, partenariat, actualités, ….</a:t>
            </a:r>
          </a:p>
          <a:p>
            <a:pPr marL="0" indent="0">
              <a:buNone/>
            </a:pPr>
            <a:endParaRPr lang="fr-FR" sz="1800" b="1" dirty="0">
              <a:latin typeface="+mj-lt"/>
            </a:endParaRPr>
          </a:p>
          <a:p>
            <a:pPr marL="285744" indent="-285744"/>
            <a:r>
              <a:rPr lang="fr-FR" sz="1800" b="1" dirty="0">
                <a:latin typeface="+mj-lt"/>
              </a:rPr>
              <a:t>Fréquence : tous les trimestres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1800" b="1" dirty="0">
                <a:latin typeface="+mj-lt"/>
              </a:rPr>
              <a:t>avec complément en fonction de l’actualité</a:t>
            </a:r>
            <a:endParaRPr lang="fr-FR" sz="1800" dirty="0">
              <a:latin typeface="+mj-lt"/>
            </a:endParaRPr>
          </a:p>
        </p:txBody>
      </p:sp>
      <p:pic>
        <p:nvPicPr>
          <p:cNvPr id="23" name="Image 22" descr="Une image contenant texte, intérieur, table, portable&#10;&#10;Description générée automatiquement">
            <a:extLst>
              <a:ext uri="{FF2B5EF4-FFF2-40B4-BE49-F238E27FC236}">
                <a16:creationId xmlns:a16="http://schemas.microsoft.com/office/drawing/2014/main" id="{3B6B3CF1-35F0-47C5-BA89-F5F11B3478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55"/>
          <a:stretch/>
        </p:blipFill>
        <p:spPr>
          <a:xfrm>
            <a:off x="-145396" y="2"/>
            <a:ext cx="2819381" cy="69329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9BD048-75F7-DAFF-4CE5-FA09DD52C43E}"/>
              </a:ext>
            </a:extLst>
          </p:cNvPr>
          <p:cNvSpPr/>
          <p:nvPr/>
        </p:nvSpPr>
        <p:spPr>
          <a:xfrm>
            <a:off x="-129852" y="14034"/>
            <a:ext cx="1402100" cy="6871135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CF28B6D-2C7B-270C-0E83-0C1DBE7A0E0F}"/>
              </a:ext>
            </a:extLst>
          </p:cNvPr>
          <p:cNvCxnSpPr>
            <a:cxnSpLocks/>
          </p:cNvCxnSpPr>
          <p:nvPr/>
        </p:nvCxnSpPr>
        <p:spPr>
          <a:xfrm>
            <a:off x="2694976" y="2425376"/>
            <a:ext cx="541057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A460C04-F06B-7823-0443-4EA46668BDB8}"/>
              </a:ext>
            </a:extLst>
          </p:cNvPr>
          <p:cNvSpPr/>
          <p:nvPr/>
        </p:nvSpPr>
        <p:spPr>
          <a:xfrm>
            <a:off x="1273205" y="-7015"/>
            <a:ext cx="1429775" cy="6885167"/>
          </a:xfrm>
          <a:prstGeom prst="rect">
            <a:avLst/>
          </a:prstGeom>
          <a:solidFill>
            <a:schemeClr val="accent6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60D5B82-BCE4-6955-96E9-33CB89F50941}"/>
              </a:ext>
            </a:extLst>
          </p:cNvPr>
          <p:cNvSpPr txBox="1"/>
          <p:nvPr/>
        </p:nvSpPr>
        <p:spPr>
          <a:xfrm>
            <a:off x="72028" y="4387391"/>
            <a:ext cx="245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RELATIONS</a:t>
            </a:r>
          </a:p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PRESSE</a:t>
            </a:r>
            <a:endParaRPr lang="fr-FR" b="1" dirty="0">
              <a:solidFill>
                <a:srgbClr val="002060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2609698-9CFE-38F0-E111-A76E0D175D94}"/>
              </a:ext>
            </a:extLst>
          </p:cNvPr>
          <p:cNvCxnSpPr>
            <a:cxnSpLocks/>
          </p:cNvCxnSpPr>
          <p:nvPr/>
        </p:nvCxnSpPr>
        <p:spPr>
          <a:xfrm>
            <a:off x="142104" y="5160722"/>
            <a:ext cx="25474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2204B0C-44B7-B2CE-B917-A14F8CC31593}"/>
              </a:ext>
            </a:extLst>
          </p:cNvPr>
          <p:cNvGrpSpPr/>
          <p:nvPr/>
        </p:nvGrpSpPr>
        <p:grpSpPr>
          <a:xfrm>
            <a:off x="76469" y="109580"/>
            <a:ext cx="2411325" cy="1560341"/>
            <a:chOff x="5943991" y="497318"/>
            <a:chExt cx="3103483" cy="1957865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AF3DE66-181F-1624-DB96-246B4E997A84}"/>
                </a:ext>
              </a:extLst>
            </p:cNvPr>
            <p:cNvSpPr/>
            <p:nvPr/>
          </p:nvSpPr>
          <p:spPr>
            <a:xfrm>
              <a:off x="5943991" y="497318"/>
              <a:ext cx="3103483" cy="1957865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GRAND PUBLIC GIRONDIN</a:t>
              </a:r>
            </a:p>
            <a:p>
              <a:pPr algn="ctr"/>
              <a:endParaRPr lang="fr-FR" sz="1400" dirty="0"/>
            </a:p>
            <a:p>
              <a:pPr algn="ctr"/>
              <a:endParaRPr lang="fr-FR" sz="1400" dirty="0"/>
            </a:p>
          </p:txBody>
        </p:sp>
        <p:pic>
          <p:nvPicPr>
            <p:cNvPr id="18" name="Graphique 17" descr="Enfants avec un remplissage uni">
              <a:extLst>
                <a:ext uri="{FF2B5EF4-FFF2-40B4-BE49-F238E27FC236}">
                  <a16:creationId xmlns:a16="http://schemas.microsoft.com/office/drawing/2014/main" id="{D6602851-EF00-BAE5-7379-BE4253F90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44801" y="1265083"/>
              <a:ext cx="1190100" cy="1190100"/>
            </a:xfrm>
            <a:prstGeom prst="rect">
              <a:avLst/>
            </a:prstGeom>
          </p:spPr>
        </p:pic>
      </p:grpSp>
      <p:sp>
        <p:nvSpPr>
          <p:cNvPr id="22" name="Ellipse 21">
            <a:extLst>
              <a:ext uri="{FF2B5EF4-FFF2-40B4-BE49-F238E27FC236}">
                <a16:creationId xmlns:a16="http://schemas.microsoft.com/office/drawing/2014/main" id="{54AEA672-1433-3B09-2906-0ABDB499BD34}"/>
              </a:ext>
            </a:extLst>
          </p:cNvPr>
          <p:cNvSpPr/>
          <p:nvPr/>
        </p:nvSpPr>
        <p:spPr>
          <a:xfrm>
            <a:off x="31774" y="1697278"/>
            <a:ext cx="2488125" cy="1569660"/>
          </a:xfrm>
          <a:prstGeom prst="ellipse">
            <a:avLst/>
          </a:prstGeom>
          <a:solidFill>
            <a:srgbClr val="00B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INSTITUTIONNELS</a:t>
            </a:r>
          </a:p>
          <a:p>
            <a:pPr algn="ctr"/>
            <a:r>
              <a:rPr lang="fr-FR" sz="1600" b="1" dirty="0"/>
              <a:t> GIRONDINS</a:t>
            </a:r>
          </a:p>
          <a:p>
            <a:pPr algn="ctr"/>
            <a:endParaRPr lang="fr-FR" sz="1400" dirty="0"/>
          </a:p>
          <a:p>
            <a:pPr algn="ctr"/>
            <a:endParaRPr lang="fr-FR" sz="1400" dirty="0"/>
          </a:p>
        </p:txBody>
      </p:sp>
      <p:pic>
        <p:nvPicPr>
          <p:cNvPr id="25" name="Graphique 24" descr="Homme sirène avec un remplissage uni">
            <a:extLst>
              <a:ext uri="{FF2B5EF4-FFF2-40B4-BE49-F238E27FC236}">
                <a16:creationId xmlns:a16="http://schemas.microsoft.com/office/drawing/2014/main" id="{571C314E-91EC-9561-CF57-609EC8E48A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5636" b="22811"/>
          <a:stretch/>
        </p:blipFill>
        <p:spPr>
          <a:xfrm>
            <a:off x="1098160" y="2547074"/>
            <a:ext cx="413582" cy="58723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0AD128-4A3B-7B64-652F-CADCE0F6BB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53" y="5328545"/>
            <a:ext cx="1225402" cy="1231499"/>
          </a:xfrm>
          <a:prstGeom prst="rect">
            <a:avLst/>
          </a:prstGeom>
        </p:spPr>
      </p:pic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A6D42F4-62B8-F887-C5C1-AE8238E89EEA}"/>
              </a:ext>
            </a:extLst>
          </p:cNvPr>
          <p:cNvCxnSpPr>
            <a:cxnSpLocks/>
          </p:cNvCxnSpPr>
          <p:nvPr/>
        </p:nvCxnSpPr>
        <p:spPr>
          <a:xfrm>
            <a:off x="2681525" y="3867491"/>
            <a:ext cx="1403057" cy="524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9F71BEF3-6359-96B2-2863-DB493DD088BD}"/>
              </a:ext>
            </a:extLst>
          </p:cNvPr>
          <p:cNvCxnSpPr>
            <a:cxnSpLocks/>
          </p:cNvCxnSpPr>
          <p:nvPr/>
        </p:nvCxnSpPr>
        <p:spPr>
          <a:xfrm flipV="1">
            <a:off x="2681525" y="4872545"/>
            <a:ext cx="1561202" cy="592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299E5C52-D5A9-43A1-C452-A76CB2DC2E7F}"/>
              </a:ext>
            </a:extLst>
          </p:cNvPr>
          <p:cNvSpPr txBox="1"/>
          <p:nvPr/>
        </p:nvSpPr>
        <p:spPr>
          <a:xfrm>
            <a:off x="2978230" y="489037"/>
            <a:ext cx="7688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UN  PLAN ANNUEL DE RELATIONS PRESSE</a:t>
            </a:r>
            <a:endParaRPr lang="fr-FR" sz="2000" dirty="0">
              <a:solidFill>
                <a:srgbClr val="283F4B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  <a:p>
            <a:endParaRPr lang="fr-FR" sz="1200" dirty="0">
              <a:solidFill>
                <a:srgbClr val="283F4B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4" name="Graphique 23" descr="Journal avec un remplissage uni">
            <a:extLst>
              <a:ext uri="{FF2B5EF4-FFF2-40B4-BE49-F238E27FC236}">
                <a16:creationId xmlns:a16="http://schemas.microsoft.com/office/drawing/2014/main" id="{56CDF2A4-A5E4-12F0-30E5-386DA741A6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43996" y="400930"/>
            <a:ext cx="584775" cy="584775"/>
          </a:xfrm>
          <a:prstGeom prst="rect">
            <a:avLst/>
          </a:prstGeom>
        </p:spPr>
      </p:pic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44DE718-F7A5-2205-B1D5-6BB0FA5005FE}"/>
              </a:ext>
            </a:extLst>
          </p:cNvPr>
          <p:cNvCxnSpPr>
            <a:cxnSpLocks/>
          </p:cNvCxnSpPr>
          <p:nvPr/>
        </p:nvCxnSpPr>
        <p:spPr>
          <a:xfrm>
            <a:off x="2681525" y="3184638"/>
            <a:ext cx="364789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851BA6C1-D225-47E6-2DE3-3BC627182EAE}"/>
              </a:ext>
            </a:extLst>
          </p:cNvPr>
          <p:cNvSpPr txBox="1"/>
          <p:nvPr/>
        </p:nvSpPr>
        <p:spPr>
          <a:xfrm rot="16200000">
            <a:off x="-980547" y="3217426"/>
            <a:ext cx="226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EED0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Nouveau</a:t>
            </a:r>
            <a:endParaRPr lang="fr-FR" sz="2400" b="1" dirty="0">
              <a:solidFill>
                <a:srgbClr val="FEED01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162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Gouttelettes et ondulations d’eau">
            <a:extLst>
              <a:ext uri="{FF2B5EF4-FFF2-40B4-BE49-F238E27FC236}">
                <a16:creationId xmlns:a16="http://schemas.microsoft.com/office/drawing/2014/main" id="{538CDC4A-BDB0-6FEA-135E-A430787371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3134"/>
            <a:ext cx="2423022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F66EE65-E068-3200-31FF-8E8C8C7B24D9}"/>
              </a:ext>
            </a:extLst>
          </p:cNvPr>
          <p:cNvSpPr/>
          <p:nvPr/>
        </p:nvSpPr>
        <p:spPr>
          <a:xfrm>
            <a:off x="-1" y="0"/>
            <a:ext cx="2453895" cy="6871134"/>
          </a:xfrm>
          <a:prstGeom prst="rect">
            <a:avLst/>
          </a:prstGeom>
          <a:solidFill>
            <a:schemeClr val="accent5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EB4924A-5929-80C7-CF8D-BF1D6A532889}"/>
              </a:ext>
            </a:extLst>
          </p:cNvPr>
          <p:cNvSpPr txBox="1"/>
          <p:nvPr/>
        </p:nvSpPr>
        <p:spPr>
          <a:xfrm>
            <a:off x="-215359" y="4873172"/>
            <a:ext cx="2638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chemeClr val="bg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PLANIFICATION</a:t>
            </a:r>
          </a:p>
          <a:p>
            <a:pPr algn="r"/>
            <a:r>
              <a:rPr lang="fr-FR" sz="2000" b="1" dirty="0">
                <a:solidFill>
                  <a:srgbClr val="002060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BUDGET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803BEED-6402-C03C-703D-D9456CAB2404}"/>
              </a:ext>
            </a:extLst>
          </p:cNvPr>
          <p:cNvCxnSpPr>
            <a:cxnSpLocks/>
          </p:cNvCxnSpPr>
          <p:nvPr/>
        </p:nvCxnSpPr>
        <p:spPr>
          <a:xfrm>
            <a:off x="0" y="5640878"/>
            <a:ext cx="2423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DBDD619-0018-875B-F938-DABEE436E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751" y="65483"/>
            <a:ext cx="6365430" cy="642129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dirty="0">
                <a:solidFill>
                  <a:srgbClr val="0070C0"/>
                </a:solidFill>
              </a:rPr>
              <a:t>DEPENSES PONCTUELLES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/>
              <a:t>Sur les trois premières années (par ordre de priorité) :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refonte des sites internet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nouveaux stands Espaces Info Economies d'Eau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création kit communication élus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outils numériques pour les Espaces Info Economies d'Eau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maquettes et supports Espaces Info Economies d'Eau</a:t>
            </a:r>
          </a:p>
          <a:p>
            <a:pPr marL="457200" lvl="1" indent="0" algn="r">
              <a:lnSpc>
                <a:spcPct val="100000"/>
              </a:lnSpc>
              <a:buNone/>
            </a:pPr>
            <a:r>
              <a:rPr lang="fr-FR" sz="1800" dirty="0">
                <a:solidFill>
                  <a:srgbClr val="0070C0"/>
                </a:solidFill>
                <a:highlight>
                  <a:srgbClr val="F29200"/>
                </a:highlight>
              </a:rPr>
              <a:t>&gt;&gt;&gt; de 30 000 €/an aujourd'hui à 50 000 €/an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fr-FR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0070C0"/>
                </a:solidFill>
              </a:rPr>
              <a:t>DEPENSES RECURRENTES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dirty="0"/>
              <a:t>Tous les ans, en routine :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production de contenus / actualisation des supports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Espaces Info Economies d'Eau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programme d'actions pédagogiques "l'Eau un Enjeu Majeur"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actualisation base de données adresses cibles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réseaux sociaux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sz="1600" dirty="0"/>
              <a:t>relations presse</a:t>
            </a:r>
          </a:p>
          <a:p>
            <a:pPr marL="457200" lvl="1" indent="0" algn="r">
              <a:lnSpc>
                <a:spcPct val="100000"/>
              </a:lnSpc>
              <a:buNone/>
            </a:pPr>
            <a:r>
              <a:rPr lang="fr-FR" sz="1800" dirty="0">
                <a:solidFill>
                  <a:srgbClr val="0070C0"/>
                </a:solidFill>
                <a:highlight>
                  <a:srgbClr val="F29200"/>
                </a:highlight>
              </a:rPr>
              <a:t>&gt;&gt;&gt; de 120 000 €/an aujourd'hui à 150 000 €/an</a:t>
            </a:r>
          </a:p>
          <a:p>
            <a:pPr marL="457200" lvl="1" indent="0" algn="r">
              <a:lnSpc>
                <a:spcPct val="100000"/>
              </a:lnSpc>
              <a:spcBef>
                <a:spcPts val="0"/>
              </a:spcBef>
              <a:buNone/>
            </a:pPr>
            <a:endParaRPr lang="fr-FR" sz="18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800" dirty="0">
                <a:solidFill>
                  <a:srgbClr val="0070C0"/>
                </a:solidFill>
              </a:rPr>
              <a:t>BUDGET ANNUEL</a:t>
            </a:r>
          </a:p>
          <a:p>
            <a:pPr marL="457200" lvl="1" indent="0" algn="r">
              <a:lnSpc>
                <a:spcPct val="100000"/>
              </a:lnSpc>
              <a:buNone/>
            </a:pPr>
            <a:r>
              <a:rPr lang="fr-FR" sz="1800" dirty="0">
                <a:solidFill>
                  <a:srgbClr val="0070C0"/>
                </a:solidFill>
                <a:highlight>
                  <a:srgbClr val="F29200"/>
                </a:highlight>
              </a:rPr>
              <a:t>&gt;&gt;&gt; de 150 000 €/an aujourd'hui à 200 000 €/an (+30%)</a:t>
            </a:r>
          </a:p>
          <a:p>
            <a:pPr marL="457200" lvl="1" indent="0" algn="r">
              <a:lnSpc>
                <a:spcPct val="100000"/>
              </a:lnSpc>
              <a:buNone/>
            </a:pPr>
            <a:r>
              <a:rPr lang="fr-FR" sz="1800" dirty="0">
                <a:solidFill>
                  <a:srgbClr val="0070C0"/>
                </a:solidFill>
                <a:highlight>
                  <a:srgbClr val="F29200"/>
                </a:highlight>
              </a:rPr>
              <a:t>+ 1 poste partiellement dédié</a:t>
            </a:r>
          </a:p>
          <a:p>
            <a:pPr marL="457177" lvl="1" indent="0">
              <a:lnSpc>
                <a:spcPct val="100000"/>
              </a:lnSpc>
              <a:buNone/>
            </a:pPr>
            <a:endParaRPr lang="fr-FR" sz="160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2DD014F-0790-CB69-D3BB-ED65E6D980B9}"/>
              </a:ext>
            </a:extLst>
          </p:cNvPr>
          <p:cNvCxnSpPr>
            <a:cxnSpLocks/>
          </p:cNvCxnSpPr>
          <p:nvPr/>
        </p:nvCxnSpPr>
        <p:spPr>
          <a:xfrm>
            <a:off x="2423020" y="371224"/>
            <a:ext cx="275266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1E5BE2F-8ED3-71FA-6435-71AC8290F98A}"/>
              </a:ext>
            </a:extLst>
          </p:cNvPr>
          <p:cNvCxnSpPr>
            <a:cxnSpLocks/>
          </p:cNvCxnSpPr>
          <p:nvPr/>
        </p:nvCxnSpPr>
        <p:spPr>
          <a:xfrm>
            <a:off x="2423020" y="2818296"/>
            <a:ext cx="275266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3F44F44-EBA2-6EC6-F5A3-BFE2D57C088F}"/>
              </a:ext>
            </a:extLst>
          </p:cNvPr>
          <p:cNvCxnSpPr>
            <a:cxnSpLocks/>
          </p:cNvCxnSpPr>
          <p:nvPr/>
        </p:nvCxnSpPr>
        <p:spPr>
          <a:xfrm>
            <a:off x="2423020" y="5640878"/>
            <a:ext cx="214898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82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7772</TotalTime>
  <Words>1744</Words>
  <Application>Microsoft Office PowerPoint</Application>
  <PresentationFormat>Affichage à l'écran (4:3)</PresentationFormat>
  <Paragraphs>331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Nirmala Text</vt:lpstr>
      <vt:lpstr>Nirmala UI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124</cp:revision>
  <dcterms:created xsi:type="dcterms:W3CDTF">2022-05-17T12:46:04Z</dcterms:created>
  <dcterms:modified xsi:type="dcterms:W3CDTF">2022-06-23T12:33:16Z</dcterms:modified>
</cp:coreProperties>
</file>