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16"/>
  </p:notesMasterIdLst>
  <p:handoutMasterIdLst>
    <p:handoutMasterId r:id="rId17"/>
  </p:handoutMasterIdLst>
  <p:sldIdLst>
    <p:sldId id="564" r:id="rId2"/>
    <p:sldId id="567" r:id="rId3"/>
    <p:sldId id="565" r:id="rId4"/>
    <p:sldId id="571" r:id="rId5"/>
    <p:sldId id="572" r:id="rId6"/>
    <p:sldId id="575" r:id="rId7"/>
    <p:sldId id="576" r:id="rId8"/>
    <p:sldId id="577" r:id="rId9"/>
    <p:sldId id="573" r:id="rId10"/>
    <p:sldId id="578" r:id="rId11"/>
    <p:sldId id="579" r:id="rId12"/>
    <p:sldId id="580" r:id="rId13"/>
    <p:sldId id="581" r:id="rId14"/>
    <p:sldId id="582" r:id="rId15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8F04"/>
    <a:srgbClr val="FF963B"/>
    <a:srgbClr val="0077D4"/>
    <a:srgbClr val="FE5000"/>
    <a:srgbClr val="E1E8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EDA346-FF40-4C11-A157-E2867C7DD980}" v="912" dt="2022-01-17T13:54:28.48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22" autoAdjust="0"/>
    <p:restoredTop sz="94660"/>
  </p:normalViewPr>
  <p:slideViewPr>
    <p:cSldViewPr>
      <p:cViewPr varScale="1">
        <p:scale>
          <a:sx n="102" d="100"/>
          <a:sy n="102" d="100"/>
        </p:scale>
        <p:origin x="68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276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uno de Grissac" userId="d3f85db1-402d-49d1-8f7f-5bc735f26e17" providerId="ADAL" clId="{77EDA346-FF40-4C11-A157-E2867C7DD980}"/>
    <pc:docChg chg="undo custSel addSld delSld modSld sldOrd">
      <pc:chgData name="Bruno de Grissac" userId="d3f85db1-402d-49d1-8f7f-5bc735f26e17" providerId="ADAL" clId="{77EDA346-FF40-4C11-A157-E2867C7DD980}" dt="2022-01-18T10:42:10.450" v="1347" actId="47"/>
      <pc:docMkLst>
        <pc:docMk/>
      </pc:docMkLst>
      <pc:sldChg chg="modSp add mod ord modAnim">
        <pc:chgData name="Bruno de Grissac" userId="d3f85db1-402d-49d1-8f7f-5bc735f26e17" providerId="ADAL" clId="{77EDA346-FF40-4C11-A157-E2867C7DD980}" dt="2022-01-17T13:33:24.041" v="1021" actId="14100"/>
        <pc:sldMkLst>
          <pc:docMk/>
          <pc:sldMk cId="1838465543" sldId="299"/>
        </pc:sldMkLst>
        <pc:spChg chg="mod">
          <ac:chgData name="Bruno de Grissac" userId="d3f85db1-402d-49d1-8f7f-5bc735f26e17" providerId="ADAL" clId="{77EDA346-FF40-4C11-A157-E2867C7DD980}" dt="2022-01-17T13:33:17.885" v="1020" actId="6549"/>
          <ac:spMkLst>
            <pc:docMk/>
            <pc:sldMk cId="1838465543" sldId="299"/>
            <ac:spMk id="15" creationId="{00000000-0000-0000-0000-000000000000}"/>
          </ac:spMkLst>
        </pc:spChg>
        <pc:spChg chg="mod">
          <ac:chgData name="Bruno de Grissac" userId="d3f85db1-402d-49d1-8f7f-5bc735f26e17" providerId="ADAL" clId="{77EDA346-FF40-4C11-A157-E2867C7DD980}" dt="2022-01-17T13:31:10.986" v="946" actId="27636"/>
          <ac:spMkLst>
            <pc:docMk/>
            <pc:sldMk cId="1838465543" sldId="299"/>
            <ac:spMk id="16" creationId="{60AE7FBE-E181-44A6-81C7-DAC1C6419430}"/>
          </ac:spMkLst>
        </pc:spChg>
        <pc:cxnChg chg="mod">
          <ac:chgData name="Bruno de Grissac" userId="d3f85db1-402d-49d1-8f7f-5bc735f26e17" providerId="ADAL" clId="{77EDA346-FF40-4C11-A157-E2867C7DD980}" dt="2022-01-17T13:33:24.041" v="1021" actId="14100"/>
          <ac:cxnSpMkLst>
            <pc:docMk/>
            <pc:sldMk cId="1838465543" sldId="299"/>
            <ac:cxnSpMk id="6" creationId="{00000000-0000-0000-0000-000000000000}"/>
          </ac:cxnSpMkLst>
        </pc:cxnChg>
      </pc:sldChg>
      <pc:sldChg chg="add del">
        <pc:chgData name="Bruno de Grissac" userId="d3f85db1-402d-49d1-8f7f-5bc735f26e17" providerId="ADAL" clId="{77EDA346-FF40-4C11-A157-E2867C7DD980}" dt="2022-01-17T13:17:45.007" v="878" actId="47"/>
        <pc:sldMkLst>
          <pc:docMk/>
          <pc:sldMk cId="2184109061" sldId="525"/>
        </pc:sldMkLst>
      </pc:sldChg>
      <pc:sldChg chg="modSp del mod">
        <pc:chgData name="Bruno de Grissac" userId="d3f85db1-402d-49d1-8f7f-5bc735f26e17" providerId="ADAL" clId="{77EDA346-FF40-4C11-A157-E2867C7DD980}" dt="2022-01-17T09:59:40.949" v="248" actId="2696"/>
        <pc:sldMkLst>
          <pc:docMk/>
          <pc:sldMk cId="2947977943" sldId="525"/>
        </pc:sldMkLst>
        <pc:spChg chg="mod">
          <ac:chgData name="Bruno de Grissac" userId="d3f85db1-402d-49d1-8f7f-5bc735f26e17" providerId="ADAL" clId="{77EDA346-FF40-4C11-A157-E2867C7DD980}" dt="2022-01-17T09:50:53.792" v="135" actId="20577"/>
          <ac:spMkLst>
            <pc:docMk/>
            <pc:sldMk cId="2947977943" sldId="525"/>
            <ac:spMk id="6148" creationId="{00000000-0000-0000-0000-000000000000}"/>
          </ac:spMkLst>
        </pc:spChg>
      </pc:sldChg>
      <pc:sldChg chg="del">
        <pc:chgData name="Bruno de Grissac" userId="d3f85db1-402d-49d1-8f7f-5bc735f26e17" providerId="ADAL" clId="{77EDA346-FF40-4C11-A157-E2867C7DD980}" dt="2022-01-17T09:50:42.237" v="114" actId="47"/>
        <pc:sldMkLst>
          <pc:docMk/>
          <pc:sldMk cId="3270724979" sldId="538"/>
        </pc:sldMkLst>
      </pc:sldChg>
      <pc:sldChg chg="add del">
        <pc:chgData name="Bruno de Grissac" userId="d3f85db1-402d-49d1-8f7f-5bc735f26e17" providerId="ADAL" clId="{77EDA346-FF40-4C11-A157-E2867C7DD980}" dt="2022-01-17T13:17:33.863" v="876" actId="47"/>
        <pc:sldMkLst>
          <pc:docMk/>
          <pc:sldMk cId="332123764" sldId="559"/>
        </pc:sldMkLst>
      </pc:sldChg>
      <pc:sldChg chg="del">
        <pc:chgData name="Bruno de Grissac" userId="d3f85db1-402d-49d1-8f7f-5bc735f26e17" providerId="ADAL" clId="{77EDA346-FF40-4C11-A157-E2867C7DD980}" dt="2022-01-17T09:59:40.949" v="248" actId="2696"/>
        <pc:sldMkLst>
          <pc:docMk/>
          <pc:sldMk cId="701879990" sldId="559"/>
        </pc:sldMkLst>
      </pc:sldChg>
      <pc:sldChg chg="modSp mod">
        <pc:chgData name="Bruno de Grissac" userId="d3f85db1-402d-49d1-8f7f-5bc735f26e17" providerId="ADAL" clId="{77EDA346-FF40-4C11-A157-E2867C7DD980}" dt="2022-01-17T09:50:31.993" v="113" actId="114"/>
        <pc:sldMkLst>
          <pc:docMk/>
          <pc:sldMk cId="1128280621" sldId="564"/>
        </pc:sldMkLst>
        <pc:spChg chg="mod">
          <ac:chgData name="Bruno de Grissac" userId="d3f85db1-402d-49d1-8f7f-5bc735f26e17" providerId="ADAL" clId="{77EDA346-FF40-4C11-A157-E2867C7DD980}" dt="2022-01-17T09:50:31.993" v="113" actId="114"/>
          <ac:spMkLst>
            <pc:docMk/>
            <pc:sldMk cId="1128280621" sldId="564"/>
            <ac:spMk id="2" creationId="{00000000-0000-0000-0000-000000000000}"/>
          </ac:spMkLst>
        </pc:spChg>
      </pc:sldChg>
      <pc:sldChg chg="addSp delSp modSp add mod modAnim">
        <pc:chgData name="Bruno de Grissac" userId="d3f85db1-402d-49d1-8f7f-5bc735f26e17" providerId="ADAL" clId="{77EDA346-FF40-4C11-A157-E2867C7DD980}" dt="2022-01-17T09:56:57.972" v="205"/>
        <pc:sldMkLst>
          <pc:docMk/>
          <pc:sldMk cId="3516819404" sldId="565"/>
        </pc:sldMkLst>
        <pc:spChg chg="add mod">
          <ac:chgData name="Bruno de Grissac" userId="d3f85db1-402d-49d1-8f7f-5bc735f26e17" providerId="ADAL" clId="{77EDA346-FF40-4C11-A157-E2867C7DD980}" dt="2022-01-17T09:56:32.121" v="200" actId="6549"/>
          <ac:spMkLst>
            <pc:docMk/>
            <pc:sldMk cId="3516819404" sldId="565"/>
            <ac:spMk id="6" creationId="{2E0556CD-8A58-47E1-BF45-E21833FAF0D0}"/>
          </ac:spMkLst>
        </pc:spChg>
        <pc:spChg chg="del">
          <ac:chgData name="Bruno de Grissac" userId="d3f85db1-402d-49d1-8f7f-5bc735f26e17" providerId="ADAL" clId="{77EDA346-FF40-4C11-A157-E2867C7DD980}" dt="2022-01-17T09:51:26.036" v="137" actId="478"/>
          <ac:spMkLst>
            <pc:docMk/>
            <pc:sldMk cId="3516819404" sldId="565"/>
            <ac:spMk id="7" creationId="{00000000-0000-0000-0000-000000000000}"/>
          </ac:spMkLst>
        </pc:spChg>
      </pc:sldChg>
      <pc:sldChg chg="del">
        <pc:chgData name="Bruno de Grissac" userId="d3f85db1-402d-49d1-8f7f-5bc735f26e17" providerId="ADAL" clId="{77EDA346-FF40-4C11-A157-E2867C7DD980}" dt="2022-01-17T09:50:42.237" v="114" actId="47"/>
        <pc:sldMkLst>
          <pc:docMk/>
          <pc:sldMk cId="3782719164" sldId="565"/>
        </pc:sldMkLst>
      </pc:sldChg>
      <pc:sldChg chg="addSp modSp add mod modAnim">
        <pc:chgData name="Bruno de Grissac" userId="d3f85db1-402d-49d1-8f7f-5bc735f26e17" providerId="ADAL" clId="{77EDA346-FF40-4C11-A157-E2867C7DD980}" dt="2022-01-17T09:59:12.287" v="247"/>
        <pc:sldMkLst>
          <pc:docMk/>
          <pc:sldMk cId="304966962" sldId="566"/>
        </pc:sldMkLst>
        <pc:spChg chg="add mod">
          <ac:chgData name="Bruno de Grissac" userId="d3f85db1-402d-49d1-8f7f-5bc735f26e17" providerId="ADAL" clId="{77EDA346-FF40-4C11-A157-E2867C7DD980}" dt="2022-01-17T09:58:52.251" v="243" actId="1076"/>
          <ac:spMkLst>
            <pc:docMk/>
            <pc:sldMk cId="304966962" sldId="566"/>
            <ac:spMk id="4" creationId="{083AEC7C-09ED-41F2-881E-87D1DC009B5E}"/>
          </ac:spMkLst>
        </pc:spChg>
      </pc:sldChg>
      <pc:sldChg chg="modSp add mod modAnim">
        <pc:chgData name="Bruno de Grissac" userId="d3f85db1-402d-49d1-8f7f-5bc735f26e17" providerId="ADAL" clId="{77EDA346-FF40-4C11-A157-E2867C7DD980}" dt="2022-01-17T13:49:56.897" v="1326"/>
        <pc:sldMkLst>
          <pc:docMk/>
          <pc:sldMk cId="877959861" sldId="567"/>
        </pc:sldMkLst>
        <pc:spChg chg="mod">
          <ac:chgData name="Bruno de Grissac" userId="d3f85db1-402d-49d1-8f7f-5bc735f26e17" providerId="ADAL" clId="{77EDA346-FF40-4C11-A157-E2867C7DD980}" dt="2022-01-17T13:49:13.815" v="1324" actId="207"/>
          <ac:spMkLst>
            <pc:docMk/>
            <pc:sldMk cId="877959861" sldId="567"/>
            <ac:spMk id="4" creationId="{083AEC7C-09ED-41F2-881E-87D1DC009B5E}"/>
          </ac:spMkLst>
        </pc:spChg>
        <pc:spChg chg="mod">
          <ac:chgData name="Bruno de Grissac" userId="d3f85db1-402d-49d1-8f7f-5bc735f26e17" providerId="ADAL" clId="{77EDA346-FF40-4C11-A157-E2867C7DD980}" dt="2022-01-17T10:42:12.457" v="834" actId="20577"/>
          <ac:spMkLst>
            <pc:docMk/>
            <pc:sldMk cId="877959861" sldId="567"/>
            <ac:spMk id="6148" creationId="{00000000-0000-0000-0000-000000000000}"/>
          </ac:spMkLst>
        </pc:spChg>
      </pc:sldChg>
      <pc:sldChg chg="modSp add del mod modAnim">
        <pc:chgData name="Bruno de Grissac" userId="d3f85db1-402d-49d1-8f7f-5bc735f26e17" providerId="ADAL" clId="{77EDA346-FF40-4C11-A157-E2867C7DD980}" dt="2022-01-18T10:42:10.450" v="1347" actId="47"/>
        <pc:sldMkLst>
          <pc:docMk/>
          <pc:sldMk cId="726601634" sldId="568"/>
        </pc:sldMkLst>
        <pc:spChg chg="mod">
          <ac:chgData name="Bruno de Grissac" userId="d3f85db1-402d-49d1-8f7f-5bc735f26e17" providerId="ADAL" clId="{77EDA346-FF40-4C11-A157-E2867C7DD980}" dt="2022-01-17T13:18:11.137" v="941" actId="313"/>
          <ac:spMkLst>
            <pc:docMk/>
            <pc:sldMk cId="726601634" sldId="568"/>
            <ac:spMk id="6148" creationId="{00000000-0000-0000-0000-000000000000}"/>
          </ac:spMkLst>
        </pc:spChg>
      </pc:sldChg>
      <pc:sldChg chg="addSp delSp modSp add mod delAnim modAnim">
        <pc:chgData name="Bruno de Grissac" userId="d3f85db1-402d-49d1-8f7f-5bc735f26e17" providerId="ADAL" clId="{77EDA346-FF40-4C11-A157-E2867C7DD980}" dt="2022-01-17T13:53:54.012" v="1345"/>
        <pc:sldMkLst>
          <pc:docMk/>
          <pc:sldMk cId="3464561424" sldId="569"/>
        </pc:sldMkLst>
        <pc:spChg chg="add mod">
          <ac:chgData name="Bruno de Grissac" userId="d3f85db1-402d-49d1-8f7f-5bc735f26e17" providerId="ADAL" clId="{77EDA346-FF40-4C11-A157-E2867C7DD980}" dt="2022-01-17T13:39:31.905" v="1106" actId="692"/>
          <ac:spMkLst>
            <pc:docMk/>
            <pc:sldMk cId="3464561424" sldId="569"/>
            <ac:spMk id="2" creationId="{66B1C2E2-7C56-4742-8661-95235B166706}"/>
          </ac:spMkLst>
        </pc:spChg>
        <pc:spChg chg="add mod">
          <ac:chgData name="Bruno de Grissac" userId="d3f85db1-402d-49d1-8f7f-5bc735f26e17" providerId="ADAL" clId="{77EDA346-FF40-4C11-A157-E2867C7DD980}" dt="2022-01-17T13:40:06.813" v="1126" actId="692"/>
          <ac:spMkLst>
            <pc:docMk/>
            <pc:sldMk cId="3464561424" sldId="569"/>
            <ac:spMk id="3" creationId="{CC823BA6-4BF4-4B6A-9548-6FA93EA18166}"/>
          </ac:spMkLst>
        </pc:spChg>
        <pc:spChg chg="mod">
          <ac:chgData name="Bruno de Grissac" userId="d3f85db1-402d-49d1-8f7f-5bc735f26e17" providerId="ADAL" clId="{77EDA346-FF40-4C11-A157-E2867C7DD980}" dt="2022-01-17T13:45:42.709" v="1266" actId="121"/>
          <ac:spMkLst>
            <pc:docMk/>
            <pc:sldMk cId="3464561424" sldId="569"/>
            <ac:spMk id="15" creationId="{00000000-0000-0000-0000-000000000000}"/>
          </ac:spMkLst>
        </pc:spChg>
        <pc:spChg chg="add del">
          <ac:chgData name="Bruno de Grissac" userId="d3f85db1-402d-49d1-8f7f-5bc735f26e17" providerId="ADAL" clId="{77EDA346-FF40-4C11-A157-E2867C7DD980}" dt="2022-01-17T13:43:25.602" v="1169" actId="22"/>
          <ac:spMkLst>
            <pc:docMk/>
            <pc:sldMk cId="3464561424" sldId="569"/>
            <ac:spMk id="17" creationId="{91E8BEFF-2BF6-43BA-AD95-F98E00914BD8}"/>
          </ac:spMkLst>
        </pc:spChg>
        <pc:spChg chg="add del mod">
          <ac:chgData name="Bruno de Grissac" userId="d3f85db1-402d-49d1-8f7f-5bc735f26e17" providerId="ADAL" clId="{77EDA346-FF40-4C11-A157-E2867C7DD980}" dt="2022-01-17T13:38:52.140" v="1086" actId="207"/>
          <ac:spMkLst>
            <pc:docMk/>
            <pc:sldMk cId="3464561424" sldId="569"/>
            <ac:spMk id="36" creationId="{00000000-0000-0000-0000-000000000000}"/>
          </ac:spMkLst>
        </pc:spChg>
        <pc:spChg chg="del">
          <ac:chgData name="Bruno de Grissac" userId="d3f85db1-402d-49d1-8f7f-5bc735f26e17" providerId="ADAL" clId="{77EDA346-FF40-4C11-A157-E2867C7DD980}" dt="2022-01-17T13:34:34.124" v="1052" actId="478"/>
          <ac:spMkLst>
            <pc:docMk/>
            <pc:sldMk cId="3464561424" sldId="569"/>
            <ac:spMk id="37" creationId="{00000000-0000-0000-0000-000000000000}"/>
          </ac:spMkLst>
        </pc:spChg>
        <pc:spChg chg="del">
          <ac:chgData name="Bruno de Grissac" userId="d3f85db1-402d-49d1-8f7f-5bc735f26e17" providerId="ADAL" clId="{77EDA346-FF40-4C11-A157-E2867C7DD980}" dt="2022-01-17T13:34:36.222" v="1053" actId="478"/>
          <ac:spMkLst>
            <pc:docMk/>
            <pc:sldMk cId="3464561424" sldId="569"/>
            <ac:spMk id="38" creationId="{00000000-0000-0000-0000-000000000000}"/>
          </ac:spMkLst>
        </pc:spChg>
        <pc:spChg chg="del">
          <ac:chgData name="Bruno de Grissac" userId="d3f85db1-402d-49d1-8f7f-5bc735f26e17" providerId="ADAL" clId="{77EDA346-FF40-4C11-A157-E2867C7DD980}" dt="2022-01-17T13:34:37.611" v="1054" actId="478"/>
          <ac:spMkLst>
            <pc:docMk/>
            <pc:sldMk cId="3464561424" sldId="569"/>
            <ac:spMk id="39" creationId="{00000000-0000-0000-0000-000000000000}"/>
          </ac:spMkLst>
        </pc:spChg>
        <pc:cxnChg chg="del">
          <ac:chgData name="Bruno de Grissac" userId="d3f85db1-402d-49d1-8f7f-5bc735f26e17" providerId="ADAL" clId="{77EDA346-FF40-4C11-A157-E2867C7DD980}" dt="2022-01-17T13:34:28.815" v="1051" actId="478"/>
          <ac:cxnSpMkLst>
            <pc:docMk/>
            <pc:sldMk cId="3464561424" sldId="569"/>
            <ac:cxnSpMk id="6" creationId="{00000000-0000-0000-0000-000000000000}"/>
          </ac:cxnSpMkLst>
        </pc:cxnChg>
        <pc:cxnChg chg="del">
          <ac:chgData name="Bruno de Grissac" userId="d3f85db1-402d-49d1-8f7f-5bc735f26e17" providerId="ADAL" clId="{77EDA346-FF40-4C11-A157-E2867C7DD980}" dt="2022-01-17T13:34:23.411" v="1048" actId="478"/>
          <ac:cxnSpMkLst>
            <pc:docMk/>
            <pc:sldMk cId="3464561424" sldId="569"/>
            <ac:cxnSpMk id="40" creationId="{00000000-0000-0000-0000-000000000000}"/>
          </ac:cxnSpMkLst>
        </pc:cxnChg>
        <pc:cxnChg chg="del">
          <ac:chgData name="Bruno de Grissac" userId="d3f85db1-402d-49d1-8f7f-5bc735f26e17" providerId="ADAL" clId="{77EDA346-FF40-4C11-A157-E2867C7DD980}" dt="2022-01-17T13:34:25.834" v="1049" actId="478"/>
          <ac:cxnSpMkLst>
            <pc:docMk/>
            <pc:sldMk cId="3464561424" sldId="569"/>
            <ac:cxnSpMk id="41" creationId="{00000000-0000-0000-0000-000000000000}"/>
          </ac:cxnSpMkLst>
        </pc:cxnChg>
        <pc:cxnChg chg="del">
          <ac:chgData name="Bruno de Grissac" userId="d3f85db1-402d-49d1-8f7f-5bc735f26e17" providerId="ADAL" clId="{77EDA346-FF40-4C11-A157-E2867C7DD980}" dt="2022-01-17T13:34:27.267" v="1050" actId="478"/>
          <ac:cxnSpMkLst>
            <pc:docMk/>
            <pc:sldMk cId="3464561424" sldId="569"/>
            <ac:cxnSpMk id="42" creationId="{00000000-0000-0000-0000-000000000000}"/>
          </ac:cxnSpMkLst>
        </pc:cxn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5B59E7-90E6-420D-AABB-99BF6A8C4EB8}" type="datetimeFigureOut">
              <a:rPr lang="fr-FR" smtClean="0"/>
              <a:t>23/06/2022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82316-71EC-47CF-9640-A46F92FD33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8690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CD7781-4B6E-48FF-B731-A183665EDAD5}" type="datetimeFigureOut">
              <a:rPr lang="fr-FR" smtClean="0"/>
              <a:t>23/06/2022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1FB029-0AF2-4823-A9ED-717817EB4A3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6382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605561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2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89398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3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14704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4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27202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5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15411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6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54072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7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44076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8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08571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9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33907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10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43363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11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84705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12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30366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13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31677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14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73067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 descr="SMEGREG EPTB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55847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0699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5"/>
            <a:ext cx="9144001" cy="13520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3" y="633915"/>
            <a:ext cx="1939639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-1"/>
          <a:stretch/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E46C0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Image 13" descr="SMEGREG EPTB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3" y="633915"/>
            <a:ext cx="1939639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1530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Image 13" descr="SMEGREG EPTB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3" y="633915"/>
            <a:ext cx="1939639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814739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23/06/2022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3568" y="1498601"/>
            <a:ext cx="8352928" cy="2101850"/>
          </a:xfrm>
        </p:spPr>
        <p:txBody>
          <a:bodyPr>
            <a:normAutofit fontScale="90000"/>
          </a:bodyPr>
          <a:lstStyle/>
          <a:p>
            <a:r>
              <a:rPr lang="fr-FR" sz="2700" dirty="0"/>
              <a:t>Stratégie pour la gestion quantitative de la ressource</a:t>
            </a:r>
            <a:br>
              <a:rPr lang="fr-FR" sz="2700" dirty="0"/>
            </a:br>
            <a:r>
              <a:rPr lang="fr-FR" sz="2700" dirty="0"/>
              <a:t>en eau dans le bassin Adour-Garonne</a:t>
            </a:r>
            <a:br>
              <a:rPr lang="fr-FR" sz="2700" dirty="0"/>
            </a:br>
            <a:r>
              <a:rPr lang="fr-FR" sz="1200" dirty="0"/>
              <a:t> </a:t>
            </a:r>
            <a:br>
              <a:rPr lang="fr-FR" sz="4000" dirty="0"/>
            </a:br>
            <a:r>
              <a:rPr lang="fr-FR" sz="3600" dirty="0"/>
              <a:t>Feuille de route 2022-2027</a:t>
            </a:r>
            <a:br>
              <a:rPr lang="fr-FR" sz="3600" dirty="0"/>
            </a:br>
            <a:r>
              <a:rPr lang="fr-FR" sz="3600" dirty="0"/>
              <a:t>pour les Nappes profondes de Gironde</a:t>
            </a:r>
            <a:endParaRPr lang="fr-FR" sz="40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Commission locale de l'eau</a:t>
            </a:r>
          </a:p>
          <a:p>
            <a:r>
              <a:rPr lang="fr-FR" dirty="0"/>
              <a:t>Réunion du 1</a:t>
            </a:r>
            <a:r>
              <a:rPr lang="fr-FR" baseline="30000" dirty="0"/>
              <a:t>er</a:t>
            </a:r>
            <a:r>
              <a:rPr lang="fr-FR" dirty="0"/>
              <a:t> juillet 2022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282806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/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Feuille de route EPTB</a:t>
            </a:r>
            <a:endParaRPr lang="fr-FR" altLang="fr-FR" sz="2400" b="1" i="1" dirty="0">
              <a:solidFill>
                <a:srgbClr val="0077D4"/>
              </a:solidFill>
            </a:endParaRP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2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6" name="Text Box 15">
            <a:extLst>
              <a:ext uri="{FF2B5EF4-FFF2-40B4-BE49-F238E27FC236}">
                <a16:creationId xmlns:a16="http://schemas.microsoft.com/office/drawing/2014/main" id="{2E0556CD-8A58-47E1-BF45-E21833FAF0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1412776"/>
            <a:ext cx="8640959" cy="3939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Par délibération en date du 15 septembre 2021, le Comité de bassin Adour-Garonne a :</a:t>
            </a:r>
          </a:p>
          <a:p>
            <a:pPr marL="342900" indent="-342900">
              <a:spcBef>
                <a:spcPts val="12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adopté une </a:t>
            </a: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"</a:t>
            </a:r>
            <a:r>
              <a:rPr lang="fr-FR" sz="2000" b="1" i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stratégie de retour à l’équilibre </a:t>
            </a:r>
          </a:p>
          <a:p>
            <a:pPr algn="r">
              <a:spcBef>
                <a:spcPts val="12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</a:pPr>
            <a:r>
              <a:rPr lang="fr-FR" sz="2000" b="1" i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pour la gestion quantitative de la ressource en eau</a:t>
            </a: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".</a:t>
            </a:r>
          </a:p>
          <a:p>
            <a:pPr marL="342900" indent="-342900">
              <a:spcBef>
                <a:spcPts val="12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décidé "</a:t>
            </a:r>
            <a:r>
              <a:rPr lang="fr-FR" sz="2000" b="1" i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de travailler </a:t>
            </a:r>
            <a:r>
              <a:rPr lang="fr-FR" sz="2000" i="1" dirty="0">
                <a:solidFill>
                  <a:srgbClr val="333399"/>
                </a:solidFill>
                <a:latin typeface="Trebuchet MS" panose="020B0603020202020204" pitchFamily="34" charset="0"/>
              </a:rPr>
              <a:t>à l’échelle de chaque sous-bassin </a:t>
            </a:r>
            <a:r>
              <a:rPr lang="fr-FR" sz="2000" b="1" i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avec les CLE</a:t>
            </a:r>
            <a:r>
              <a:rPr lang="fr-FR" sz="2000" i="1" dirty="0">
                <a:solidFill>
                  <a:srgbClr val="333399"/>
                </a:solidFill>
                <a:latin typeface="Trebuchet MS" panose="020B0603020202020204" pitchFamily="34" charset="0"/>
              </a:rPr>
              <a:t>, quand elles existent, </a:t>
            </a:r>
            <a:r>
              <a:rPr lang="fr-FR" sz="2000" b="1" i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et avec les établissements publics de bassin</a:t>
            </a:r>
            <a:r>
              <a:rPr lang="fr-FR" sz="2000" i="1" dirty="0">
                <a:solidFill>
                  <a:srgbClr val="333399"/>
                </a:solidFill>
                <a:latin typeface="Trebuchet MS" panose="020B0603020202020204" pitchFamily="34" charset="0"/>
              </a:rPr>
              <a:t>, pour que ces derniers </a:t>
            </a:r>
            <a:r>
              <a:rPr lang="fr-FR" sz="2000" b="1" i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proposent…</a:t>
            </a:r>
            <a:r>
              <a:rPr lang="fr-FR" sz="2000" i="1" dirty="0">
                <a:solidFill>
                  <a:srgbClr val="333399"/>
                </a:solidFill>
                <a:latin typeface="Trebuchet MS" panose="020B0603020202020204" pitchFamily="34" charset="0"/>
              </a:rPr>
              <a:t>, sur la base de cette stratégie et des prospectives 2050 qu’ils ont conduites, la première étape </a:t>
            </a:r>
            <a:r>
              <a:rPr lang="fr-FR" sz="2000" b="1" i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d’une feuille de route opérationnelle à 5 ans </a:t>
            </a:r>
            <a:r>
              <a:rPr lang="fr-FR" sz="2000" i="1" dirty="0">
                <a:solidFill>
                  <a:srgbClr val="333399"/>
                </a:solidFill>
                <a:latin typeface="Trebuchet MS" panose="020B0603020202020204" pitchFamily="34" charset="0"/>
              </a:rPr>
              <a:t>identifiant des actions-phares à mener, avec l’appui des territoires organisés à l’échelle des sous-bassins.</a:t>
            </a: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"</a:t>
            </a:r>
          </a:p>
        </p:txBody>
      </p:sp>
    </p:spTree>
    <p:extLst>
      <p:ext uri="{BB962C8B-B14F-4D97-AF65-F5344CB8AC3E}">
        <p14:creationId xmlns:p14="http://schemas.microsoft.com/office/powerpoint/2010/main" val="2669729892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/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La stratégie adoptée</a:t>
            </a:r>
            <a:br>
              <a:rPr lang="fr-FR" altLang="fr-FR" sz="2800" b="1" dirty="0">
                <a:solidFill>
                  <a:srgbClr val="0077D4"/>
                </a:solidFill>
              </a:rPr>
            </a:br>
            <a:r>
              <a:rPr lang="fr-FR" altLang="fr-FR" sz="2800" b="1" dirty="0">
                <a:solidFill>
                  <a:srgbClr val="0077D4"/>
                </a:solidFill>
              </a:rPr>
              <a:t>par le Comité de bassin</a:t>
            </a:r>
            <a:endParaRPr lang="fr-FR" altLang="fr-FR" sz="2400" b="1" i="1" dirty="0">
              <a:solidFill>
                <a:srgbClr val="0077D4"/>
              </a:solidFill>
            </a:endParaRP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3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6" name="Text Box 15">
            <a:extLst>
              <a:ext uri="{FF2B5EF4-FFF2-40B4-BE49-F238E27FC236}">
                <a16:creationId xmlns:a16="http://schemas.microsoft.com/office/drawing/2014/main" id="{2E0556CD-8A58-47E1-BF45-E21833FAF0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1556792"/>
            <a:ext cx="8640959" cy="363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Un stratégie de retour à l'équilibre qui repose sur 5 axes à décliner sur les bassins :</a:t>
            </a:r>
          </a:p>
          <a:p>
            <a:pPr marL="457200" indent="-457200">
              <a:spcBef>
                <a:spcPts val="12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mise en place de démarches d’atteinte de l’équilibre quantitatif</a:t>
            </a:r>
          </a:p>
          <a:p>
            <a:pPr marL="708025" indent="-457200">
              <a:spcBef>
                <a:spcPts val="12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engagement de programmes d’économie d’eau et d’efficience des usages</a:t>
            </a:r>
          </a:p>
          <a:p>
            <a:pPr marL="1066800" indent="-457200">
              <a:spcBef>
                <a:spcPts val="12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sécurisation des prélèvements agricoles et facilitation de la gestion collective de l’irrigation</a:t>
            </a:r>
          </a:p>
          <a:p>
            <a:pPr marL="1425575" indent="-457200">
              <a:spcBef>
                <a:spcPts val="12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réduction des périodes de crise</a:t>
            </a:r>
          </a:p>
          <a:p>
            <a:pPr marL="1782763" indent="-457200">
              <a:spcBef>
                <a:spcPts val="12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sécurisation du soutien d’étiage sur le long terme.</a:t>
            </a:r>
          </a:p>
        </p:txBody>
      </p:sp>
      <p:sp>
        <p:nvSpPr>
          <p:cNvPr id="7" name="Text Box 15">
            <a:extLst>
              <a:ext uri="{FF2B5EF4-FFF2-40B4-BE49-F238E27FC236}">
                <a16:creationId xmlns:a16="http://schemas.microsoft.com/office/drawing/2014/main" id="{4DD26909-8F0E-4879-99ED-912A561AE7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600" y="5403435"/>
            <a:ext cx="7953123" cy="707886"/>
          </a:xfrm>
          <a:prstGeom prst="rect">
            <a:avLst/>
          </a:prstGeom>
          <a:solidFill>
            <a:srgbClr val="F78F04"/>
          </a:solidFill>
          <a:ln>
            <a:noFill/>
          </a:ln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Une stratégie à l'évidence construite pour la gestion quantitative des eaux superficielles dans un contexte d'usage agricole dominant.</a:t>
            </a:r>
          </a:p>
        </p:txBody>
      </p:sp>
    </p:spTree>
    <p:extLst>
      <p:ext uri="{BB962C8B-B14F-4D97-AF65-F5344CB8AC3E}">
        <p14:creationId xmlns:p14="http://schemas.microsoft.com/office/powerpoint/2010/main" val="351681940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>
            <a:normAutofit fontScale="90000"/>
          </a:bodyPr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Feuille de route EPTB Nappes profondes</a:t>
            </a:r>
            <a:br>
              <a:rPr lang="fr-FR" altLang="fr-FR" sz="2800" b="1" dirty="0">
                <a:solidFill>
                  <a:srgbClr val="0077D4"/>
                </a:solidFill>
              </a:rPr>
            </a:br>
            <a:r>
              <a:rPr lang="fr-FR" altLang="fr-FR" sz="2800" b="1" dirty="0">
                <a:solidFill>
                  <a:srgbClr val="0077D4"/>
                </a:solidFill>
              </a:rPr>
              <a:t>Elaboration</a:t>
            </a:r>
            <a:endParaRPr lang="fr-FR" altLang="fr-FR" sz="2400" b="1" i="1" dirty="0">
              <a:solidFill>
                <a:srgbClr val="0077D4"/>
              </a:solidFill>
            </a:endParaRP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4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4" name="Text Box 15">
            <a:extLst>
              <a:ext uri="{FF2B5EF4-FFF2-40B4-BE49-F238E27FC236}">
                <a16:creationId xmlns:a16="http://schemas.microsoft.com/office/drawing/2014/main" id="{083AEC7C-09ED-41F2-881E-87D1DC009B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528" y="1700808"/>
            <a:ext cx="8640960" cy="4801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Une feuille de route à élaborée après un cadrage par la CLE (</a:t>
            </a:r>
            <a:r>
              <a:rPr 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8 janvier 2022</a:t>
            </a: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) et le Comité syndical du SMEGREG (</a:t>
            </a:r>
            <a:r>
              <a:rPr 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18 mai 2022</a:t>
            </a: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) :</a:t>
            </a:r>
          </a:p>
          <a:p>
            <a:pPr marL="457200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en adaptant la méthode et son contenu aux spécificités des nappes profondes et aux à l'usage eau potable, sans négliger les autres usages</a:t>
            </a:r>
          </a:p>
          <a:p>
            <a:pPr marL="457200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qui décline la stratégie de restauration et maintien du bon état des nappes profondes inscrite dans le SAGE dans une prospective à 2050</a:t>
            </a:r>
          </a:p>
          <a:p>
            <a:pPr marL="457200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qui précise autant que faire se peut les modalités de déclinaison opérationnelle de cette stratégie et notamment :</a:t>
            </a:r>
          </a:p>
          <a:p>
            <a:pPr lvl="3">
              <a:buClr>
                <a:schemeClr val="accent6">
                  <a:lumMod val="75000"/>
                </a:schemeClr>
              </a:buClr>
            </a:pPr>
            <a:r>
              <a:rPr lang="fr-FR" sz="2000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• </a:t>
            </a: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la gouvernance		</a:t>
            </a:r>
            <a:r>
              <a:rPr lang="fr-FR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• </a:t>
            </a: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les actions à mettre en œuvre </a:t>
            </a:r>
            <a:endParaRPr lang="fr-FR" dirty="0">
              <a:solidFill>
                <a:schemeClr val="accent6">
                  <a:lumMod val="75000"/>
                </a:schemeClr>
              </a:solidFill>
              <a:latin typeface="Trebuchet MS" panose="020B0603020202020204" pitchFamily="34" charset="0"/>
            </a:endParaRPr>
          </a:p>
          <a:p>
            <a:pPr lvl="3">
              <a:buClr>
                <a:schemeClr val="accent6">
                  <a:lumMod val="75000"/>
                </a:schemeClr>
              </a:buClr>
            </a:pPr>
            <a:r>
              <a:rPr lang="fr-FR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• </a:t>
            </a: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les acteurs / les porteurs	</a:t>
            </a:r>
            <a:r>
              <a:rPr lang="fr-FR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• </a:t>
            </a: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les échéances</a:t>
            </a:r>
          </a:p>
          <a:p>
            <a:pPr lvl="3">
              <a:buClr>
                <a:schemeClr val="accent6">
                  <a:lumMod val="75000"/>
                </a:schemeClr>
              </a:buClr>
            </a:pPr>
            <a:r>
              <a:rPr lang="fr-FR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• </a:t>
            </a: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les outils d'évaluation	</a:t>
            </a:r>
            <a:r>
              <a:rPr lang="fr-FR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• </a:t>
            </a: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les moyens financiers</a:t>
            </a:r>
          </a:p>
          <a:p>
            <a:pPr algn="r">
              <a:spcBef>
                <a:spcPts val="2400"/>
              </a:spcBef>
              <a:buClr>
                <a:schemeClr val="accent6">
                  <a:lumMod val="75000"/>
                </a:schemeClr>
              </a:buClr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et dont le Comité de Bassin a pris acte le 29 juin 2022.</a:t>
            </a:r>
          </a:p>
        </p:txBody>
      </p:sp>
    </p:spTree>
    <p:extLst>
      <p:ext uri="{BB962C8B-B14F-4D97-AF65-F5344CB8AC3E}">
        <p14:creationId xmlns:p14="http://schemas.microsoft.com/office/powerpoint/2010/main" val="299150551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>
            <a:normAutofit fontScale="90000"/>
          </a:bodyPr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Feuille de route EPTB Nappes profondes</a:t>
            </a:r>
            <a:br>
              <a:rPr lang="fr-FR" altLang="fr-FR" sz="2800" b="1" dirty="0">
                <a:solidFill>
                  <a:srgbClr val="0077D4"/>
                </a:solidFill>
              </a:rPr>
            </a:br>
            <a:r>
              <a:rPr lang="fr-FR" altLang="fr-FR" sz="2800" b="1" dirty="0">
                <a:solidFill>
                  <a:srgbClr val="0077D4"/>
                </a:solidFill>
              </a:rPr>
              <a:t>Contenu</a:t>
            </a:r>
            <a:endParaRPr lang="fr-FR" altLang="fr-FR" sz="2400" b="1" i="1" dirty="0">
              <a:solidFill>
                <a:srgbClr val="0077D4"/>
              </a:solidFill>
            </a:endParaRP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5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4" name="Text Box 15">
            <a:extLst>
              <a:ext uri="{FF2B5EF4-FFF2-40B4-BE49-F238E27FC236}">
                <a16:creationId xmlns:a16="http://schemas.microsoft.com/office/drawing/2014/main" id="{083AEC7C-09ED-41F2-881E-87D1DC009B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9752" y="1484784"/>
            <a:ext cx="6552728" cy="4708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Les enjeux :</a:t>
            </a:r>
          </a:p>
          <a:p>
            <a:pPr marL="457200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le maintien, ou la restauration puis le maintien, du </a:t>
            </a: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bon état quantitatif</a:t>
            </a: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 des nappes profondes de Gironde</a:t>
            </a:r>
          </a:p>
          <a:p>
            <a:pPr marL="457200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la pérennisation d'un mode d'approvisionnement en eau potable qui repose sur les nappes profondes et garantit à moindre coût une </a:t>
            </a: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très grande sécurité sanitaire</a:t>
            </a:r>
          </a:p>
          <a:p>
            <a:pPr marL="457200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le maintien d'une capacité d'accès aux nappes profondes pour des </a:t>
            </a: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usages nécessitant une très grande qualité d'eau </a:t>
            </a: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(agro-alimentaire, industrie)</a:t>
            </a:r>
          </a:p>
          <a:p>
            <a:pPr marL="457200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le maintien d'une capacité de </a:t>
            </a: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développement de la géothermie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8D4ACA5-D85D-A7E3-87F2-9F74C4D8C0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954" y="2268790"/>
            <a:ext cx="2218798" cy="3140968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48512808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>
            <a:normAutofit fontScale="90000"/>
          </a:bodyPr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Feuille de route EPTB Nappes profondes</a:t>
            </a:r>
            <a:br>
              <a:rPr lang="fr-FR" altLang="fr-FR" sz="2800" b="1" dirty="0">
                <a:solidFill>
                  <a:srgbClr val="0077D4"/>
                </a:solidFill>
              </a:rPr>
            </a:br>
            <a:r>
              <a:rPr lang="fr-FR" altLang="fr-FR" sz="2800" b="1" dirty="0">
                <a:solidFill>
                  <a:srgbClr val="0077D4"/>
                </a:solidFill>
              </a:rPr>
              <a:t>Projet de contenu</a:t>
            </a:r>
            <a:endParaRPr lang="fr-FR" altLang="fr-FR" sz="2400" b="1" i="1" dirty="0">
              <a:solidFill>
                <a:srgbClr val="0077D4"/>
              </a:solidFill>
            </a:endParaRP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6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4" name="Text Box 15">
            <a:extLst>
              <a:ext uri="{FF2B5EF4-FFF2-40B4-BE49-F238E27FC236}">
                <a16:creationId xmlns:a16="http://schemas.microsoft.com/office/drawing/2014/main" id="{083AEC7C-09ED-41F2-881E-87D1DC009B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1700808"/>
            <a:ext cx="8640960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Prospectives :</a:t>
            </a:r>
          </a:p>
          <a:p>
            <a:pPr marL="457200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diminution de la disponibilité </a:t>
            </a: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des ressources superficielles</a:t>
            </a:r>
          </a:p>
          <a:p>
            <a:pPr marL="457200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menace sur la qualité </a:t>
            </a: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des ressources superficielles</a:t>
            </a:r>
          </a:p>
          <a:p>
            <a:pPr marL="457200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croissance démographique</a:t>
            </a:r>
          </a:p>
          <a:p>
            <a:pPr marL="457200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augmentation de la demande </a:t>
            </a: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:</a:t>
            </a:r>
          </a:p>
          <a:p>
            <a:pPr marL="4114800" lvl="8" indent="-4572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en eau potable</a:t>
            </a:r>
          </a:p>
          <a:p>
            <a:pPr marL="4114800" lvl="8" indent="-4572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en eau agricole</a:t>
            </a:r>
          </a:p>
          <a:p>
            <a:pPr marL="4114800" lvl="8" indent="-4572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en eau industrielle</a:t>
            </a:r>
          </a:p>
          <a:p>
            <a:pPr marL="457200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durcissement de la </a:t>
            </a: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réglementation sanitaire</a:t>
            </a:r>
          </a:p>
          <a:p>
            <a:pPr marL="457200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raréfaction des ressources utilisables </a:t>
            </a: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pour la production d'eau potable</a:t>
            </a:r>
          </a:p>
        </p:txBody>
      </p:sp>
    </p:spTree>
    <p:extLst>
      <p:ext uri="{BB962C8B-B14F-4D97-AF65-F5344CB8AC3E}">
        <p14:creationId xmlns:p14="http://schemas.microsoft.com/office/powerpoint/2010/main" val="336341746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>
            <a:normAutofit fontScale="90000"/>
          </a:bodyPr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Feuille de route EPTB Nappes profondes</a:t>
            </a:r>
            <a:br>
              <a:rPr lang="fr-FR" altLang="fr-FR" sz="2800" b="1" dirty="0">
                <a:solidFill>
                  <a:srgbClr val="0077D4"/>
                </a:solidFill>
              </a:rPr>
            </a:br>
            <a:r>
              <a:rPr lang="fr-FR" altLang="fr-FR" sz="2800" b="1" dirty="0">
                <a:solidFill>
                  <a:srgbClr val="0077D4"/>
                </a:solidFill>
              </a:rPr>
              <a:t>Projet de contenu</a:t>
            </a:r>
            <a:endParaRPr lang="fr-FR" altLang="fr-FR" sz="2400" b="1" i="1" dirty="0">
              <a:solidFill>
                <a:srgbClr val="0077D4"/>
              </a:solidFill>
            </a:endParaRP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7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4" name="Text Box 15">
            <a:extLst>
              <a:ext uri="{FF2B5EF4-FFF2-40B4-BE49-F238E27FC236}">
                <a16:creationId xmlns:a16="http://schemas.microsoft.com/office/drawing/2014/main" id="{083AEC7C-09ED-41F2-881E-87D1DC009B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1700808"/>
            <a:ext cx="8640960" cy="363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Outil de gestion et stratégie :</a:t>
            </a:r>
          </a:p>
          <a:p>
            <a:pPr marL="457200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le </a:t>
            </a: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SAGE</a:t>
            </a: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 des Nappes profondes de Gironde</a:t>
            </a:r>
          </a:p>
          <a:p>
            <a:pPr marL="457200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la stratégie :</a:t>
            </a:r>
          </a:p>
          <a:p>
            <a:pPr marL="914400" lvl="1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priorité à la maîtrise de la demande </a:t>
            </a: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(économies d'eau, optimisation des usages, maîtrise des consommations)</a:t>
            </a:r>
          </a:p>
          <a:p>
            <a:pPr marL="914400" lvl="1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substitution</a:t>
            </a: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 de ressource en complément</a:t>
            </a:r>
            <a:endParaRPr lang="fr-FR" sz="2000" b="1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marL="914400" lvl="1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dans un </a:t>
            </a: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encadrement strict de l'accès à la ressource </a:t>
            </a: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garant d'une maîtrise de la demande et d'un accès équitable aux nappes profondes</a:t>
            </a:r>
          </a:p>
        </p:txBody>
      </p:sp>
    </p:spTree>
    <p:extLst>
      <p:ext uri="{BB962C8B-B14F-4D97-AF65-F5344CB8AC3E}">
        <p14:creationId xmlns:p14="http://schemas.microsoft.com/office/powerpoint/2010/main" val="347769393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>
            <a:normAutofit fontScale="90000"/>
          </a:bodyPr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Feuille de route EPTB Nappes profondes</a:t>
            </a:r>
            <a:br>
              <a:rPr lang="fr-FR" altLang="fr-FR" sz="2800" b="1" dirty="0">
                <a:solidFill>
                  <a:srgbClr val="0077D4"/>
                </a:solidFill>
              </a:rPr>
            </a:br>
            <a:r>
              <a:rPr lang="fr-FR" altLang="fr-FR" sz="2800" b="1" dirty="0">
                <a:solidFill>
                  <a:srgbClr val="0077D4"/>
                </a:solidFill>
              </a:rPr>
              <a:t>Projet de contenu</a:t>
            </a:r>
            <a:endParaRPr lang="fr-FR" altLang="fr-FR" sz="2400" b="1" i="1" dirty="0">
              <a:solidFill>
                <a:srgbClr val="0077D4"/>
              </a:solidFill>
            </a:endParaRP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8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4" name="Text Box 15">
            <a:extLst>
              <a:ext uri="{FF2B5EF4-FFF2-40B4-BE49-F238E27FC236}">
                <a16:creationId xmlns:a16="http://schemas.microsoft.com/office/drawing/2014/main" id="{083AEC7C-09ED-41F2-881E-87D1DC009B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7704" y="1412776"/>
            <a:ext cx="7128792" cy="4555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Gouvernance :</a:t>
            </a:r>
          </a:p>
          <a:p>
            <a:pPr marL="457200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la </a:t>
            </a: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CLE du SAGE</a:t>
            </a: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 des Nappes profondes de Gironde</a:t>
            </a:r>
          </a:p>
          <a:p>
            <a:pPr marL="2286000" lvl="4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le SMEGREG EPTB</a:t>
            </a:r>
          </a:p>
          <a:p>
            <a:pPr marL="2286000" lvl="4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le Département</a:t>
            </a:r>
          </a:p>
          <a:p>
            <a:pPr marL="2286000" lvl="4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Bordeaux Métropole</a:t>
            </a:r>
          </a:p>
          <a:p>
            <a:pPr marL="2286000" lvl="4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les services d'eau potable</a:t>
            </a:r>
          </a:p>
          <a:p>
            <a:pPr marL="2286000" lvl="4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les chambres consulaires</a:t>
            </a:r>
          </a:p>
          <a:p>
            <a:pPr marL="2286000" lvl="4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les usagers</a:t>
            </a:r>
          </a:p>
          <a:p>
            <a:pPr marL="2286000" lvl="4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les services de l'Etat</a:t>
            </a:r>
          </a:p>
          <a:p>
            <a:pPr marL="2286000" lvl="4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…</a:t>
            </a:r>
          </a:p>
        </p:txBody>
      </p:sp>
      <p:sp>
        <p:nvSpPr>
          <p:cNvPr id="2" name="Accolade fermante 1">
            <a:extLst>
              <a:ext uri="{FF2B5EF4-FFF2-40B4-BE49-F238E27FC236}">
                <a16:creationId xmlns:a16="http://schemas.microsoft.com/office/drawing/2014/main" id="{31262F39-3B1F-B585-C0D7-C2E5E9CC3546}"/>
              </a:ext>
            </a:extLst>
          </p:cNvPr>
          <p:cNvSpPr/>
          <p:nvPr/>
        </p:nvSpPr>
        <p:spPr>
          <a:xfrm rot="10800000">
            <a:off x="3256893" y="2348880"/>
            <a:ext cx="595026" cy="3528392"/>
          </a:xfrm>
          <a:prstGeom prst="rightBrace">
            <a:avLst/>
          </a:prstGeom>
          <a:ln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AC774D57-2F7E-CE13-B522-4BDB326AE8DF}"/>
              </a:ext>
            </a:extLst>
          </p:cNvPr>
          <p:cNvSpPr/>
          <p:nvPr/>
        </p:nvSpPr>
        <p:spPr>
          <a:xfrm>
            <a:off x="2014614" y="2290713"/>
            <a:ext cx="1058524" cy="1800520"/>
          </a:xfrm>
          <a:custGeom>
            <a:avLst/>
            <a:gdLst>
              <a:gd name="connsiteX0" fmla="*/ 1058524 w 1058524"/>
              <a:gd name="connsiteY0" fmla="*/ 1800520 h 1800520"/>
              <a:gd name="connsiteX1" fmla="*/ 2722 w 1058524"/>
              <a:gd name="connsiteY1" fmla="*/ 1187778 h 1800520"/>
              <a:gd name="connsiteX2" fmla="*/ 813427 w 1058524"/>
              <a:gd name="connsiteY2" fmla="*/ 0 h 1800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58524" h="1800520">
                <a:moveTo>
                  <a:pt x="1058524" y="1800520"/>
                </a:moveTo>
                <a:cubicBezTo>
                  <a:pt x="551047" y="1644192"/>
                  <a:pt x="43571" y="1487865"/>
                  <a:pt x="2722" y="1187778"/>
                </a:cubicBezTo>
                <a:cubicBezTo>
                  <a:pt x="-38128" y="887691"/>
                  <a:pt x="387649" y="443845"/>
                  <a:pt x="813427" y="0"/>
                </a:cubicBezTo>
              </a:path>
            </a:pathLst>
          </a:custGeom>
          <a:noFill/>
          <a:ln w="31750">
            <a:solidFill>
              <a:schemeClr val="accent6">
                <a:lumMod val="75000"/>
              </a:schemeClr>
            </a:solidFill>
            <a:tailEnd type="triangle" w="lg" len="lg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418968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9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4" name="Text Box 15">
            <a:extLst>
              <a:ext uri="{FF2B5EF4-FFF2-40B4-BE49-F238E27FC236}">
                <a16:creationId xmlns:a16="http://schemas.microsoft.com/office/drawing/2014/main" id="{083AEC7C-09ED-41F2-881E-87D1DC009B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512" y="1767006"/>
            <a:ext cx="8640960" cy="4247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Les 5 axes de la stratégie après adaptation :</a:t>
            </a:r>
          </a:p>
          <a:p>
            <a:pPr marL="457200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 la </a:t>
            </a:r>
            <a:r>
              <a:rPr lang="fr-FR" sz="2000" strike="sngStrike" dirty="0">
                <a:solidFill>
                  <a:srgbClr val="333399"/>
                </a:solidFill>
                <a:latin typeface="Trebuchet MS" panose="020B0603020202020204" pitchFamily="34" charset="0"/>
              </a:rPr>
              <a:t>mise en place de démarches</a:t>
            </a: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 </a:t>
            </a:r>
            <a:r>
              <a:rPr lang="fr-FR" sz="2000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poursuite de la démarche</a:t>
            </a: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 d’atteinte et de maintien de l’équilibre du bon état quantitatif ; </a:t>
            </a:r>
          </a:p>
          <a:p>
            <a:pPr marL="457200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 </a:t>
            </a:r>
            <a:r>
              <a:rPr lang="fr-FR" sz="2000" strike="sngStrike" dirty="0">
                <a:solidFill>
                  <a:srgbClr val="333399"/>
                </a:solidFill>
                <a:latin typeface="Trebuchet MS" panose="020B0603020202020204" pitchFamily="34" charset="0"/>
              </a:rPr>
              <a:t>l’engagement</a:t>
            </a: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 </a:t>
            </a:r>
            <a:r>
              <a:rPr lang="fr-FR" sz="2000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la poursuite et le renforcement </a:t>
            </a: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des programmes d’économies d’eau et d’efficience des usages ;</a:t>
            </a:r>
          </a:p>
          <a:p>
            <a:pPr marL="457200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 la sécurisation des prélèvements </a:t>
            </a:r>
            <a:r>
              <a:rPr lang="fr-FR" sz="2000" strike="sngStrike" dirty="0">
                <a:solidFill>
                  <a:srgbClr val="333399"/>
                </a:solidFill>
                <a:latin typeface="Trebuchet MS" panose="020B0603020202020204" pitchFamily="34" charset="0"/>
              </a:rPr>
              <a:t>agricoles</a:t>
            </a: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 </a:t>
            </a:r>
            <a:r>
              <a:rPr lang="fr-FR" sz="2000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pour l'eau potable </a:t>
            </a: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et la facilitation de la gestion collective </a:t>
            </a:r>
            <a:r>
              <a:rPr lang="fr-FR" sz="2000" strike="sngStrike" dirty="0">
                <a:solidFill>
                  <a:srgbClr val="333399"/>
                </a:solidFill>
                <a:latin typeface="Trebuchet MS" panose="020B0603020202020204" pitchFamily="34" charset="0"/>
              </a:rPr>
              <a:t>de l’irrigation</a:t>
            </a: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 </a:t>
            </a:r>
            <a:r>
              <a:rPr lang="fr-FR" sz="2000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de l'accès à la ressource </a:t>
            </a: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;</a:t>
            </a:r>
          </a:p>
          <a:p>
            <a:pPr marL="457200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 la réduction des périodes de crise </a:t>
            </a:r>
            <a:r>
              <a:rPr lang="fr-FR" sz="2000" strike="sngStrike" dirty="0">
                <a:solidFill>
                  <a:srgbClr val="333399"/>
                </a:solidFill>
                <a:latin typeface="Trebuchet MS" panose="020B0603020202020204" pitchFamily="34" charset="0"/>
              </a:rPr>
              <a:t>en période de sécheresse</a:t>
            </a: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 ;</a:t>
            </a:r>
          </a:p>
          <a:p>
            <a:pPr marL="457200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 la sécurisation sur le long terme </a:t>
            </a:r>
            <a:r>
              <a:rPr lang="fr-FR" sz="2000" strike="sngStrike" dirty="0">
                <a:solidFill>
                  <a:srgbClr val="333399"/>
                </a:solidFill>
                <a:latin typeface="Trebuchet MS" panose="020B0603020202020204" pitchFamily="34" charset="0"/>
              </a:rPr>
              <a:t>du soutien d’étiage</a:t>
            </a: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, des besoins des milieux et des usages.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B3246416-3896-0385-8BAE-3F2C9558CC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>
            <a:normAutofit fontScale="90000"/>
          </a:bodyPr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Feuille de route EPTB Nappes profondes</a:t>
            </a:r>
            <a:br>
              <a:rPr lang="fr-FR" altLang="fr-FR" sz="2800" b="1" dirty="0">
                <a:solidFill>
                  <a:srgbClr val="0077D4"/>
                </a:solidFill>
              </a:rPr>
            </a:br>
            <a:r>
              <a:rPr lang="fr-FR" altLang="fr-FR" sz="2800" b="1" dirty="0">
                <a:solidFill>
                  <a:srgbClr val="0077D4"/>
                </a:solidFill>
              </a:rPr>
              <a:t>Contenu</a:t>
            </a:r>
            <a:endParaRPr lang="fr-FR" altLang="fr-FR" sz="2400" b="1" i="1" dirty="0">
              <a:solidFill>
                <a:srgbClr val="0077D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2924643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10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4" name="Text Box 15">
            <a:extLst>
              <a:ext uri="{FF2B5EF4-FFF2-40B4-BE49-F238E27FC236}">
                <a16:creationId xmlns:a16="http://schemas.microsoft.com/office/drawing/2014/main" id="{083AEC7C-09ED-41F2-881E-87D1DC009B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6159" y="1338006"/>
            <a:ext cx="8640960" cy="4647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fr-FR" dirty="0">
                <a:solidFill>
                  <a:srgbClr val="333399"/>
                </a:solidFill>
                <a:highlight>
                  <a:srgbClr val="C0C0C0"/>
                </a:highlight>
                <a:latin typeface="Trebuchet MS" panose="020B0603020202020204" pitchFamily="34" charset="0"/>
              </a:rPr>
              <a:t>Axe 1 : démarche </a:t>
            </a:r>
            <a:r>
              <a:rPr lang="fr-FR" b="1" dirty="0">
                <a:solidFill>
                  <a:schemeClr val="accent6">
                    <a:lumMod val="75000"/>
                  </a:schemeClr>
                </a:solidFill>
                <a:highlight>
                  <a:srgbClr val="C0C0C0"/>
                </a:highlight>
                <a:latin typeface="Trebuchet MS" panose="020B0603020202020204" pitchFamily="34" charset="0"/>
              </a:rPr>
              <a:t>d’atteinte et de maintien du bon état quantitatif</a:t>
            </a:r>
          </a:p>
          <a:p>
            <a:pPr marL="457200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Révision de certains VMPO (volumes maximum prélevables) et vérification de la pertinence de tous les autres en regard des nouveaux scénarios climatiques du GIEC devant donner lieu à une modification du SAGE</a:t>
            </a:r>
          </a:p>
          <a:p>
            <a:pPr marL="457200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Définition de nouvelles règles de gestion de l’Oligocène centre dans le but de gagner des degrés de liberté pour l’exploitation de cette ressource</a:t>
            </a:r>
            <a:r>
              <a:rPr lang="fr-FR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 </a:t>
            </a:r>
          </a:p>
          <a:p>
            <a:pPr marL="457200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Actualisation des besoins en ressource à moyen et long termes</a:t>
            </a:r>
          </a:p>
          <a:p>
            <a:pPr marL="457200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Améliorer la connaissance des usages domestiques de l‘eau potable</a:t>
            </a:r>
          </a:p>
          <a:p>
            <a:pPr marL="457200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Améliorer la connaissance des prélèvements agricoles</a:t>
            </a:r>
          </a:p>
          <a:p>
            <a:pPr marL="457200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Améliorer la connaissance des prélèvements industriels</a:t>
            </a:r>
          </a:p>
          <a:p>
            <a:pPr marL="457200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Elaborer une stratégie d'accès à la ressource et d'optimisation des usages</a:t>
            </a:r>
          </a:p>
          <a:p>
            <a:pPr marL="457200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Le cas échéant modification, voire révision, du SAGE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B3246416-3896-0385-8BAE-3F2C9558CC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>
            <a:normAutofit fontScale="90000"/>
          </a:bodyPr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Feuille de route EPTB Nappes profondes</a:t>
            </a:r>
            <a:br>
              <a:rPr lang="fr-FR" altLang="fr-FR" sz="2800" b="1" dirty="0">
                <a:solidFill>
                  <a:srgbClr val="0077D4"/>
                </a:solidFill>
              </a:rPr>
            </a:br>
            <a:r>
              <a:rPr lang="fr-FR" altLang="fr-FR" sz="2800" b="1" dirty="0">
                <a:solidFill>
                  <a:srgbClr val="0077D4"/>
                </a:solidFill>
              </a:rPr>
              <a:t>Contenu par axe</a:t>
            </a:r>
            <a:endParaRPr lang="fr-FR" altLang="fr-FR" sz="2400" b="1" i="1" dirty="0">
              <a:solidFill>
                <a:srgbClr val="0077D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2027734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11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4" name="Text Box 15">
            <a:extLst>
              <a:ext uri="{FF2B5EF4-FFF2-40B4-BE49-F238E27FC236}">
                <a16:creationId xmlns:a16="http://schemas.microsoft.com/office/drawing/2014/main" id="{083AEC7C-09ED-41F2-881E-87D1DC009B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968" y="1338006"/>
            <a:ext cx="8779151" cy="5062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fr-FR" dirty="0">
                <a:solidFill>
                  <a:srgbClr val="333399"/>
                </a:solidFill>
                <a:highlight>
                  <a:srgbClr val="C0C0C0"/>
                </a:highlight>
                <a:latin typeface="Trebuchet MS" panose="020B0603020202020204" pitchFamily="34" charset="0"/>
              </a:rPr>
              <a:t>Axe 2 : poursuite et renforcement des </a:t>
            </a:r>
            <a:r>
              <a:rPr lang="fr-FR" b="1" dirty="0">
                <a:solidFill>
                  <a:schemeClr val="accent6">
                    <a:lumMod val="75000"/>
                  </a:schemeClr>
                </a:solidFill>
                <a:highlight>
                  <a:srgbClr val="C0C0C0"/>
                </a:highlight>
                <a:latin typeface="Trebuchet MS" panose="020B0603020202020204" pitchFamily="34" charset="0"/>
              </a:rPr>
              <a:t>programmes d’économies d’eau </a:t>
            </a:r>
            <a:r>
              <a:rPr lang="fr-FR" dirty="0">
                <a:solidFill>
                  <a:srgbClr val="333399"/>
                </a:solidFill>
                <a:highlight>
                  <a:srgbClr val="C0C0C0"/>
                </a:highlight>
                <a:latin typeface="Trebuchet MS" panose="020B0603020202020204" pitchFamily="34" charset="0"/>
              </a:rPr>
              <a:t>et d’efficience des usages</a:t>
            </a:r>
          </a:p>
          <a:p>
            <a:pPr marL="457200" indent="-4572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Réexamen, pour tous les usages, du gisement d’économie d’eau et de la politique de mobilisation de ce gisement</a:t>
            </a:r>
          </a:p>
          <a:p>
            <a:pPr marL="457200" indent="-4572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Services publics d’alimentation en eau potable : renforcement des exigences en matière de performances des services d'eau potable</a:t>
            </a:r>
          </a:p>
          <a:p>
            <a:pPr marL="457200" indent="-4572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Services privés d’alimentation en eau potable : connaissance et analyse des performances des services d'eau potable privés</a:t>
            </a:r>
          </a:p>
          <a:p>
            <a:pPr marL="457200" indent="-4572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Maîtrise des consommations d'eau dans les bâtiments publics</a:t>
            </a:r>
          </a:p>
          <a:p>
            <a:pPr marL="457200" indent="-4572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Micro-substitutions : évaluation de l’efficacité des opérations et quantification des projets potentiels</a:t>
            </a:r>
          </a:p>
          <a:p>
            <a:pPr marL="457200" indent="-4572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Origine et usages de l’eau dans les activités économiques : analyse critique et propositions d’optimisation</a:t>
            </a:r>
          </a:p>
          <a:p>
            <a:pPr marL="457200" indent="-4572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Renforcement de la politique de sensibilisation, information, formation sur la valeur patrimoniale des nappes profondes et de promotion des économies d’eau (cf. </a:t>
            </a:r>
            <a:r>
              <a:rPr lang="fr-FR">
                <a:solidFill>
                  <a:srgbClr val="333399"/>
                </a:solidFill>
                <a:latin typeface="Trebuchet MS" panose="020B0603020202020204" pitchFamily="34" charset="0"/>
              </a:rPr>
              <a:t>point </a:t>
            </a: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5 de l'ordre </a:t>
            </a:r>
            <a:r>
              <a:rPr lang="fr-FR">
                <a:solidFill>
                  <a:srgbClr val="333399"/>
                </a:solidFill>
                <a:latin typeface="Trebuchet MS" panose="020B0603020202020204" pitchFamily="34" charset="0"/>
              </a:rPr>
              <a:t>du jour)</a:t>
            </a:r>
            <a:endParaRPr lang="fr-FR" dirty="0">
              <a:solidFill>
                <a:srgbClr val="333399"/>
              </a:solidFill>
              <a:latin typeface="Trebuchet MS" panose="020B0603020202020204" pitchFamily="34" charset="0"/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B3246416-3896-0385-8BAE-3F2C9558CC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>
            <a:normAutofit fontScale="90000"/>
          </a:bodyPr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Feuille de route EPTB Nappes profondes</a:t>
            </a:r>
            <a:br>
              <a:rPr lang="fr-FR" altLang="fr-FR" sz="2800" b="1" dirty="0">
                <a:solidFill>
                  <a:srgbClr val="0077D4"/>
                </a:solidFill>
              </a:rPr>
            </a:br>
            <a:r>
              <a:rPr lang="fr-FR" altLang="fr-FR" sz="2800" b="1" dirty="0">
                <a:solidFill>
                  <a:srgbClr val="0077D4"/>
                </a:solidFill>
              </a:rPr>
              <a:t>Contenu par axe</a:t>
            </a:r>
            <a:endParaRPr lang="fr-FR" altLang="fr-FR" sz="2400" b="1" i="1" dirty="0">
              <a:solidFill>
                <a:srgbClr val="0077D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7744590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12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4" name="Text Box 15">
            <a:extLst>
              <a:ext uri="{FF2B5EF4-FFF2-40B4-BE49-F238E27FC236}">
                <a16:creationId xmlns:a16="http://schemas.microsoft.com/office/drawing/2014/main" id="{083AEC7C-09ED-41F2-881E-87D1DC009B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6159" y="1338006"/>
            <a:ext cx="8640960" cy="44781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fr-FR" dirty="0">
                <a:solidFill>
                  <a:srgbClr val="333399"/>
                </a:solidFill>
                <a:highlight>
                  <a:srgbClr val="C0C0C0"/>
                </a:highlight>
                <a:latin typeface="Trebuchet MS" panose="020B0603020202020204" pitchFamily="34" charset="0"/>
              </a:rPr>
              <a:t>Axe 3 : </a:t>
            </a:r>
            <a:r>
              <a:rPr lang="fr-FR" b="1" dirty="0">
                <a:solidFill>
                  <a:schemeClr val="accent6">
                    <a:lumMod val="75000"/>
                  </a:schemeClr>
                </a:solidFill>
                <a:highlight>
                  <a:srgbClr val="C0C0C0"/>
                </a:highlight>
                <a:latin typeface="Trebuchet MS" panose="020B0603020202020204" pitchFamily="34" charset="0"/>
              </a:rPr>
              <a:t>sécurisation des prélèvements </a:t>
            </a:r>
            <a:r>
              <a:rPr lang="fr-FR" strike="sngStrike" dirty="0">
                <a:solidFill>
                  <a:srgbClr val="333399"/>
                </a:solidFill>
                <a:highlight>
                  <a:srgbClr val="C0C0C0"/>
                </a:highlight>
                <a:latin typeface="Trebuchet MS" panose="020B0603020202020204" pitchFamily="34" charset="0"/>
              </a:rPr>
              <a:t>agricoles</a:t>
            </a:r>
            <a:r>
              <a:rPr lang="fr-FR" dirty="0">
                <a:solidFill>
                  <a:srgbClr val="333399"/>
                </a:solidFill>
                <a:highlight>
                  <a:srgbClr val="C0C0C0"/>
                </a:highlight>
                <a:latin typeface="Trebuchet MS" panose="020B0603020202020204" pitchFamily="34" charset="0"/>
              </a:rPr>
              <a:t> pour l'eau potable et la facilitation de la gestion collective de </a:t>
            </a:r>
            <a:r>
              <a:rPr lang="fr-FR" strike="sngStrike" dirty="0">
                <a:solidFill>
                  <a:srgbClr val="333399"/>
                </a:solidFill>
                <a:highlight>
                  <a:srgbClr val="C0C0C0"/>
                </a:highlight>
                <a:latin typeface="Trebuchet MS" panose="020B0603020202020204" pitchFamily="34" charset="0"/>
              </a:rPr>
              <a:t>l’irrigation</a:t>
            </a:r>
            <a:r>
              <a:rPr lang="fr-FR" dirty="0">
                <a:solidFill>
                  <a:srgbClr val="333399"/>
                </a:solidFill>
                <a:highlight>
                  <a:srgbClr val="C0C0C0"/>
                </a:highlight>
                <a:latin typeface="Trebuchet MS" panose="020B0603020202020204" pitchFamily="34" charset="0"/>
              </a:rPr>
              <a:t> de l'accès à la ressource pour l'eau potable</a:t>
            </a:r>
          </a:p>
          <a:p>
            <a:pPr marL="342900" indent="-3429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Alimentation en eau potable : encadrer l'accès à la ressource de manière à restaurer et garantir le bon état des nappes</a:t>
            </a:r>
          </a:p>
          <a:p>
            <a:pPr marL="342900" indent="-3429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Alimentation en eau potable : organiser l'accès à la ressource de manière à concilier, à moindre coût, bon état des nappes et continuité de l'approvisionnement en eau potable</a:t>
            </a:r>
          </a:p>
          <a:p>
            <a:pPr marL="342900" indent="-3429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Alimentation en eau potable : garantir un partage équitable des coûts de réparation des ressources trop sollicitées et d’accès à de nouvelles ressources</a:t>
            </a:r>
          </a:p>
          <a:p>
            <a:pPr marL="342900" indent="-3429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Agriculture : étudier la possibilité de créer un organisme unique de gestion collective pour les nappes profondes ou toutes les eaux souterraines de Gironde</a:t>
            </a:r>
          </a:p>
          <a:p>
            <a:pPr>
              <a:spcBef>
                <a:spcPts val="600"/>
              </a:spcBef>
            </a:pPr>
            <a:endParaRPr lang="fr-FR" sz="2000" dirty="0">
              <a:solidFill>
                <a:srgbClr val="333399"/>
              </a:solidFill>
              <a:latin typeface="Trebuchet MS" panose="020B0603020202020204" pitchFamily="34" charset="0"/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B3246416-3896-0385-8BAE-3F2C9558CC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>
            <a:normAutofit fontScale="90000"/>
          </a:bodyPr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Feuille de route EPTB Nappes profondes</a:t>
            </a:r>
            <a:br>
              <a:rPr lang="fr-FR" altLang="fr-FR" sz="2800" b="1" dirty="0">
                <a:solidFill>
                  <a:srgbClr val="0077D4"/>
                </a:solidFill>
              </a:rPr>
            </a:br>
            <a:r>
              <a:rPr lang="fr-FR" altLang="fr-FR" sz="2800" b="1" dirty="0">
                <a:solidFill>
                  <a:srgbClr val="0077D4"/>
                </a:solidFill>
              </a:rPr>
              <a:t>Contenu par axe</a:t>
            </a:r>
            <a:endParaRPr lang="fr-FR" altLang="fr-FR" sz="2400" b="1" i="1" dirty="0">
              <a:solidFill>
                <a:srgbClr val="0077D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9914331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13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4" name="Text Box 15">
            <a:extLst>
              <a:ext uri="{FF2B5EF4-FFF2-40B4-BE49-F238E27FC236}">
                <a16:creationId xmlns:a16="http://schemas.microsoft.com/office/drawing/2014/main" id="{083AEC7C-09ED-41F2-881E-87D1DC009B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6159" y="1338006"/>
            <a:ext cx="8640960" cy="4739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fr-FR" dirty="0">
                <a:solidFill>
                  <a:srgbClr val="333399"/>
                </a:solidFill>
                <a:highlight>
                  <a:srgbClr val="C0C0C0"/>
                </a:highlight>
                <a:latin typeface="Trebuchet MS" panose="020B0603020202020204" pitchFamily="34" charset="0"/>
              </a:rPr>
              <a:t>Axe 4 : réduction des </a:t>
            </a:r>
            <a:r>
              <a:rPr lang="fr-FR" b="1" dirty="0">
                <a:solidFill>
                  <a:schemeClr val="accent6">
                    <a:lumMod val="75000"/>
                  </a:schemeClr>
                </a:solidFill>
                <a:highlight>
                  <a:srgbClr val="C0C0C0"/>
                </a:highlight>
                <a:latin typeface="Trebuchet MS" panose="020B0603020202020204" pitchFamily="34" charset="0"/>
              </a:rPr>
              <a:t>périodes de crise</a:t>
            </a:r>
            <a:endParaRPr lang="fr-FR" dirty="0">
              <a:solidFill>
                <a:srgbClr val="333399"/>
              </a:solidFill>
              <a:highlight>
                <a:srgbClr val="C0C0C0"/>
              </a:highlight>
              <a:latin typeface="Trebuchet MS" panose="020B0603020202020204" pitchFamily="34" charset="0"/>
            </a:endParaRPr>
          </a:p>
          <a:p>
            <a:pPr>
              <a:spcBef>
                <a:spcPts val="1200"/>
              </a:spcBef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En matière de gestion de la ressource : compte tenu de l'inertie des nappes profondes, la crise est devant nous. La gestion quantitative vise à éviter cette crise.</a:t>
            </a:r>
          </a:p>
          <a:p>
            <a:pPr>
              <a:spcBef>
                <a:spcPts val="1200"/>
              </a:spcBef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En matière d'usage eau potable : sécurisation de l'approvisionnement par une organisation de l'alimentation en secours (doublement des points de production, diversification des sources, interconnexions, etc.)</a:t>
            </a:r>
          </a:p>
          <a:p>
            <a:pPr marL="457200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Alimentation en eau potable : sécurisation de l’approvisionnement pour garantir la continuité du service </a:t>
            </a:r>
          </a:p>
          <a:p>
            <a:pPr marL="457200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Service d’eau industrielle de la Presqu’île d’Ambès : garantir la continuité du service en quantité et qualité pour limiter le recours en secours à l’Eocène </a:t>
            </a:r>
          </a:p>
          <a:p>
            <a:pPr marL="457200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Prise d’eau de Galgon et conduite du Blayais : garantir la continuité du service en quantité et qualité pour limiter le recours en secours aux Nappes profondes et sécuriser l’irrigation et la défense contre l’incendie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B3246416-3896-0385-8BAE-3F2C9558CC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>
            <a:normAutofit fontScale="90000"/>
          </a:bodyPr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Feuille de route EPTB Nappes profondes</a:t>
            </a:r>
            <a:br>
              <a:rPr lang="fr-FR" altLang="fr-FR" sz="2800" b="1" dirty="0">
                <a:solidFill>
                  <a:srgbClr val="0077D4"/>
                </a:solidFill>
              </a:rPr>
            </a:br>
            <a:r>
              <a:rPr lang="fr-FR" altLang="fr-FR" sz="2800" b="1" dirty="0">
                <a:solidFill>
                  <a:srgbClr val="0077D4"/>
                </a:solidFill>
              </a:rPr>
              <a:t>Contenu par axe</a:t>
            </a:r>
            <a:endParaRPr lang="fr-FR" altLang="fr-FR" sz="2400" b="1" i="1" dirty="0">
              <a:solidFill>
                <a:srgbClr val="0077D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0534865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14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4" name="Text Box 15">
            <a:extLst>
              <a:ext uri="{FF2B5EF4-FFF2-40B4-BE49-F238E27FC236}">
                <a16:creationId xmlns:a16="http://schemas.microsoft.com/office/drawing/2014/main" id="{083AEC7C-09ED-41F2-881E-87D1DC009B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6159" y="1338006"/>
            <a:ext cx="8640960" cy="4231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fr-FR" dirty="0">
                <a:solidFill>
                  <a:srgbClr val="333399"/>
                </a:solidFill>
                <a:highlight>
                  <a:srgbClr val="C0C0C0"/>
                </a:highlight>
                <a:latin typeface="Trebuchet MS" panose="020B0603020202020204" pitchFamily="34" charset="0"/>
              </a:rPr>
              <a:t>Axe 5 : </a:t>
            </a:r>
            <a:r>
              <a:rPr lang="fr-FR" b="1" dirty="0">
                <a:solidFill>
                  <a:schemeClr val="accent6">
                    <a:lumMod val="75000"/>
                  </a:schemeClr>
                </a:solidFill>
                <a:highlight>
                  <a:srgbClr val="C0C0C0"/>
                </a:highlight>
                <a:latin typeface="Trebuchet MS" panose="020B0603020202020204" pitchFamily="34" charset="0"/>
              </a:rPr>
              <a:t>sécurisation </a:t>
            </a:r>
            <a:r>
              <a:rPr lang="fr-FR" strike="sngStrike" dirty="0">
                <a:solidFill>
                  <a:srgbClr val="333399"/>
                </a:solidFill>
                <a:highlight>
                  <a:srgbClr val="C0C0C0"/>
                </a:highlight>
                <a:latin typeface="Trebuchet MS" panose="020B0603020202020204" pitchFamily="34" charset="0"/>
              </a:rPr>
              <a:t>du soutien d’étiage et</a:t>
            </a:r>
            <a:r>
              <a:rPr lang="fr-FR" dirty="0">
                <a:solidFill>
                  <a:srgbClr val="333399"/>
                </a:solidFill>
                <a:highlight>
                  <a:srgbClr val="C0C0C0"/>
                </a:highlight>
                <a:latin typeface="Trebuchet MS" panose="020B0603020202020204" pitchFamily="34" charset="0"/>
              </a:rPr>
              <a:t> </a:t>
            </a:r>
            <a:r>
              <a:rPr lang="fr-FR" b="1" dirty="0">
                <a:solidFill>
                  <a:schemeClr val="accent6">
                    <a:lumMod val="75000"/>
                  </a:schemeClr>
                </a:solidFill>
                <a:highlight>
                  <a:srgbClr val="C0C0C0"/>
                </a:highlight>
                <a:latin typeface="Trebuchet MS" panose="020B0603020202020204" pitchFamily="34" charset="0"/>
              </a:rPr>
              <a:t>des besoins des milieux</a:t>
            </a:r>
          </a:p>
          <a:p>
            <a:pPr>
              <a:spcBef>
                <a:spcPts val="600"/>
              </a:spcBef>
            </a:pPr>
            <a:endParaRPr lang="fr-FR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>
              <a:spcBef>
                <a:spcPts val="600"/>
              </a:spcBef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C'est l'objectif de l'élaboration de l'Atlas des zones à enjeux aval que d'identifier les zones où une gestion en pression des nappes profondes s'impose pour garantir un flux indispensable pour garantir le bon état </a:t>
            </a:r>
          </a:p>
          <a:p>
            <a:pPr marL="342900" indent="-3429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d'un milieu (lorsque ce milieu est un cours d'eau, ce flux sortant est assimilable à un soutien d'étiage naturel),</a:t>
            </a:r>
          </a:p>
          <a:p>
            <a:pPr marL="342900" indent="-3429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d'un usage.</a:t>
            </a:r>
          </a:p>
          <a:p>
            <a:pPr marL="342900" indent="-3429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fr-FR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marL="457200" indent="-4572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Finalisation de l’Atlas des zones à enjeux aval et, le cas échéant, fixation de règles de gestion en pression</a:t>
            </a:r>
          </a:p>
          <a:p>
            <a:pPr marL="457200" indent="-4572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Evaluation des besoins d’activités spécifiques (industrie spécialisée, géothermie…)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B3246416-3896-0385-8BAE-3F2C9558CC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>
            <a:normAutofit fontScale="90000"/>
          </a:bodyPr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Feuille de route EPTB Nappes profondes</a:t>
            </a:r>
            <a:br>
              <a:rPr lang="fr-FR" altLang="fr-FR" sz="2800" b="1" dirty="0">
                <a:solidFill>
                  <a:srgbClr val="0077D4"/>
                </a:solidFill>
              </a:rPr>
            </a:br>
            <a:r>
              <a:rPr lang="fr-FR" altLang="fr-FR" sz="2800" b="1" dirty="0">
                <a:solidFill>
                  <a:srgbClr val="0077D4"/>
                </a:solidFill>
              </a:rPr>
              <a:t>Contenu par axe</a:t>
            </a:r>
            <a:endParaRPr lang="fr-FR" altLang="fr-FR" sz="2400" b="1" i="1" dirty="0">
              <a:solidFill>
                <a:srgbClr val="0077D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2214153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6756</TotalTime>
  <Words>1458</Words>
  <Application>Microsoft Office PowerPoint</Application>
  <PresentationFormat>Affichage à l'écran (4:3)</PresentationFormat>
  <Paragraphs>135</Paragraphs>
  <Slides>14</Slides>
  <Notes>14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19" baseType="lpstr">
      <vt:lpstr>Arial</vt:lpstr>
      <vt:lpstr>Calibri</vt:lpstr>
      <vt:lpstr>Trebuchet MS</vt:lpstr>
      <vt:lpstr>Wingdings</vt:lpstr>
      <vt:lpstr>Office Theme</vt:lpstr>
      <vt:lpstr>Stratégie pour la gestion quantitative de la ressource en eau dans le bassin Adour-Garonne   Feuille de route 2022-2027 pour les Nappes profondes de Gironde</vt:lpstr>
      <vt:lpstr>Feuille de route EPTB</vt:lpstr>
      <vt:lpstr>La stratégie adoptée par le Comité de bassin</vt:lpstr>
      <vt:lpstr>Feuille de route EPTB Nappes profondes Elaboration</vt:lpstr>
      <vt:lpstr>Feuille de route EPTB Nappes profondes Contenu</vt:lpstr>
      <vt:lpstr>Feuille de route EPTB Nappes profondes Projet de contenu</vt:lpstr>
      <vt:lpstr>Feuille de route EPTB Nappes profondes Projet de contenu</vt:lpstr>
      <vt:lpstr>Feuille de route EPTB Nappes profondes Projet de contenu</vt:lpstr>
      <vt:lpstr>Feuille de route EPTB Nappes profondes Contenu</vt:lpstr>
      <vt:lpstr>Feuille de route EPTB Nappes profondes Contenu par axe</vt:lpstr>
      <vt:lpstr>Feuille de route EPTB Nappes profondes Contenu par axe</vt:lpstr>
      <vt:lpstr>Feuille de route EPTB Nappes profondes Contenu par axe</vt:lpstr>
      <vt:lpstr>Feuille de route EPTB Nappes profondes Contenu par axe</vt:lpstr>
      <vt:lpstr>Feuille de route EPTB Nappes profondes Contenu par axe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bruno.degrissac</dc:creator>
  <cp:lastModifiedBy>Bruno de Grissac</cp:lastModifiedBy>
  <cp:revision>361</cp:revision>
  <cp:lastPrinted>2016-10-18T07:35:07Z</cp:lastPrinted>
  <dcterms:created xsi:type="dcterms:W3CDTF">2015-09-15T19:44:09Z</dcterms:created>
  <dcterms:modified xsi:type="dcterms:W3CDTF">2022-06-23T13:43:43Z</dcterms:modified>
</cp:coreProperties>
</file>