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78" r:id="rId2"/>
    <p:sldId id="276" r:id="rId3"/>
    <p:sldId id="263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FF9900"/>
    <a:srgbClr val="FFCC00"/>
    <a:srgbClr val="FF0000"/>
    <a:srgbClr val="D9D9D9"/>
    <a:srgbClr val="006600"/>
    <a:srgbClr val="006C31"/>
    <a:srgbClr val="00642D"/>
    <a:srgbClr val="0000FF"/>
    <a:srgbClr val="9606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180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Classeur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Prélèvement forage MIRA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Feuil1!$G$9:$G$11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Feuil1!$H$9:$H$11</c:f>
              <c:numCache>
                <c:formatCode>General</c:formatCode>
                <c:ptCount val="3"/>
                <c:pt idx="0">
                  <c:v>6000</c:v>
                </c:pt>
                <c:pt idx="1">
                  <c:v>10000</c:v>
                </c:pt>
                <c:pt idx="2">
                  <c:v>8700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95-4892-825E-D33037EC03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542160472"/>
        <c:axId val="542160800"/>
      </c:barChart>
      <c:lineChart>
        <c:grouping val="standard"/>
        <c:varyColors val="0"/>
        <c:ser>
          <c:idx val="1"/>
          <c:order val="1"/>
          <c:spPr>
            <a:ln w="28575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Feuil1!$G$9:$G$11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Feuil1!$I$9:$I$11</c:f>
              <c:numCache>
                <c:formatCode>General</c:formatCode>
                <c:ptCount val="3"/>
                <c:pt idx="0">
                  <c:v>10000</c:v>
                </c:pt>
                <c:pt idx="1">
                  <c:v>10000</c:v>
                </c:pt>
                <c:pt idx="2">
                  <c:v>10000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95-4892-825E-D33037EC03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42160472"/>
        <c:axId val="542160800"/>
      </c:lineChart>
      <c:catAx>
        <c:axId val="542160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42160800"/>
        <c:crosses val="autoZero"/>
        <c:auto val="1"/>
        <c:lblAlgn val="ctr"/>
        <c:lblOffset val="100"/>
        <c:noMultiLvlLbl val="0"/>
      </c:catAx>
      <c:valAx>
        <c:axId val="54216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Volume annuel prélevé (m</a:t>
                </a:r>
                <a:r>
                  <a:rPr lang="fr-FR" baseline="30000"/>
                  <a:t>3</a:t>
                </a:r>
                <a:r>
                  <a:rPr lang="fr-FR"/>
                  <a:t>/an)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42160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04/04/2022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3291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5784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04/04/2022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6" y="1535457"/>
            <a:ext cx="8618397" cy="4942461"/>
          </a:xfrm>
        </p:spPr>
        <p:txBody>
          <a:bodyPr>
            <a:norm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Brasserie MIRA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augmentation des débits autorisés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sollicité par la DDTM (23 mars 2022)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Dossier de demande d’augmentation des volumes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Oligocène littoral non déficitaire</a:t>
            </a:r>
            <a:endParaRPr lang="fr-FR" altLang="fr-FR" sz="17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exploitation du forage oligocène sur le site de la Teste-de-Buch </a:t>
            </a:r>
          </a:p>
          <a:p>
            <a:pPr marL="342900" lvl="1" indent="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(BSS002QBVB) autorisé pour 7 m</a:t>
            </a:r>
            <a:r>
              <a:rPr lang="fr-FR" altLang="fr-FR" sz="18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/h et 10 000 m</a:t>
            </a:r>
            <a:r>
              <a:rPr lang="fr-FR" altLang="fr-FR" sz="18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/an </a:t>
            </a: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(avis CLE 2016-042)</a:t>
            </a: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augmentation de la capacité de production du site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par ailleurs, volonté de créer un nouveau centre de production </a:t>
            </a: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(300 000 m</a:t>
            </a:r>
            <a:r>
              <a:rPr lang="fr-FR" altLang="fr-FR" sz="12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/an &gt; avis 2021-003)</a:t>
            </a: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6850" y="1362668"/>
            <a:ext cx="3057147" cy="3597181"/>
          </a:xfrm>
          <a:prstGeom prst="rect">
            <a:avLst/>
          </a:prstGeom>
          <a:ln w="76200">
            <a:noFill/>
          </a:ln>
        </p:spPr>
      </p:pic>
      <p:sp>
        <p:nvSpPr>
          <p:cNvPr id="7" name="Forme libre 6"/>
          <p:cNvSpPr/>
          <p:nvPr/>
        </p:nvSpPr>
        <p:spPr>
          <a:xfrm>
            <a:off x="3751617" y="1627601"/>
            <a:ext cx="2832064" cy="2015931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2 h 7819780"/>
              <a:gd name="connsiteX1" fmla="*/ 1487583 w 1487583"/>
              <a:gd name="connsiteY1" fmla="*/ 7819780 h 7819780"/>
              <a:gd name="connsiteX0" fmla="*/ 0 w 1487583"/>
              <a:gd name="connsiteY0" fmla="*/ 2352 h 7822130"/>
              <a:gd name="connsiteX1" fmla="*/ 1487583 w 1487583"/>
              <a:gd name="connsiteY1" fmla="*/ 7822130 h 7822130"/>
              <a:gd name="connsiteX0" fmla="*/ 0 w 1487583"/>
              <a:gd name="connsiteY0" fmla="*/ 26864 h 7846642"/>
              <a:gd name="connsiteX1" fmla="*/ 1487583 w 1487583"/>
              <a:gd name="connsiteY1" fmla="*/ 7846642 h 7846642"/>
              <a:gd name="connsiteX0" fmla="*/ 0 w 1487583"/>
              <a:gd name="connsiteY0" fmla="*/ 25156 h 7844934"/>
              <a:gd name="connsiteX1" fmla="*/ 1487583 w 1487583"/>
              <a:gd name="connsiteY1" fmla="*/ 7844934 h 7844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87583" h="7844934">
                <a:moveTo>
                  <a:pt x="0" y="25156"/>
                </a:moveTo>
                <a:cubicBezTo>
                  <a:pt x="1035733" y="-105452"/>
                  <a:pt x="1387628" y="-17079"/>
                  <a:pt x="1487583" y="7844934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A61DF12-C3C3-4D82-A444-FE655867FD1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d’augmentation des débits autorisés de la Brasserie MIRA</a:t>
            </a:r>
          </a:p>
        </p:txBody>
      </p:sp>
    </p:spTree>
    <p:extLst>
      <p:ext uri="{BB962C8B-B14F-4D97-AF65-F5344CB8AC3E}">
        <p14:creationId xmlns:p14="http://schemas.microsoft.com/office/powerpoint/2010/main" val="1894758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F0F0360E-90A3-489A-AF09-B09E49D846EE}"/>
              </a:ext>
            </a:extLst>
          </p:cNvPr>
          <p:cNvSpPr txBox="1">
            <a:spLocks/>
          </p:cNvSpPr>
          <p:nvPr/>
        </p:nvSpPr>
        <p:spPr>
          <a:xfrm>
            <a:off x="251652" y="1344668"/>
            <a:ext cx="8005108" cy="48421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r-FR" sz="1800" u="sng" dirty="0">
                <a:solidFill>
                  <a:srgbClr val="333399"/>
                </a:solidFill>
              </a:rPr>
              <a:t>Besoins :</a:t>
            </a:r>
            <a:endParaRPr lang="fr-FR" sz="1800" dirty="0">
              <a:solidFill>
                <a:srgbClr val="333399"/>
              </a:solidFill>
            </a:endParaRP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333399"/>
                </a:solidFill>
              </a:rPr>
              <a:t>Qualité :</a:t>
            </a:r>
          </a:p>
          <a:p>
            <a:pPr marL="585788" lvl="1" indent="-28575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800" dirty="0">
                <a:solidFill>
                  <a:srgbClr val="333399"/>
                </a:solidFill>
              </a:rPr>
              <a:t>eau destinée à la consommation humaine (eau potable) car processus alimentaire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333399"/>
                </a:solidFill>
              </a:rPr>
              <a:t>Quantité :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1800" dirty="0">
              <a:solidFill>
                <a:srgbClr val="333399"/>
              </a:solidFill>
            </a:endParaRP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1800" dirty="0">
              <a:solidFill>
                <a:srgbClr val="333399"/>
              </a:solidFill>
            </a:endParaRP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333399"/>
                </a:solidFill>
              </a:rPr>
              <a:t>Optimisation de l’usage :</a:t>
            </a:r>
          </a:p>
          <a:p>
            <a:pPr marL="0" indent="0">
              <a:buFont typeface="Arial"/>
              <a:buNone/>
            </a:pPr>
            <a:endParaRPr lang="fr-FR" sz="1800" dirty="0">
              <a:solidFill>
                <a:srgbClr val="333399"/>
              </a:solidFill>
            </a:endParaRP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0D251A7B-CCD2-44D3-A4C7-59033B5F78F2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2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9C401F5E-A896-478C-A472-9BA3E06076A3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d’augmentation des débits autorisés de la Brasserie MIRA</a:t>
            </a:r>
          </a:p>
        </p:txBody>
      </p:sp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48D0659A-1665-4A3C-B2B4-35537513AE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859399"/>
              </p:ext>
            </p:extLst>
          </p:nvPr>
        </p:nvGraphicFramePr>
        <p:xfrm>
          <a:off x="2195736" y="2675081"/>
          <a:ext cx="6096000" cy="124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0021">
                  <a:extLst>
                    <a:ext uri="{9D8B030D-6E8A-4147-A177-3AD203B41FA5}">
                      <a16:colId xmlns:a16="http://schemas.microsoft.com/office/drawing/2014/main" val="2010948313"/>
                    </a:ext>
                  </a:extLst>
                </a:gridCol>
                <a:gridCol w="897979">
                  <a:extLst>
                    <a:ext uri="{9D8B030D-6E8A-4147-A177-3AD203B41FA5}">
                      <a16:colId xmlns:a16="http://schemas.microsoft.com/office/drawing/2014/main" val="50673055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6391624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722410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Débit (m</a:t>
                      </a:r>
                      <a:r>
                        <a:rPr lang="fr-FR" baseline="30000" dirty="0"/>
                        <a:t>3</a:t>
                      </a:r>
                      <a:r>
                        <a:rPr lang="fr-FR" dirty="0"/>
                        <a:t>/h)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Volume journalier (m</a:t>
                      </a:r>
                      <a:r>
                        <a:rPr lang="fr-FR" baseline="30000" dirty="0"/>
                        <a:t>3</a:t>
                      </a:r>
                      <a:r>
                        <a:rPr lang="fr-FR" dirty="0"/>
                        <a:t>/j)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Volume annuel (m</a:t>
                      </a:r>
                      <a:r>
                        <a:rPr lang="fr-FR" baseline="30000" dirty="0"/>
                        <a:t>3</a:t>
                      </a:r>
                      <a:r>
                        <a:rPr lang="fr-FR" dirty="0"/>
                        <a:t>/an)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5481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Autorisation actuelle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4165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Demande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160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40 000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4079647"/>
                  </a:ext>
                </a:extLst>
              </a:tr>
            </a:tbl>
          </a:graphicData>
        </a:graphic>
      </p:graphicFrame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id="{A9FDEC44-8A50-4F99-B3D2-7E6FBA15EF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9288514"/>
              </p:ext>
            </p:extLst>
          </p:nvPr>
        </p:nvGraphicFramePr>
        <p:xfrm>
          <a:off x="3855003" y="4001142"/>
          <a:ext cx="5037345" cy="2497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Tableau 3">
            <a:extLst>
              <a:ext uri="{FF2B5EF4-FFF2-40B4-BE49-F238E27FC236}">
                <a16:creationId xmlns:a16="http://schemas.microsoft.com/office/drawing/2014/main" id="{39C42F47-E910-4B8D-ADFC-0320E831AE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505119"/>
              </p:ext>
            </p:extLst>
          </p:nvPr>
        </p:nvGraphicFramePr>
        <p:xfrm>
          <a:off x="1036948" y="4442374"/>
          <a:ext cx="2104582" cy="1804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4276">
                  <a:extLst>
                    <a:ext uri="{9D8B030D-6E8A-4147-A177-3AD203B41FA5}">
                      <a16:colId xmlns:a16="http://schemas.microsoft.com/office/drawing/2014/main" val="1338441253"/>
                    </a:ext>
                  </a:extLst>
                </a:gridCol>
                <a:gridCol w="570306">
                  <a:extLst>
                    <a:ext uri="{9D8B030D-6E8A-4147-A177-3AD203B41FA5}">
                      <a16:colId xmlns:a16="http://schemas.microsoft.com/office/drawing/2014/main" val="2078973270"/>
                    </a:ext>
                  </a:extLst>
                </a:gridCol>
              </a:tblGrid>
              <a:tr h="525666">
                <a:tc gridSpan="2"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Ratio </a:t>
                      </a:r>
                      <a:br>
                        <a:rPr lang="fr-FR" sz="1400" dirty="0"/>
                      </a:br>
                      <a:r>
                        <a:rPr lang="fr-FR" sz="1400" dirty="0"/>
                        <a:t>L d’eau / L de bière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96344"/>
                  </a:ext>
                </a:extLst>
              </a:tr>
              <a:tr h="426374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Initial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790116"/>
                  </a:ext>
                </a:extLst>
              </a:tr>
              <a:tr h="426374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Actuel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118089"/>
                  </a:ext>
                </a:extLst>
              </a:tr>
              <a:tr h="426374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Objectif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491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4651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42951" y="1357507"/>
            <a:ext cx="243265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fr-FR" altLang="fr-FR" sz="2000" b="1" u="sng" dirty="0">
                <a:solidFill>
                  <a:schemeClr val="accent2"/>
                </a:solidFill>
                <a:latin typeface="Gill Sans MT" pitchFamily="34" charset="0"/>
              </a:rPr>
              <a:t>Proposition d’avis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42951" y="1780753"/>
            <a:ext cx="8658098" cy="4439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l’unité de gestion concernée, à savoir l’Oligocène littoral non déficitaire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qualité requise pour l’usage agroalimentaire (eau destinée à la consommation humaine)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l'impossibilité d'un approvisionnement à partir du réseau public d'eau potable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mesures d'optimisation des usages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et sous réserve que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pétitionnaire s’engage à garantir un usage optimisé de l'eau ;</a:t>
            </a:r>
          </a:p>
          <a:p>
            <a:pPr marL="263525"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l’augmentation du volume autorisé sur le forage BSS002QBVB à hauteur de 40 000 m</a:t>
            </a:r>
            <a:r>
              <a:rPr lang="fr-FR" altLang="fr-FR" sz="20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/an peut être jugé compatible avec le SAGE Nappes profondes de Gironde.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55C08902-2C7F-4FAE-A9CE-993870ABE563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d’augmentation des débits autorisés de la Brasserie MIRA</a:t>
            </a:r>
          </a:p>
        </p:txBody>
      </p:sp>
    </p:spTree>
    <p:extLst>
      <p:ext uri="{BB962C8B-B14F-4D97-AF65-F5344CB8AC3E}">
        <p14:creationId xmlns:p14="http://schemas.microsoft.com/office/powerpoint/2010/main" val="2852734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1873</TotalTime>
  <Words>314</Words>
  <Application>Microsoft Office PowerPoint</Application>
  <PresentationFormat>Affichage à l'écran (4:3)</PresentationFormat>
  <Paragraphs>56</Paragraphs>
  <Slides>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Gill Sans MT</vt:lpstr>
      <vt:lpstr>Trebuchet MS</vt:lpstr>
      <vt:lpstr>Wingdings</vt:lpstr>
      <vt:lpstr>Thème1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120</cp:revision>
  <dcterms:created xsi:type="dcterms:W3CDTF">2018-06-11T08:02:18Z</dcterms:created>
  <dcterms:modified xsi:type="dcterms:W3CDTF">2022-04-04T07:37:24Z</dcterms:modified>
</cp:coreProperties>
</file>