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omments/modernComment_100_9B814CB2.xml" ContentType="application/vnd.ms-powerpoint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76" r:id="rId3"/>
    <p:sldId id="277" r:id="rId4"/>
    <p:sldId id="279" r:id="rId5"/>
    <p:sldId id="278" r:id="rId6"/>
    <p:sldId id="263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7D24F02-7044-99A3-4E4B-372E09615923}" name="Alexis Lafficher" initials="AL" userId="S::alexis.lafficher@smegreg.org::c9b39a26-3996-48dd-9c7f-393c4ba8122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  <a:srgbClr val="333399"/>
    <a:srgbClr val="FF0000"/>
    <a:srgbClr val="D9D9D9"/>
    <a:srgbClr val="FFCC00"/>
    <a:srgbClr val="006600"/>
    <a:srgbClr val="006C31"/>
    <a:srgbClr val="00642D"/>
    <a:srgbClr val="0000FF"/>
    <a:srgbClr val="960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comments/modernComment_100_9B814CB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0C5221C-FA6B-4966-89CF-6DBFE27F4D81}" authorId="{57D24F02-7044-99A3-4E4B-372E09615923}" created="2022-02-28T15:26:20.77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608942258" sldId="256"/>
      <ac:spMk id="5" creationId="{00000000-0000-0000-0000-000000000000}"/>
      <ac:txMk cp="233" len="21">
        <ac:context len="426" hash="416274408"/>
      </ac:txMk>
    </ac:txMkLst>
    <p188:pos x="5972511" y="2470935"/>
    <p188:txBody>
      <a:bodyPr/>
      <a:lstStyle/>
      <a:p>
        <a:r>
          <a:rPr lang="fr-FR"/>
          <a:t>Formulation à valider ou supprimer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30/03/2022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784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175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30/03/2022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microsoft.com/office/2018/10/relationships/comments" Target="../comments/modernComment_100_9B814CB2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78764" y="1362668"/>
            <a:ext cx="3565232" cy="4195019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4741667" y="1841567"/>
            <a:ext cx="2854189" cy="1897514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3130718"/>
              <a:gd name="connsiteY0" fmla="*/ 216130 h 9056937"/>
              <a:gd name="connsiteX1" fmla="*/ 2374541 w 3130718"/>
              <a:gd name="connsiteY1" fmla="*/ 186904 h 9056937"/>
              <a:gd name="connsiteX2" fmla="*/ 3053990 w 3130718"/>
              <a:gd name="connsiteY2" fmla="*/ 9056937 h 9056937"/>
              <a:gd name="connsiteX0" fmla="*/ 0 w 3130718"/>
              <a:gd name="connsiteY0" fmla="*/ 48440 h 8889247"/>
              <a:gd name="connsiteX1" fmla="*/ 2374541 w 3130718"/>
              <a:gd name="connsiteY1" fmla="*/ 19214 h 8889247"/>
              <a:gd name="connsiteX2" fmla="*/ 3053990 w 3130718"/>
              <a:gd name="connsiteY2" fmla="*/ 8889247 h 8889247"/>
              <a:gd name="connsiteX0" fmla="*/ 0 w 3130718"/>
              <a:gd name="connsiteY0" fmla="*/ 35106 h 8875913"/>
              <a:gd name="connsiteX1" fmla="*/ 2374541 w 3130718"/>
              <a:gd name="connsiteY1" fmla="*/ 5880 h 8875913"/>
              <a:gd name="connsiteX2" fmla="*/ 3053990 w 3130718"/>
              <a:gd name="connsiteY2" fmla="*/ 8875913 h 8875913"/>
              <a:gd name="connsiteX0" fmla="*/ 0 w 3130718"/>
              <a:gd name="connsiteY0" fmla="*/ 48440 h 8889247"/>
              <a:gd name="connsiteX1" fmla="*/ 2374541 w 3130718"/>
              <a:gd name="connsiteY1" fmla="*/ 19214 h 8889247"/>
              <a:gd name="connsiteX2" fmla="*/ 3053990 w 3130718"/>
              <a:gd name="connsiteY2" fmla="*/ 8889247 h 8889247"/>
              <a:gd name="connsiteX0" fmla="*/ 0 w 3053990"/>
              <a:gd name="connsiteY0" fmla="*/ 1 h 8840808"/>
              <a:gd name="connsiteX1" fmla="*/ 3053990 w 3053990"/>
              <a:gd name="connsiteY1" fmla="*/ 8840808 h 8840808"/>
              <a:gd name="connsiteX0" fmla="*/ 0 w 3053990"/>
              <a:gd name="connsiteY0" fmla="*/ 3291 h 8844098"/>
              <a:gd name="connsiteX1" fmla="*/ 3053990 w 3053990"/>
              <a:gd name="connsiteY1" fmla="*/ 8844098 h 8844098"/>
              <a:gd name="connsiteX0" fmla="*/ 0 w 3053990"/>
              <a:gd name="connsiteY0" fmla="*/ 7444 h 8848251"/>
              <a:gd name="connsiteX1" fmla="*/ 3053990 w 3053990"/>
              <a:gd name="connsiteY1" fmla="*/ 8848251 h 8848251"/>
              <a:gd name="connsiteX0" fmla="*/ 0 w 3053990"/>
              <a:gd name="connsiteY0" fmla="*/ 85336 h 8926143"/>
              <a:gd name="connsiteX1" fmla="*/ 3053990 w 3053990"/>
              <a:gd name="connsiteY1" fmla="*/ 8926143 h 8926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53990" h="8926143">
                <a:moveTo>
                  <a:pt x="0" y="85336"/>
                </a:moveTo>
                <a:cubicBezTo>
                  <a:pt x="1590459" y="-79429"/>
                  <a:pt x="2992193" y="-876263"/>
                  <a:pt x="3053990" y="8926143"/>
                </a:cubicBezTo>
              </a:path>
            </a:pathLst>
          </a:custGeom>
          <a:ln w="63500" cap="flat" cmpd="sng" algn="ctr">
            <a:solidFill>
              <a:srgbClr val="0077D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les possibilités de 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mutualisation d'un forage à l'Eocène à Créon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7" y="1535457"/>
            <a:ext cx="7647308" cy="4942461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Région Nouvelle-Aquitaine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	et SIAEPA de Bonnetan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Région : création d’un doublet géothermique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SIAEPA : remplacement du forage éocène </a:t>
            </a:r>
          </a:p>
          <a:p>
            <a:pPr marL="0" indent="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de </a:t>
            </a:r>
            <a:r>
              <a:rPr lang="fr-FR" altLang="fr-FR" sz="18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Montuard</a:t>
            </a: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Réflexion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mutualisation des projets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 note SMEGREG 2022-026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centre déficitaire 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marL="0" indent="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projets concomitants de forages à l'Eocène portés</a:t>
            </a:r>
          </a:p>
          <a:p>
            <a:pPr marL="0" indent="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par deux acteurs pour des usages différents (géothermie et AEP)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F0F0360E-90A3-489A-AF09-B09E49D846EE}"/>
              </a:ext>
            </a:extLst>
          </p:cNvPr>
          <p:cNvSpPr txBox="1">
            <a:spLocks/>
          </p:cNvSpPr>
          <p:nvPr/>
        </p:nvSpPr>
        <p:spPr>
          <a:xfrm>
            <a:off x="251652" y="1484746"/>
            <a:ext cx="8568820" cy="1393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1800" dirty="0">
                <a:solidFill>
                  <a:srgbClr val="333399"/>
                </a:solidFill>
              </a:rPr>
              <a:t>Projet de la Région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333399"/>
                </a:solidFill>
              </a:rPr>
              <a:t>2 forages à l'Eocène centre (1 producteur et 1 injecteur)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333399"/>
                </a:solidFill>
              </a:rPr>
              <a:t>usage : géothermie pour le futur lycée de Créon (chauffage l’hiver et rafraichissement l’été)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333399"/>
                </a:solidFill>
              </a:rPr>
              <a:t>besoin : inférieur à 100 000 m</a:t>
            </a:r>
            <a:r>
              <a:rPr lang="fr-FR" sz="1800" baseline="30000" dirty="0">
                <a:solidFill>
                  <a:srgbClr val="333399"/>
                </a:solidFill>
              </a:rPr>
              <a:t>3</a:t>
            </a:r>
            <a:r>
              <a:rPr lang="fr-FR" sz="1800" dirty="0">
                <a:solidFill>
                  <a:srgbClr val="333399"/>
                </a:solidFill>
              </a:rPr>
              <a:t>/an avec réinjection intégrale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333399"/>
                </a:solidFill>
              </a:rPr>
              <a:t>planning : mise en service en septembre 2023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1800" dirty="0">
              <a:solidFill>
                <a:srgbClr val="333399"/>
              </a:solidFill>
            </a:endParaRP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333399"/>
                </a:solidFill>
              </a:rPr>
              <a:t>Projet SIAEPA de Bonnetan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333399"/>
                </a:solidFill>
              </a:rPr>
              <a:t>réhabilitation ou remplacement du forage de </a:t>
            </a:r>
            <a:r>
              <a:rPr lang="fr-FR" sz="1800" dirty="0" err="1">
                <a:solidFill>
                  <a:srgbClr val="333399"/>
                </a:solidFill>
              </a:rPr>
              <a:t>Montuard</a:t>
            </a:r>
            <a:endParaRPr lang="fr-FR" sz="1800" dirty="0">
              <a:solidFill>
                <a:srgbClr val="333399"/>
              </a:solidFill>
            </a:endParaRP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333399"/>
                </a:solidFill>
              </a:rPr>
              <a:t>Usage : alimentation en eau potable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333399"/>
                </a:solidFill>
              </a:rPr>
              <a:t>besoin : selon productivité et dans la limite de l’autorisation globale du SIAEPA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333399"/>
                </a:solidFill>
              </a:rPr>
              <a:t>planning : 2023-2024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1800" dirty="0">
              <a:solidFill>
                <a:srgbClr val="333399"/>
              </a:solidFill>
            </a:endParaRP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1800" dirty="0">
              <a:solidFill>
                <a:srgbClr val="333399"/>
              </a:solidFill>
            </a:endParaRPr>
          </a:p>
          <a:p>
            <a:pPr marL="0" indent="0">
              <a:buFont typeface="Arial"/>
              <a:buNone/>
            </a:pPr>
            <a:endParaRPr lang="fr-FR" sz="1800" dirty="0">
              <a:solidFill>
                <a:srgbClr val="333399"/>
              </a:solidFill>
            </a:endParaRPr>
          </a:p>
          <a:p>
            <a:pPr marL="0" indent="0">
              <a:buFont typeface="Arial"/>
              <a:buNone/>
            </a:pPr>
            <a:endParaRPr lang="fr-FR" sz="1800" dirty="0">
              <a:solidFill>
                <a:srgbClr val="333399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C36C459-C2F9-42F9-AF96-8884082D6606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les possibilités de 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mutualisation d'un forage à l'Eocène à Créon</a:t>
            </a:r>
          </a:p>
        </p:txBody>
      </p:sp>
    </p:spTree>
    <p:extLst>
      <p:ext uri="{BB962C8B-B14F-4D97-AF65-F5344CB8AC3E}">
        <p14:creationId xmlns:p14="http://schemas.microsoft.com/office/powerpoint/2010/main" val="368465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F0F0360E-90A3-489A-AF09-B09E49D846EE}"/>
              </a:ext>
            </a:extLst>
          </p:cNvPr>
          <p:cNvSpPr txBox="1">
            <a:spLocks/>
          </p:cNvSpPr>
          <p:nvPr/>
        </p:nvSpPr>
        <p:spPr>
          <a:xfrm>
            <a:off x="267855" y="1484746"/>
            <a:ext cx="8626763" cy="3022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2000" u="sng" dirty="0">
                <a:solidFill>
                  <a:srgbClr val="333399"/>
                </a:solidFill>
              </a:rPr>
              <a:t>Scénarios évoqués :</a:t>
            </a:r>
          </a:p>
          <a:p>
            <a:pPr marL="800100" lvl="1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</a:rPr>
              <a:t>la Région valorise </a:t>
            </a:r>
            <a:r>
              <a:rPr lang="fr-FR" sz="2000" b="1" dirty="0">
                <a:solidFill>
                  <a:srgbClr val="333399"/>
                </a:solidFill>
              </a:rPr>
              <a:t>une partie </a:t>
            </a:r>
            <a:r>
              <a:rPr lang="fr-FR" sz="2000" dirty="0">
                <a:solidFill>
                  <a:srgbClr val="333399"/>
                </a:solidFill>
              </a:rPr>
              <a:t>des volumes prélevés via un transfert au SIAEPA (</a:t>
            </a:r>
            <a:r>
              <a:rPr lang="fr-FR" sz="2000" u="sng" dirty="0">
                <a:solidFill>
                  <a:srgbClr val="333399"/>
                </a:solidFill>
              </a:rPr>
              <a:t>réinjection partielle</a:t>
            </a:r>
            <a:r>
              <a:rPr lang="fr-FR" sz="2000" dirty="0">
                <a:solidFill>
                  <a:srgbClr val="333399"/>
                </a:solidFill>
              </a:rPr>
              <a:t>)</a:t>
            </a:r>
          </a:p>
          <a:p>
            <a:pPr marL="800100" lvl="1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</a:rPr>
              <a:t>la Région valorise </a:t>
            </a:r>
            <a:r>
              <a:rPr lang="fr-FR" sz="2000" b="1" dirty="0">
                <a:solidFill>
                  <a:srgbClr val="333399"/>
                </a:solidFill>
              </a:rPr>
              <a:t>la totalité </a:t>
            </a:r>
            <a:r>
              <a:rPr lang="fr-FR" sz="2000" dirty="0">
                <a:solidFill>
                  <a:srgbClr val="333399"/>
                </a:solidFill>
              </a:rPr>
              <a:t>des volumes prélevés via un transfert au SIAEPA (</a:t>
            </a:r>
            <a:r>
              <a:rPr lang="fr-FR" sz="2000" u="sng" dirty="0">
                <a:solidFill>
                  <a:srgbClr val="333399"/>
                </a:solidFill>
              </a:rPr>
              <a:t>pas de réinjection</a:t>
            </a:r>
            <a:r>
              <a:rPr lang="fr-FR" sz="2000" dirty="0">
                <a:solidFill>
                  <a:srgbClr val="333399"/>
                </a:solidFill>
              </a:rPr>
              <a:t>)</a:t>
            </a:r>
          </a:p>
          <a:p>
            <a:pPr marL="800100" lvl="1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</a:rPr>
              <a:t>le SIAEPA valorise le </a:t>
            </a:r>
            <a:r>
              <a:rPr lang="fr-FR" sz="2000" b="1" dirty="0">
                <a:solidFill>
                  <a:srgbClr val="333399"/>
                </a:solidFill>
              </a:rPr>
              <a:t>potentiel géothermique </a:t>
            </a:r>
            <a:r>
              <a:rPr lang="fr-FR" sz="2000" dirty="0">
                <a:solidFill>
                  <a:srgbClr val="333399"/>
                </a:solidFill>
              </a:rPr>
              <a:t>de ses prélèvements via les installations thermiques de la Région avant de l’utiliser en AEP</a:t>
            </a:r>
          </a:p>
          <a:p>
            <a:pPr marL="800100" lvl="1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endParaRPr lang="fr-FR" sz="2000" dirty="0">
              <a:solidFill>
                <a:srgbClr val="333399"/>
              </a:solidFill>
            </a:endParaRPr>
          </a:p>
          <a:p>
            <a:pPr marL="342900" lvl="1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>
                <a:solidFill>
                  <a:srgbClr val="333399"/>
                </a:solidFill>
              </a:rPr>
              <a:t>Avantages :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</a:rPr>
              <a:t>mutualisation des investissements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</a:rPr>
              <a:t>risques liés à la réinjection limités voire supprimés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B034DC0-571C-4801-8ACD-B7446CBBB027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les possibilités de 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mutualisation d'un forage à l'Eocène à Créon</a:t>
            </a:r>
          </a:p>
        </p:txBody>
      </p:sp>
    </p:spTree>
    <p:extLst>
      <p:ext uri="{BB962C8B-B14F-4D97-AF65-F5344CB8AC3E}">
        <p14:creationId xmlns:p14="http://schemas.microsoft.com/office/powerpoint/2010/main" val="4081543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A74674B1-5E7E-4AE3-B5F1-7E0853CB5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22" y="2069941"/>
            <a:ext cx="8747969" cy="2889481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4BC4D22-896E-47DC-AF43-92C1C341F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394854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Rappel contenu du SAGE</a:t>
            </a:r>
          </a:p>
          <a:p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27999D-D307-4020-8C1B-299C30CC23DC}"/>
              </a:ext>
            </a:extLst>
          </p:cNvPr>
          <p:cNvSpPr/>
          <p:nvPr/>
        </p:nvSpPr>
        <p:spPr>
          <a:xfrm>
            <a:off x="317100" y="3935758"/>
            <a:ext cx="8622812" cy="937900"/>
          </a:xfrm>
          <a:prstGeom prst="rect">
            <a:avLst/>
          </a:prstGeom>
          <a:noFill/>
          <a:ln w="57150">
            <a:solidFill>
              <a:srgbClr val="0077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D3B6C074-8179-4413-B2B4-AC98160B8A63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les possibilités de 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mutualisation d'un forage à l'Eocène à Créon</a:t>
            </a:r>
          </a:p>
        </p:txBody>
      </p:sp>
    </p:spTree>
    <p:extLst>
      <p:ext uri="{BB962C8B-B14F-4D97-AF65-F5344CB8AC3E}">
        <p14:creationId xmlns:p14="http://schemas.microsoft.com/office/powerpoint/2010/main" val="1142860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4BC4D22-896E-47DC-AF43-92C1C341F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291" y="1346121"/>
            <a:ext cx="6811818" cy="7505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Rappel du contenu </a:t>
            </a:r>
          </a:p>
          <a:p>
            <a:pPr marL="0" indent="0">
              <a:buNone/>
            </a:pPr>
            <a:r>
              <a:rPr lang="fr-FR" dirty="0"/>
              <a:t>du SAGE</a:t>
            </a: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401AA6-7334-47E4-B72B-8C7B11F7F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836" y="1440128"/>
            <a:ext cx="6266873" cy="509815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27999D-D307-4020-8C1B-299C30CC23DC}"/>
              </a:ext>
            </a:extLst>
          </p:cNvPr>
          <p:cNvSpPr/>
          <p:nvPr/>
        </p:nvSpPr>
        <p:spPr>
          <a:xfrm>
            <a:off x="2729487" y="3657600"/>
            <a:ext cx="6150513" cy="2281382"/>
          </a:xfrm>
          <a:prstGeom prst="rect">
            <a:avLst/>
          </a:prstGeom>
          <a:noFill/>
          <a:ln w="57150">
            <a:solidFill>
              <a:srgbClr val="0077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7912903-97CA-4DC3-8261-936375AAC4E6}"/>
              </a:ext>
            </a:extLst>
          </p:cNvPr>
          <p:cNvCxnSpPr>
            <a:cxnSpLocks/>
          </p:cNvCxnSpPr>
          <p:nvPr/>
        </p:nvCxnSpPr>
        <p:spPr>
          <a:xfrm flipV="1">
            <a:off x="3278707" y="5038103"/>
            <a:ext cx="5422679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65B1611C-F0A3-436F-89FB-E92A310502B4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les possibilités de 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mutualisation d'un forage à l'Eocène à Créon</a:t>
            </a:r>
          </a:p>
        </p:txBody>
      </p:sp>
    </p:spTree>
    <p:extLst>
      <p:ext uri="{BB962C8B-B14F-4D97-AF65-F5344CB8AC3E}">
        <p14:creationId xmlns:p14="http://schemas.microsoft.com/office/powerpoint/2010/main" val="3115983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2951" y="1357507"/>
            <a:ext cx="45743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d’avis de principe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42951" y="1735881"/>
            <a:ext cx="8658098" cy="457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l’unité de gestion concernée, à savoir l’Eocène centre déficitaire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usages de l'eau, à savoir la géothermie et l'alimentation en eau potable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disposition 59 du PAGD et l’article 1 du Règlement du SAGE ; </a:t>
            </a:r>
          </a:p>
          <a:p>
            <a:pPr algn="just">
              <a:spcBef>
                <a:spcPts val="5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sous réserve que : 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volumes prélevés pour l’usage géothermique soient intégralement réinjectés dans le réservoir d’origine et/ou valorisés pour l'AEP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l'autorisation en cumul du SIAEP de Bonnetan ne soit pas modifiée pour ce qui concerne à l'Eocène centre du fait des ces nouvelles autorisations ;</a:t>
            </a:r>
          </a:p>
          <a:p>
            <a:pPr algn="just">
              <a:spcBef>
                <a:spcPts val="5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sans préjuger de la faisabilité technique et réglementaire du projet,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principe de la mutualisation des ouvrages peut être jugé compatible avec le SAGE Nappes profondes de Gironde.</a:t>
            </a:r>
          </a:p>
          <a:p>
            <a:pPr algn="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Cet  avis de principe sera à compléter d'un avis formel de la CLE en cas </a:t>
            </a:r>
            <a:r>
              <a:rPr lang="fr-FR" altLang="fr-FR">
                <a:solidFill>
                  <a:srgbClr val="333399"/>
                </a:solidFill>
                <a:latin typeface="Trebuchet MS" panose="020B0603020202020204" pitchFamily="34" charset="0"/>
              </a:rPr>
              <a:t>de réalisation, dans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un cadre mutualisé </a:t>
            </a:r>
            <a:r>
              <a:rPr lang="fr-FR" altLang="fr-FR">
                <a:solidFill>
                  <a:srgbClr val="333399"/>
                </a:solidFill>
                <a:latin typeface="Trebuchet MS" panose="020B0603020202020204" pitchFamily="34" charset="0"/>
              </a:rPr>
              <a:t>ou non,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de chacun des projets.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4CDB805-7444-4345-BAD3-C2D5AF2BEDBA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les possibilités de 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mutualisation d'un forage à l'Eocène à Créon</a:t>
            </a:r>
          </a:p>
        </p:txBody>
      </p:sp>
    </p:spTree>
    <p:extLst>
      <p:ext uri="{BB962C8B-B14F-4D97-AF65-F5344CB8AC3E}">
        <p14:creationId xmlns:p14="http://schemas.microsoft.com/office/powerpoint/2010/main" val="2852734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1859</TotalTime>
  <Words>477</Words>
  <Application>Microsoft Office PowerPoint</Application>
  <PresentationFormat>Affichage à l'écran (4:3)</PresentationFormat>
  <Paragraphs>63</Paragraphs>
  <Slides>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117</cp:revision>
  <dcterms:created xsi:type="dcterms:W3CDTF">2018-06-11T08:02:18Z</dcterms:created>
  <dcterms:modified xsi:type="dcterms:W3CDTF">2022-03-30T13:14:14Z</dcterms:modified>
</cp:coreProperties>
</file>