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62" r:id="rId3"/>
    <p:sldId id="261" r:id="rId4"/>
    <p:sldId id="264" r:id="rId5"/>
    <p:sldId id="263" r:id="rId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1341A1"/>
    <a:srgbClr val="333399"/>
    <a:srgbClr val="D9D9D9"/>
    <a:srgbClr val="FFCC00"/>
    <a:srgbClr val="006600"/>
    <a:srgbClr val="006C31"/>
    <a:srgbClr val="00642D"/>
    <a:srgbClr val="0000FF"/>
    <a:srgbClr val="9606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174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31/03/2022</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2</a:t>
            </a:fld>
            <a:endParaRPr lang="fr-FR"/>
          </a:p>
        </p:txBody>
      </p:sp>
    </p:spTree>
    <p:extLst>
      <p:ext uri="{BB962C8B-B14F-4D97-AF65-F5344CB8AC3E}">
        <p14:creationId xmlns:p14="http://schemas.microsoft.com/office/powerpoint/2010/main" val="384941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4</a:t>
            </a:fld>
            <a:endParaRPr lang="fr-FR"/>
          </a:p>
        </p:txBody>
      </p:sp>
    </p:spTree>
    <p:extLst>
      <p:ext uri="{BB962C8B-B14F-4D97-AF65-F5344CB8AC3E}">
        <p14:creationId xmlns:p14="http://schemas.microsoft.com/office/powerpoint/2010/main" val="1556568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5</a:t>
            </a:fld>
            <a:endParaRPr lang="fr-FR"/>
          </a:p>
        </p:txBody>
      </p:sp>
    </p:spTree>
    <p:extLst>
      <p:ext uri="{BB962C8B-B14F-4D97-AF65-F5344CB8AC3E}">
        <p14:creationId xmlns:p14="http://schemas.microsoft.com/office/powerpoint/2010/main" val="35094637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31/03/2022</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E20F6C2-C002-4CA9-AAAF-5A78770F8A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04226" y="1712247"/>
            <a:ext cx="3054555" cy="3594131"/>
          </a:xfrm>
          <a:prstGeom prst="rect">
            <a:avLst/>
          </a:prstGeom>
          <a:ln w="76200">
            <a:noFill/>
          </a:ln>
        </p:spPr>
      </p:pic>
      <p:sp>
        <p:nvSpPr>
          <p:cNvPr id="5" name="Espace réservé du contenu 4"/>
          <p:cNvSpPr>
            <a:spLocks noGrp="1"/>
          </p:cNvSpPr>
          <p:nvPr>
            <p:ph idx="1"/>
          </p:nvPr>
        </p:nvSpPr>
        <p:spPr>
          <a:xfrm>
            <a:off x="202046" y="1535457"/>
            <a:ext cx="8618425" cy="4942461"/>
          </a:xfrm>
        </p:spPr>
        <p:txBody>
          <a:bodyPr>
            <a:noAutofit/>
          </a:bodyPr>
          <a:lstStyle/>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Pétitionnaire :</a:t>
            </a:r>
            <a:r>
              <a:rPr lang="fr-FR" altLang="fr-FR" sz="1800" dirty="0">
                <a:solidFill>
                  <a:srgbClr val="333399"/>
                </a:solidFill>
                <a:latin typeface="Trebuchet MS" panose="020B0603020202020204" pitchFamily="34" charset="0"/>
              </a:rPr>
              <a:t> Pure Salmon France </a:t>
            </a:r>
          </a:p>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Projet  immédiat :</a:t>
            </a:r>
            <a:r>
              <a:rPr lang="fr-FR" altLang="fr-FR" sz="1800" dirty="0">
                <a:solidFill>
                  <a:srgbClr val="333399"/>
                </a:solidFill>
                <a:latin typeface="Trebuchet MS" panose="020B0603020202020204" pitchFamily="34" charset="0"/>
              </a:rPr>
              <a:t> forage de reconnaissance à l'Eocène</a:t>
            </a:r>
          </a:p>
          <a:p>
            <a:pPr marL="355600" indent="-355600" algn="just" defTabSz="914400">
              <a:spcBef>
                <a:spcPts val="1107"/>
              </a:spcBef>
              <a:buClr>
                <a:srgbClr val="C0504D"/>
              </a:buClr>
              <a:buSzPct val="100000"/>
              <a:buNone/>
            </a:pPr>
            <a:r>
              <a:rPr lang="fr-FR" altLang="fr-FR" sz="1800" dirty="0">
                <a:solidFill>
                  <a:srgbClr val="333399"/>
                </a:solidFill>
                <a:latin typeface="Trebuchet MS" panose="020B0603020202020204" pitchFamily="34" charset="0"/>
              </a:rPr>
              <a:t>Projet à terme : exploitation de la nappe Eocène</a:t>
            </a:r>
          </a:p>
          <a:p>
            <a:pPr marL="355600" indent="-355600" algn="just" defTabSz="914400">
              <a:spcBef>
                <a:spcPts val="0"/>
              </a:spcBef>
              <a:buClr>
                <a:srgbClr val="C0504D"/>
              </a:buClr>
              <a:buSzPct val="100000"/>
              <a:buNone/>
            </a:pPr>
            <a:r>
              <a:rPr lang="fr-FR" altLang="fr-FR" sz="1800" dirty="0">
                <a:solidFill>
                  <a:srgbClr val="333399"/>
                </a:solidFill>
                <a:latin typeface="Trebuchet MS" panose="020B0603020202020204" pitchFamily="34" charset="0"/>
              </a:rPr>
              <a:t>			pour alimenter une ferme aquacole</a:t>
            </a:r>
          </a:p>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Demande :</a:t>
            </a:r>
            <a:r>
              <a:rPr lang="fr-FR" altLang="fr-FR" sz="1800" dirty="0">
                <a:solidFill>
                  <a:srgbClr val="333399"/>
                </a:solidFill>
                <a:latin typeface="Trebuchet MS" panose="020B0603020202020204" pitchFamily="34" charset="0"/>
              </a:rPr>
              <a:t> auto-saisine</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Pièces examinées :</a:t>
            </a:r>
            <a:r>
              <a:rPr lang="fr-FR" altLang="fr-FR" sz="1800" dirty="0">
                <a:solidFill>
                  <a:srgbClr val="333399"/>
                </a:solidFill>
                <a:latin typeface="Trebuchet MS" panose="020B0603020202020204" pitchFamily="34" charset="0"/>
              </a:rPr>
              <a:t> dossier d'examen au cas par cas</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Unité de gestion :</a:t>
            </a:r>
            <a:r>
              <a:rPr lang="fr-FR" altLang="fr-FR" sz="1800" dirty="0">
                <a:solidFill>
                  <a:srgbClr val="333399"/>
                </a:solidFill>
                <a:latin typeface="Trebuchet MS" panose="020B0603020202020204" pitchFamily="34" charset="0"/>
              </a:rPr>
              <a:t> Eocène Médoc Estuaire</a:t>
            </a:r>
          </a:p>
          <a:p>
            <a:pPr marL="355600" lvl="0" indent="-355600" algn="just" defTabSz="914400">
              <a:spcBef>
                <a:spcPts val="600"/>
              </a:spcBef>
              <a:buClr>
                <a:srgbClr val="C0504D"/>
              </a:buClr>
              <a:buSzPct val="100000"/>
              <a:buNone/>
            </a:pPr>
            <a:endParaRPr lang="fr-FR" altLang="fr-FR" sz="1800" i="1" dirty="0">
              <a:solidFill>
                <a:srgbClr val="333399"/>
              </a:solidFill>
              <a:latin typeface="Trebuchet MS" panose="020B0603020202020204" pitchFamily="34" charset="0"/>
            </a:endParaRP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Documents de référence :</a:t>
            </a:r>
          </a:p>
          <a:p>
            <a:pPr algn="just" defTabSz="914400">
              <a:spcBef>
                <a:spcPts val="600"/>
              </a:spcBef>
              <a:buClr>
                <a:schemeClr val="accent6">
                  <a:lumMod val="75000"/>
                </a:schemeClr>
              </a:buClr>
              <a:buSzPct val="100000"/>
            </a:pPr>
            <a:r>
              <a:rPr lang="fr-FR" altLang="fr-FR" sz="1800" dirty="0">
                <a:solidFill>
                  <a:srgbClr val="333399"/>
                </a:solidFill>
                <a:latin typeface="Trebuchet MS" panose="020B0603020202020204" pitchFamily="34" charset="0"/>
              </a:rPr>
              <a:t>Atlas des zones à risque du SAGE Nappes profondes</a:t>
            </a:r>
          </a:p>
          <a:p>
            <a:pPr algn="just" defTabSz="914400">
              <a:spcBef>
                <a:spcPts val="600"/>
              </a:spcBef>
              <a:buClr>
                <a:schemeClr val="accent6">
                  <a:lumMod val="75000"/>
                </a:schemeClr>
              </a:buClr>
              <a:buSzPct val="100000"/>
            </a:pPr>
            <a:r>
              <a:rPr lang="fr-FR" altLang="fr-FR" sz="1800" dirty="0">
                <a:solidFill>
                  <a:srgbClr val="333399"/>
                </a:solidFill>
                <a:latin typeface="Trebuchet MS" panose="020B0603020202020204" pitchFamily="34" charset="0"/>
              </a:rPr>
              <a:t>Schéma d'approvisionnement en eau potable du Nord Médoc</a:t>
            </a:r>
            <a:r>
              <a:rPr lang="fr-FR" altLang="fr-FR" sz="1600" dirty="0">
                <a:solidFill>
                  <a:srgbClr val="333399"/>
                </a:solidFill>
                <a:latin typeface="Trebuchet MS" panose="020B0603020202020204" pitchFamily="34" charset="0"/>
              </a:rPr>
              <a:t> (2009)</a:t>
            </a:r>
            <a:endParaRPr lang="fr-FR" altLang="fr-FR" sz="1700" dirty="0">
              <a:solidFill>
                <a:srgbClr val="333399"/>
              </a:solidFill>
              <a:latin typeface="Trebuchet MS" panose="020B0603020202020204" pitchFamily="34" charset="0"/>
            </a:endParaRP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sp>
        <p:nvSpPr>
          <p:cNvPr id="7" name="Forme libre 6"/>
          <p:cNvSpPr/>
          <p:nvPr/>
        </p:nvSpPr>
        <p:spPr>
          <a:xfrm>
            <a:off x="4064000" y="1749117"/>
            <a:ext cx="2698939" cy="115898"/>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487583"/>
              <a:gd name="connsiteY0" fmla="*/ 0 h 7819778"/>
              <a:gd name="connsiteX1" fmla="*/ 1487583 w 1487583"/>
              <a:gd name="connsiteY1" fmla="*/ 7819778 h 7819778"/>
              <a:gd name="connsiteX0" fmla="*/ 0 w 1374700"/>
              <a:gd name="connsiteY0" fmla="*/ 0 h 17370013"/>
              <a:gd name="connsiteX1" fmla="*/ 1374700 w 1374700"/>
              <a:gd name="connsiteY1" fmla="*/ 17370013 h 17370013"/>
              <a:gd name="connsiteX0" fmla="*/ 0 w 1374700"/>
              <a:gd name="connsiteY0" fmla="*/ 0 h 17370013"/>
              <a:gd name="connsiteX1" fmla="*/ 1374700 w 1374700"/>
              <a:gd name="connsiteY1" fmla="*/ 17370013 h 17370013"/>
              <a:gd name="connsiteX0" fmla="*/ 0 w 1374700"/>
              <a:gd name="connsiteY0" fmla="*/ 0 h 18337121"/>
              <a:gd name="connsiteX1" fmla="*/ 1374700 w 1374700"/>
              <a:gd name="connsiteY1" fmla="*/ 18337121 h 18337121"/>
              <a:gd name="connsiteX0" fmla="*/ 0 w 1374700"/>
              <a:gd name="connsiteY0" fmla="*/ 0 h 18337121"/>
              <a:gd name="connsiteX1" fmla="*/ 1374700 w 1374700"/>
              <a:gd name="connsiteY1" fmla="*/ 18337121 h 18337121"/>
              <a:gd name="connsiteX0" fmla="*/ 0 w 1374700"/>
              <a:gd name="connsiteY0" fmla="*/ 141257 h 18478378"/>
              <a:gd name="connsiteX1" fmla="*/ 1374700 w 1374700"/>
              <a:gd name="connsiteY1" fmla="*/ 18478378 h 18478378"/>
              <a:gd name="connsiteX0" fmla="*/ 0 w 1546423"/>
              <a:gd name="connsiteY0" fmla="*/ 82159 h 27227618"/>
              <a:gd name="connsiteX1" fmla="*/ 1546423 w 1546423"/>
              <a:gd name="connsiteY1" fmla="*/ 27227618 h 27227618"/>
              <a:gd name="connsiteX0" fmla="*/ 0 w 1546423"/>
              <a:gd name="connsiteY0" fmla="*/ 143135 h 27288594"/>
              <a:gd name="connsiteX1" fmla="*/ 1546423 w 1546423"/>
              <a:gd name="connsiteY1" fmla="*/ 27288594 h 27288594"/>
              <a:gd name="connsiteX0" fmla="*/ 0 w 1372655"/>
              <a:gd name="connsiteY0" fmla="*/ 186945 h 24396292"/>
              <a:gd name="connsiteX1" fmla="*/ 1372655 w 1372655"/>
              <a:gd name="connsiteY1" fmla="*/ 24396291 h 24396292"/>
            </a:gdLst>
            <a:ahLst/>
            <a:cxnLst>
              <a:cxn ang="0">
                <a:pos x="connsiteX0" y="connsiteY0"/>
              </a:cxn>
              <a:cxn ang="0">
                <a:pos x="connsiteX1" y="connsiteY1"/>
              </a:cxn>
            </a:cxnLst>
            <a:rect l="l" t="t" r="r" b="b"/>
            <a:pathLst>
              <a:path w="1372655" h="24396292">
                <a:moveTo>
                  <a:pt x="0" y="186945"/>
                </a:moveTo>
                <a:cubicBezTo>
                  <a:pt x="1003268" y="-1324199"/>
                  <a:pt x="1224690" y="6287817"/>
                  <a:pt x="1372655" y="24396291"/>
                </a:cubicBezTo>
              </a:path>
            </a:pathLst>
          </a:custGeom>
          <a:noFill/>
          <a:ln w="63500">
            <a:solidFill>
              <a:srgbClr val="0070C0"/>
            </a:solidFill>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2">
            <a:extLst>
              <a:ext uri="{FF2B5EF4-FFF2-40B4-BE49-F238E27FC236}">
                <a16:creationId xmlns:a16="http://schemas.microsoft.com/office/drawing/2014/main" id="{6A61DF12-C3C3-4D82-A444-FE655867FD1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forage à l'Eocène</a:t>
            </a:r>
          </a:p>
          <a:p>
            <a:pPr algn="ctr"/>
            <a:r>
              <a:rPr lang="fr-FR" sz="2200" b="1" dirty="0">
                <a:solidFill>
                  <a:srgbClr val="0077D4"/>
                </a:solidFill>
              </a:rPr>
              <a:t> de la société Pure Salmon France </a:t>
            </a:r>
          </a:p>
          <a:p>
            <a:pPr algn="ctr"/>
            <a:r>
              <a:rPr lang="fr-FR" sz="2200" b="1" dirty="0">
                <a:solidFill>
                  <a:srgbClr val="0077D4"/>
                </a:solidFill>
              </a:rPr>
              <a:t>au Verdon sur Mer</a:t>
            </a: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a:t>
            </a:fld>
            <a:endParaRPr lang="fr-FR" dirty="0">
              <a:solidFill>
                <a:srgbClr val="E1E805"/>
              </a:solidFill>
            </a:endParaRPr>
          </a:p>
        </p:txBody>
      </p:sp>
      <p:sp>
        <p:nvSpPr>
          <p:cNvPr id="7" name="Rectangle 5"/>
          <p:cNvSpPr>
            <a:spLocks noChangeArrowheads="1"/>
          </p:cNvSpPr>
          <p:nvPr/>
        </p:nvSpPr>
        <p:spPr bwMode="auto">
          <a:xfrm>
            <a:off x="227427" y="1367209"/>
            <a:ext cx="8689146" cy="3639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lvl="1" algn="just">
              <a:spcBef>
                <a:spcPts val="1107"/>
              </a:spcBef>
              <a:buClr>
                <a:schemeClr val="accent2"/>
              </a:buClr>
              <a:buSzPct val="100000"/>
            </a:pPr>
            <a:r>
              <a:rPr lang="fr-FR" altLang="fr-FR" u="sng" dirty="0">
                <a:solidFill>
                  <a:srgbClr val="333399"/>
                </a:solidFill>
                <a:latin typeface="Trebuchet MS" panose="020B0603020202020204" pitchFamily="34" charset="0"/>
              </a:rPr>
              <a:t>Nature du projet (immédiat) :</a:t>
            </a:r>
          </a:p>
          <a:p>
            <a:pPr marL="800100" lvl="1"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forage de reconnaissance</a:t>
            </a:r>
          </a:p>
          <a:p>
            <a:pPr marL="800100" lvl="1"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profondeur 80 à 100 m</a:t>
            </a:r>
          </a:p>
          <a:p>
            <a:pPr marL="800100" lvl="1"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tests hydrauliques (jusqu'à 80 m</a:t>
            </a:r>
            <a:r>
              <a:rPr lang="fr-FR" altLang="fr-FR" baseline="30000" dirty="0">
                <a:solidFill>
                  <a:srgbClr val="333399"/>
                </a:solidFill>
                <a:latin typeface="Trebuchet MS" panose="020B0603020202020204" pitchFamily="34" charset="0"/>
              </a:rPr>
              <a:t>3</a:t>
            </a:r>
            <a:r>
              <a:rPr lang="fr-FR" altLang="fr-FR" dirty="0">
                <a:solidFill>
                  <a:srgbClr val="333399"/>
                </a:solidFill>
                <a:latin typeface="Trebuchet MS" panose="020B0603020202020204" pitchFamily="34" charset="0"/>
              </a:rPr>
              <a:t>/h)</a:t>
            </a:r>
          </a:p>
          <a:p>
            <a:pPr marL="800100" lvl="1"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cible : réservoir de l'Eocène</a:t>
            </a:r>
          </a:p>
          <a:p>
            <a:pPr algn="just">
              <a:spcBef>
                <a:spcPts val="1200"/>
              </a:spcBef>
              <a:buClr>
                <a:schemeClr val="accent2"/>
              </a:buClr>
              <a:buSzPct val="100000"/>
            </a:pPr>
            <a:r>
              <a:rPr lang="fr-FR" altLang="fr-FR" u="sng" dirty="0">
                <a:solidFill>
                  <a:srgbClr val="333399"/>
                </a:solidFill>
                <a:latin typeface="Trebuchet MS" panose="020B0603020202020204" pitchFamily="34" charset="0"/>
              </a:rPr>
              <a:t>Analyse du contexte :</a:t>
            </a:r>
          </a:p>
          <a:p>
            <a:pPr marL="285750" indent="-28575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contexte géologique : cible Eocène moyen sous recouvrement </a:t>
            </a:r>
            <a:r>
              <a:rPr lang="fr-FR" altLang="fr-FR" dirty="0" err="1">
                <a:solidFill>
                  <a:srgbClr val="333399"/>
                </a:solidFill>
                <a:latin typeface="Trebuchet MS" panose="020B0603020202020204" pitchFamily="34" charset="0"/>
              </a:rPr>
              <a:t>plio</a:t>
            </a:r>
            <a:r>
              <a:rPr lang="fr-FR" altLang="fr-FR" dirty="0">
                <a:solidFill>
                  <a:srgbClr val="333399"/>
                </a:solidFill>
                <a:latin typeface="Trebuchet MS" panose="020B0603020202020204" pitchFamily="34" charset="0"/>
              </a:rPr>
              <a:t>-quaternaire</a:t>
            </a:r>
          </a:p>
          <a:p>
            <a:pPr marL="285750" indent="-28575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unité de gestion concernée : </a:t>
            </a:r>
            <a:r>
              <a:rPr lang="fr-FR" altLang="fr-FR" b="1" dirty="0">
                <a:solidFill>
                  <a:schemeClr val="accent6">
                    <a:lumMod val="75000"/>
                  </a:schemeClr>
                </a:solidFill>
                <a:latin typeface="Trebuchet MS" panose="020B0603020202020204" pitchFamily="34" charset="0"/>
              </a:rPr>
              <a:t>Eocène Médoc Estuaire à l'équilibre</a:t>
            </a:r>
          </a:p>
          <a:p>
            <a:pPr marL="285750" indent="-28575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zone à risque : </a:t>
            </a:r>
            <a:r>
              <a:rPr lang="fr-FR" altLang="fr-FR" b="1" dirty="0">
                <a:solidFill>
                  <a:schemeClr val="accent6">
                    <a:lumMod val="75000"/>
                  </a:schemeClr>
                </a:solidFill>
                <a:latin typeface="Trebuchet MS" panose="020B0603020202020204" pitchFamily="34" charset="0"/>
              </a:rPr>
              <a:t>zone à risque de salinisation de l'Eocène</a:t>
            </a:r>
          </a:p>
          <a:p>
            <a:pPr marL="285750" indent="-28575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niveau de risque : </a:t>
            </a:r>
            <a:r>
              <a:rPr lang="fr-FR" altLang="fr-FR" b="1" dirty="0">
                <a:solidFill>
                  <a:schemeClr val="accent6">
                    <a:lumMod val="75000"/>
                  </a:schemeClr>
                </a:solidFill>
                <a:latin typeface="Trebuchet MS" panose="020B0603020202020204" pitchFamily="34" charset="0"/>
              </a:rPr>
              <a:t>zone à risque fort</a:t>
            </a:r>
          </a:p>
          <a:p>
            <a:pPr marL="285750" indent="-28575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règles de gestion (Schéma d'approvisionnement en eau du Nord Médoc – 2009)</a:t>
            </a:r>
          </a:p>
        </p:txBody>
      </p:sp>
      <p:sp>
        <p:nvSpPr>
          <p:cNvPr id="9" name="Rectangle 2">
            <a:extLst>
              <a:ext uri="{FF2B5EF4-FFF2-40B4-BE49-F238E27FC236}">
                <a16:creationId xmlns:a16="http://schemas.microsoft.com/office/drawing/2014/main" id="{156AFB62-57A2-4BFC-99FF-B0455ACC844F}"/>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forage à l'Eocène</a:t>
            </a:r>
          </a:p>
          <a:p>
            <a:pPr algn="ctr"/>
            <a:r>
              <a:rPr lang="fr-FR" sz="2200" b="1" dirty="0">
                <a:solidFill>
                  <a:srgbClr val="0077D4"/>
                </a:solidFill>
              </a:rPr>
              <a:t> de la société Pure Salmon France </a:t>
            </a:r>
          </a:p>
          <a:p>
            <a:pPr algn="ctr"/>
            <a:r>
              <a:rPr lang="fr-FR" sz="2200" b="1" dirty="0">
                <a:solidFill>
                  <a:srgbClr val="0077D4"/>
                </a:solidFill>
              </a:rPr>
              <a:t>au Verdon sur Mer</a:t>
            </a:r>
          </a:p>
        </p:txBody>
      </p:sp>
      <p:pic>
        <p:nvPicPr>
          <p:cNvPr id="3" name="Image 2">
            <a:extLst>
              <a:ext uri="{FF2B5EF4-FFF2-40B4-BE49-F238E27FC236}">
                <a16:creationId xmlns:a16="http://schemas.microsoft.com/office/drawing/2014/main" id="{821E5CF6-5EBE-4CD1-B451-7B5E322DF910}"/>
              </a:ext>
            </a:extLst>
          </p:cNvPr>
          <p:cNvPicPr>
            <a:picLocks noChangeAspect="1"/>
          </p:cNvPicPr>
          <p:nvPr/>
        </p:nvPicPr>
        <p:blipFill>
          <a:blip r:embed="rId3"/>
          <a:stretch>
            <a:fillRect/>
          </a:stretch>
        </p:blipFill>
        <p:spPr>
          <a:xfrm>
            <a:off x="0" y="4974123"/>
            <a:ext cx="9144000" cy="1883877"/>
          </a:xfrm>
          <a:prstGeom prst="rect">
            <a:avLst/>
          </a:prstGeom>
        </p:spPr>
      </p:pic>
      <p:sp>
        <p:nvSpPr>
          <p:cNvPr id="4" name="Rectangle 3">
            <a:extLst>
              <a:ext uri="{FF2B5EF4-FFF2-40B4-BE49-F238E27FC236}">
                <a16:creationId xmlns:a16="http://schemas.microsoft.com/office/drawing/2014/main" id="{006834F5-1FE3-4C7B-91CE-AFEF4CE7439D}"/>
              </a:ext>
            </a:extLst>
          </p:cNvPr>
          <p:cNvSpPr/>
          <p:nvPr/>
        </p:nvSpPr>
        <p:spPr>
          <a:xfrm>
            <a:off x="0" y="4974123"/>
            <a:ext cx="9144000" cy="1883877"/>
          </a:xfrm>
          <a:prstGeom prst="rect">
            <a:avLst/>
          </a:prstGeom>
          <a:solidFill>
            <a:srgbClr val="FFFF00">
              <a:alpha val="15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5">
            <a:extLst>
              <a:ext uri="{FF2B5EF4-FFF2-40B4-BE49-F238E27FC236}">
                <a16:creationId xmlns:a16="http://schemas.microsoft.com/office/drawing/2014/main" id="{1F5A68F0-6B14-44FB-AF4C-267A1F0D5B72}"/>
              </a:ext>
            </a:extLst>
          </p:cNvPr>
          <p:cNvSpPr>
            <a:spLocks noChangeArrowheads="1"/>
          </p:cNvSpPr>
          <p:nvPr/>
        </p:nvSpPr>
        <p:spPr bwMode="auto">
          <a:xfrm>
            <a:off x="4425353" y="1383740"/>
            <a:ext cx="4718647" cy="1000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lvl="1" algn="just">
              <a:spcBef>
                <a:spcPts val="1107"/>
              </a:spcBef>
              <a:buClr>
                <a:schemeClr val="accent2"/>
              </a:buClr>
              <a:buSzPct val="100000"/>
            </a:pPr>
            <a:r>
              <a:rPr lang="fr-FR" altLang="fr-FR" u="sng" dirty="0">
                <a:solidFill>
                  <a:srgbClr val="333399"/>
                </a:solidFill>
                <a:latin typeface="Trebuchet MS" panose="020B0603020202020204" pitchFamily="34" charset="0"/>
              </a:rPr>
              <a:t>Nature du projet (futur) :</a:t>
            </a:r>
          </a:p>
          <a:p>
            <a:pPr marL="800100" lvl="1"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200 000 m</a:t>
            </a:r>
            <a:r>
              <a:rPr lang="fr-FR" altLang="fr-FR" baseline="30000" dirty="0">
                <a:solidFill>
                  <a:srgbClr val="333399"/>
                </a:solidFill>
                <a:latin typeface="Trebuchet MS" panose="020B0603020202020204" pitchFamily="34" charset="0"/>
              </a:rPr>
              <a:t>3</a:t>
            </a:r>
            <a:r>
              <a:rPr lang="fr-FR" altLang="fr-FR" dirty="0">
                <a:solidFill>
                  <a:srgbClr val="333399"/>
                </a:solidFill>
                <a:latin typeface="Trebuchet MS" panose="020B0603020202020204" pitchFamily="34" charset="0"/>
              </a:rPr>
              <a:t> pour remplissage an 1</a:t>
            </a:r>
          </a:p>
          <a:p>
            <a:pPr marL="800100" lvl="1"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330 000 m</a:t>
            </a:r>
            <a:r>
              <a:rPr lang="fr-FR" altLang="fr-FR" baseline="30000" dirty="0">
                <a:solidFill>
                  <a:srgbClr val="333399"/>
                </a:solidFill>
                <a:latin typeface="Trebuchet MS" panose="020B0603020202020204" pitchFamily="34" charset="0"/>
              </a:rPr>
              <a:t>3</a:t>
            </a:r>
            <a:r>
              <a:rPr lang="fr-FR" altLang="fr-FR" dirty="0">
                <a:solidFill>
                  <a:srgbClr val="333399"/>
                </a:solidFill>
                <a:latin typeface="Trebuchet MS" panose="020B0603020202020204" pitchFamily="34" charset="0"/>
              </a:rPr>
              <a:t>/an en exploitation</a:t>
            </a:r>
          </a:p>
        </p:txBody>
      </p:sp>
    </p:spTree>
    <p:extLst>
      <p:ext uri="{BB962C8B-B14F-4D97-AF65-F5344CB8AC3E}">
        <p14:creationId xmlns:p14="http://schemas.microsoft.com/office/powerpoint/2010/main" val="1669319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41681936-7BDD-4877-8464-00DEE27D4D2B}"/>
              </a:ext>
            </a:extLst>
          </p:cNvPr>
          <p:cNvSpPr>
            <a:spLocks noGrp="1"/>
          </p:cNvSpPr>
          <p:nvPr>
            <p:ph idx="1"/>
          </p:nvPr>
        </p:nvSpPr>
        <p:spPr>
          <a:xfrm>
            <a:off x="110837" y="1840345"/>
            <a:ext cx="1902692" cy="3673763"/>
          </a:xfrm>
        </p:spPr>
        <p:txBody>
          <a:bodyPr>
            <a:normAutofit/>
          </a:bodyPr>
          <a:lstStyle/>
          <a:p>
            <a:pPr marL="0" indent="0" algn="r">
              <a:buNone/>
            </a:pPr>
            <a:r>
              <a:rPr lang="fr-FR" sz="1800" dirty="0"/>
              <a:t>Captage AEP abandonné de la Chambrette </a:t>
            </a:r>
          </a:p>
          <a:p>
            <a:pPr marL="0" indent="0" algn="r">
              <a:buNone/>
            </a:pPr>
            <a:endParaRPr lang="fr-FR" sz="1800" dirty="0"/>
          </a:p>
          <a:p>
            <a:pPr marL="0" indent="0" algn="r">
              <a:buNone/>
            </a:pPr>
            <a:r>
              <a:rPr lang="fr-FR" sz="1800" dirty="0"/>
              <a:t>Captage AEP en cours d'abandon des Grandes Maisons</a:t>
            </a:r>
          </a:p>
          <a:p>
            <a:pPr marL="0" indent="0" algn="r">
              <a:buNone/>
            </a:pPr>
            <a:endParaRPr lang="fr-FR" sz="1800" dirty="0"/>
          </a:p>
          <a:p>
            <a:pPr marL="0" indent="0" algn="r">
              <a:buNone/>
            </a:pPr>
            <a:r>
              <a:rPr lang="fr-FR" sz="1800" dirty="0"/>
              <a:t>Projet de forage Pure Salmon</a:t>
            </a:r>
          </a:p>
        </p:txBody>
      </p:sp>
      <p:pic>
        <p:nvPicPr>
          <p:cNvPr id="4" name="Image 3">
            <a:extLst>
              <a:ext uri="{FF2B5EF4-FFF2-40B4-BE49-F238E27FC236}">
                <a16:creationId xmlns:a16="http://schemas.microsoft.com/office/drawing/2014/main" id="{F36974F3-EF90-480A-8AD6-88C324C8E777}"/>
              </a:ext>
            </a:extLst>
          </p:cNvPr>
          <p:cNvPicPr>
            <a:picLocks noChangeAspect="1"/>
          </p:cNvPicPr>
          <p:nvPr/>
        </p:nvPicPr>
        <p:blipFill>
          <a:blip r:embed="rId2"/>
          <a:stretch>
            <a:fillRect/>
          </a:stretch>
        </p:blipFill>
        <p:spPr>
          <a:xfrm>
            <a:off x="2216727" y="1433915"/>
            <a:ext cx="6927273" cy="4917093"/>
          </a:xfrm>
          <a:prstGeom prst="rect">
            <a:avLst/>
          </a:prstGeom>
        </p:spPr>
      </p:pic>
      <p:sp>
        <p:nvSpPr>
          <p:cNvPr id="5" name="Rectangle 2">
            <a:extLst>
              <a:ext uri="{FF2B5EF4-FFF2-40B4-BE49-F238E27FC236}">
                <a16:creationId xmlns:a16="http://schemas.microsoft.com/office/drawing/2014/main" id="{868BD49E-DDE7-4826-A910-9A883C0EFC78}"/>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forage à l'Eocène</a:t>
            </a:r>
          </a:p>
          <a:p>
            <a:pPr algn="ctr"/>
            <a:r>
              <a:rPr lang="fr-FR" sz="2200" b="1" dirty="0">
                <a:solidFill>
                  <a:srgbClr val="0077D4"/>
                </a:solidFill>
              </a:rPr>
              <a:t> de la société Pure Salmon France </a:t>
            </a:r>
          </a:p>
          <a:p>
            <a:pPr algn="ctr"/>
            <a:r>
              <a:rPr lang="fr-FR" sz="2200" b="1" dirty="0">
                <a:solidFill>
                  <a:srgbClr val="0077D4"/>
                </a:solidFill>
              </a:rPr>
              <a:t>au Verdon sur Mer</a:t>
            </a:r>
          </a:p>
        </p:txBody>
      </p:sp>
      <p:cxnSp>
        <p:nvCxnSpPr>
          <p:cNvPr id="7" name="Connecteur droit avec flèche 6">
            <a:extLst>
              <a:ext uri="{FF2B5EF4-FFF2-40B4-BE49-F238E27FC236}">
                <a16:creationId xmlns:a16="http://schemas.microsoft.com/office/drawing/2014/main" id="{6C5AD1C6-C086-4585-A3D8-5C88977A00D1}"/>
              </a:ext>
            </a:extLst>
          </p:cNvPr>
          <p:cNvCxnSpPr/>
          <p:nvPr/>
        </p:nvCxnSpPr>
        <p:spPr>
          <a:xfrm flipV="1">
            <a:off x="2013527" y="2955636"/>
            <a:ext cx="849746" cy="304800"/>
          </a:xfrm>
          <a:prstGeom prst="straightConnector1">
            <a:avLst/>
          </a:prstGeom>
          <a:ln w="63500">
            <a:solidFill>
              <a:srgbClr val="FFC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 name="Connecteur droit avec flèche 7">
            <a:extLst>
              <a:ext uri="{FF2B5EF4-FFF2-40B4-BE49-F238E27FC236}">
                <a16:creationId xmlns:a16="http://schemas.microsoft.com/office/drawing/2014/main" id="{80CC6C68-925E-4AEB-A9A3-6DE76A65A1C8}"/>
              </a:ext>
            </a:extLst>
          </p:cNvPr>
          <p:cNvCxnSpPr>
            <a:cxnSpLocks/>
          </p:cNvCxnSpPr>
          <p:nvPr/>
        </p:nvCxnSpPr>
        <p:spPr>
          <a:xfrm>
            <a:off x="2013527" y="2194776"/>
            <a:ext cx="4350328" cy="1060928"/>
          </a:xfrm>
          <a:prstGeom prst="straightConnector1">
            <a:avLst/>
          </a:prstGeom>
          <a:ln w="63500">
            <a:solidFill>
              <a:srgbClr val="FFC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 name="Connecteur droit avec flèche 8">
            <a:extLst>
              <a:ext uri="{FF2B5EF4-FFF2-40B4-BE49-F238E27FC236}">
                <a16:creationId xmlns:a16="http://schemas.microsoft.com/office/drawing/2014/main" id="{240A66C2-DDD9-4DBE-A586-B5D4BFBA461D}"/>
              </a:ext>
            </a:extLst>
          </p:cNvPr>
          <p:cNvCxnSpPr>
            <a:cxnSpLocks/>
          </p:cNvCxnSpPr>
          <p:nvPr/>
        </p:nvCxnSpPr>
        <p:spPr>
          <a:xfrm flipV="1">
            <a:off x="2013527" y="3943119"/>
            <a:ext cx="3494577" cy="784426"/>
          </a:xfrm>
          <a:prstGeom prst="straightConnector1">
            <a:avLst/>
          </a:prstGeom>
          <a:ln w="63500">
            <a:solidFill>
              <a:srgbClr val="FFC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Étoile : 4 branches 12">
            <a:extLst>
              <a:ext uri="{FF2B5EF4-FFF2-40B4-BE49-F238E27FC236}">
                <a16:creationId xmlns:a16="http://schemas.microsoft.com/office/drawing/2014/main" id="{425520B6-875F-4CBF-9894-F067958AEDB9}"/>
              </a:ext>
            </a:extLst>
          </p:cNvPr>
          <p:cNvSpPr/>
          <p:nvPr/>
        </p:nvSpPr>
        <p:spPr>
          <a:xfrm>
            <a:off x="2854035" y="2744619"/>
            <a:ext cx="332509" cy="422033"/>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Étoile : 4 branches 13">
            <a:extLst>
              <a:ext uri="{FF2B5EF4-FFF2-40B4-BE49-F238E27FC236}">
                <a16:creationId xmlns:a16="http://schemas.microsoft.com/office/drawing/2014/main" id="{F37B212E-8670-4F4C-B201-2AC1777518EE}"/>
              </a:ext>
            </a:extLst>
          </p:cNvPr>
          <p:cNvSpPr/>
          <p:nvPr/>
        </p:nvSpPr>
        <p:spPr>
          <a:xfrm>
            <a:off x="3006435" y="2897019"/>
            <a:ext cx="332509" cy="422033"/>
          </a:xfrm>
          <a:prstGeom prst="star4">
            <a:avLst>
              <a:gd name="adj" fmla="val 0"/>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Étoile : 4 branches 14">
            <a:extLst>
              <a:ext uri="{FF2B5EF4-FFF2-40B4-BE49-F238E27FC236}">
                <a16:creationId xmlns:a16="http://schemas.microsoft.com/office/drawing/2014/main" id="{2E6A41D0-666D-4494-91C5-E22F5154E7CB}"/>
              </a:ext>
            </a:extLst>
          </p:cNvPr>
          <p:cNvSpPr/>
          <p:nvPr/>
        </p:nvSpPr>
        <p:spPr>
          <a:xfrm>
            <a:off x="5397262" y="3728239"/>
            <a:ext cx="332509" cy="422033"/>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Étoile : 4 branches 15">
            <a:extLst>
              <a:ext uri="{FF2B5EF4-FFF2-40B4-BE49-F238E27FC236}">
                <a16:creationId xmlns:a16="http://schemas.microsoft.com/office/drawing/2014/main" id="{309F48E3-835B-4A8A-8CBD-591B9DC282AA}"/>
              </a:ext>
            </a:extLst>
          </p:cNvPr>
          <p:cNvSpPr/>
          <p:nvPr/>
        </p:nvSpPr>
        <p:spPr>
          <a:xfrm>
            <a:off x="6437745" y="3101996"/>
            <a:ext cx="332509" cy="422033"/>
          </a:xfrm>
          <a:prstGeom prst="star4">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72974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4</a:t>
            </a:fld>
            <a:endParaRPr lang="fr-FR" dirty="0">
              <a:solidFill>
                <a:srgbClr val="E1E805"/>
              </a:solidFill>
            </a:endParaRPr>
          </a:p>
        </p:txBody>
      </p:sp>
      <p:sp>
        <p:nvSpPr>
          <p:cNvPr id="9" name="Rectangle 2">
            <a:extLst>
              <a:ext uri="{FF2B5EF4-FFF2-40B4-BE49-F238E27FC236}">
                <a16:creationId xmlns:a16="http://schemas.microsoft.com/office/drawing/2014/main" id="{156AFB62-57A2-4BFC-99FF-B0455ACC844F}"/>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forage à l'Eocène</a:t>
            </a:r>
          </a:p>
          <a:p>
            <a:pPr algn="ctr"/>
            <a:r>
              <a:rPr lang="fr-FR" sz="2200" b="1" dirty="0">
                <a:solidFill>
                  <a:srgbClr val="0077D4"/>
                </a:solidFill>
              </a:rPr>
              <a:t> de la société Pure Salmon France </a:t>
            </a:r>
          </a:p>
          <a:p>
            <a:pPr algn="ctr"/>
            <a:r>
              <a:rPr lang="fr-FR" sz="2200" b="1" dirty="0">
                <a:solidFill>
                  <a:srgbClr val="0077D4"/>
                </a:solidFill>
              </a:rPr>
              <a:t>au Verdon sur Mer</a:t>
            </a:r>
          </a:p>
        </p:txBody>
      </p:sp>
      <p:pic>
        <p:nvPicPr>
          <p:cNvPr id="3" name="Image 2">
            <a:extLst>
              <a:ext uri="{FF2B5EF4-FFF2-40B4-BE49-F238E27FC236}">
                <a16:creationId xmlns:a16="http://schemas.microsoft.com/office/drawing/2014/main" id="{A69333AB-CB60-4B30-BF14-1E57C8A83E5C}"/>
              </a:ext>
            </a:extLst>
          </p:cNvPr>
          <p:cNvPicPr>
            <a:picLocks noChangeAspect="1"/>
          </p:cNvPicPr>
          <p:nvPr/>
        </p:nvPicPr>
        <p:blipFill rotWithShape="1">
          <a:blip r:embed="rId3">
            <a:extLst>
              <a:ext uri="{28A0092B-C50C-407E-A947-70E740481C1C}">
                <a14:useLocalDpi xmlns:a14="http://schemas.microsoft.com/office/drawing/2010/main" val="0"/>
              </a:ext>
            </a:extLst>
          </a:blip>
          <a:srcRect t="2648" b="2015"/>
          <a:stretch/>
        </p:blipFill>
        <p:spPr>
          <a:xfrm>
            <a:off x="956403" y="1373336"/>
            <a:ext cx="7560412" cy="5080000"/>
          </a:xfrm>
          <a:prstGeom prst="rect">
            <a:avLst/>
          </a:prstGeom>
        </p:spPr>
      </p:pic>
      <p:sp>
        <p:nvSpPr>
          <p:cNvPr id="4" name="Flèche : courbe vers la droite 3">
            <a:extLst>
              <a:ext uri="{FF2B5EF4-FFF2-40B4-BE49-F238E27FC236}">
                <a16:creationId xmlns:a16="http://schemas.microsoft.com/office/drawing/2014/main" id="{013BD32B-38C8-4FC8-BED5-5B4D4FB1E4C6}"/>
              </a:ext>
            </a:extLst>
          </p:cNvPr>
          <p:cNvSpPr/>
          <p:nvPr/>
        </p:nvSpPr>
        <p:spPr>
          <a:xfrm rot="1073239">
            <a:off x="1435769" y="2086598"/>
            <a:ext cx="1050490" cy="1770819"/>
          </a:xfrm>
          <a:prstGeom prst="curvedRightArrow">
            <a:avLst>
              <a:gd name="adj1" fmla="val 13151"/>
              <a:gd name="adj2" fmla="val 34711"/>
              <a:gd name="adj3" fmla="val 2189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
        <p:nvSpPr>
          <p:cNvPr id="8" name="Flèche : courbe vers la droite 7">
            <a:extLst>
              <a:ext uri="{FF2B5EF4-FFF2-40B4-BE49-F238E27FC236}">
                <a16:creationId xmlns:a16="http://schemas.microsoft.com/office/drawing/2014/main" id="{19A5B030-248D-4BFE-A65D-C1FCED1DCD34}"/>
              </a:ext>
            </a:extLst>
          </p:cNvPr>
          <p:cNvSpPr/>
          <p:nvPr/>
        </p:nvSpPr>
        <p:spPr>
          <a:xfrm flipH="1">
            <a:off x="4340862" y="3856777"/>
            <a:ext cx="462276" cy="1217691"/>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920533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5</a:t>
            </a:fld>
            <a:endParaRPr lang="fr-FR" dirty="0">
              <a:solidFill>
                <a:srgbClr val="E1E805"/>
              </a:solidFill>
            </a:endParaRPr>
          </a:p>
        </p:txBody>
      </p:sp>
      <p:sp>
        <p:nvSpPr>
          <p:cNvPr id="5" name="Text Box 4"/>
          <p:cNvSpPr txBox="1">
            <a:spLocks noChangeArrowheads="1"/>
          </p:cNvSpPr>
          <p:nvPr/>
        </p:nvSpPr>
        <p:spPr bwMode="auto">
          <a:xfrm>
            <a:off x="227427" y="1321101"/>
            <a:ext cx="45570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b="1" u="sng" dirty="0">
                <a:solidFill>
                  <a:schemeClr val="accent2"/>
                </a:solidFill>
                <a:latin typeface="Gill Sans MT" pitchFamily="34" charset="0"/>
              </a:rPr>
              <a:t>Proposition d'avis de principe :</a:t>
            </a:r>
          </a:p>
        </p:txBody>
      </p:sp>
      <p:sp>
        <p:nvSpPr>
          <p:cNvPr id="7" name="Rectangle 5"/>
          <p:cNvSpPr>
            <a:spLocks noChangeArrowheads="1"/>
          </p:cNvSpPr>
          <p:nvPr/>
        </p:nvSpPr>
        <p:spPr bwMode="auto">
          <a:xfrm>
            <a:off x="227427" y="1736551"/>
            <a:ext cx="8689146" cy="3924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dirty="0">
                <a:solidFill>
                  <a:srgbClr val="333399"/>
                </a:solidFill>
                <a:latin typeface="Trebuchet MS" panose="020B0603020202020204" pitchFamily="34" charset="0"/>
              </a:rPr>
              <a:t>Considérant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l'unité de gestion concernée, à savoir l'Eocène Médoc Estuaire à l'équilibre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localisation du projet dans une zone à risque de fort salinisation de la nappe de l'Eocène moyen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les prescriptions du Schéma d'approvisionnement en eau du Nord Médoc de 2009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destination des eaux, à savoir l'alimentation des bassins d'une ferme aquacole ;</a:t>
            </a:r>
          </a:p>
          <a:p>
            <a:pPr algn="just">
              <a:spcBef>
                <a:spcPts val="300"/>
              </a:spcBef>
              <a:buClr>
                <a:schemeClr val="accent2"/>
              </a:buClr>
              <a:buSzPct val="100000"/>
            </a:pPr>
            <a:r>
              <a:rPr lang="fr-FR" altLang="fr-FR" dirty="0">
                <a:solidFill>
                  <a:srgbClr val="333399"/>
                </a:solidFill>
                <a:latin typeface="Trebuchet MS" panose="020B0603020202020204" pitchFamily="34" charset="0"/>
              </a:rPr>
              <a:t>un nouveau prélèvement à l'Eocène moyen sur le site du projet est incompatible avec une gestion équilibrée et durable des nappes profondes de Gironde,</a:t>
            </a:r>
          </a:p>
          <a:p>
            <a:pPr algn="just">
              <a:spcBef>
                <a:spcPts val="300"/>
              </a:spcBef>
              <a:buClr>
                <a:schemeClr val="accent2"/>
              </a:buClr>
              <a:buSzPct val="100000"/>
            </a:pPr>
            <a:r>
              <a:rPr lang="fr-FR" altLang="fr-FR" dirty="0">
                <a:solidFill>
                  <a:srgbClr val="333399"/>
                </a:solidFill>
                <a:latin typeface="Trebuchet MS" panose="020B0603020202020204" pitchFamily="34" charset="0"/>
              </a:rPr>
              <a:t>A noter que le réalisation d'un tel projet remettrait en cause les efforts consentis par les services d'eau potable pour organiser un transfert d'eau du sud vers le nord et supprimer ainsi des prélèvements à l'Eocène moyen.</a:t>
            </a:r>
          </a:p>
        </p:txBody>
      </p:sp>
      <p:sp>
        <p:nvSpPr>
          <p:cNvPr id="9" name="Rectangle 2">
            <a:extLst>
              <a:ext uri="{FF2B5EF4-FFF2-40B4-BE49-F238E27FC236}">
                <a16:creationId xmlns:a16="http://schemas.microsoft.com/office/drawing/2014/main" id="{156AFB62-57A2-4BFC-99FF-B0455ACC844F}"/>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forage à l'Eocène</a:t>
            </a:r>
          </a:p>
          <a:p>
            <a:pPr algn="ctr"/>
            <a:r>
              <a:rPr lang="fr-FR" sz="2200" b="1" dirty="0">
                <a:solidFill>
                  <a:srgbClr val="0077D4"/>
                </a:solidFill>
              </a:rPr>
              <a:t> de la société Pure Salmon France </a:t>
            </a:r>
          </a:p>
          <a:p>
            <a:pPr algn="ctr"/>
            <a:r>
              <a:rPr lang="fr-FR" sz="2200" b="1" dirty="0">
                <a:solidFill>
                  <a:srgbClr val="0077D4"/>
                </a:solidFill>
              </a:rPr>
              <a:t>au Verdon sur Mer</a:t>
            </a:r>
          </a:p>
        </p:txBody>
      </p:sp>
    </p:spTree>
    <p:extLst>
      <p:ext uri="{BB962C8B-B14F-4D97-AF65-F5344CB8AC3E}">
        <p14:creationId xmlns:p14="http://schemas.microsoft.com/office/powerpoint/2010/main" val="436959210"/>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2325</TotalTime>
  <Words>429</Words>
  <Application>Microsoft Office PowerPoint</Application>
  <PresentationFormat>Affichage à l'écran (4:3)</PresentationFormat>
  <Paragraphs>60</Paragraphs>
  <Slides>5</Slides>
  <Notes>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5</vt:i4>
      </vt:variant>
    </vt:vector>
  </HeadingPairs>
  <TitlesOfParts>
    <vt:vector size="10" baseType="lpstr">
      <vt:lpstr>Arial</vt:lpstr>
      <vt:lpstr>Calibri</vt:lpstr>
      <vt:lpstr>Gill Sans MT</vt:lpstr>
      <vt:lpstr>Trebuchet MS</vt:lpstr>
      <vt:lpstr>Thème1</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148</cp:revision>
  <dcterms:created xsi:type="dcterms:W3CDTF">2018-06-11T08:02:18Z</dcterms:created>
  <dcterms:modified xsi:type="dcterms:W3CDTF">2022-03-31T16:39:02Z</dcterms:modified>
</cp:coreProperties>
</file>