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3" r:id="rId3"/>
    <p:sldId id="286" r:id="rId4"/>
    <p:sldId id="278" r:id="rId5"/>
    <p:sldId id="287" r:id="rId6"/>
    <p:sldId id="26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FF0000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6" cy="3597180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7765003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Bordeaux Métropole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DUP et instauration des périmètres de protection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10 février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de mande d’autorisation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Oligocène centre à l’équilibre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(hors zone à risque de dénoyage)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Mise en conformité de 2 forages AEP exploité depuis 1977 et 1984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« Oustau Vieil » (BSS001XTXJ - Oligocène)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« Chalet » (BSS001XTYQ - Oligocène)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055952" y="1738264"/>
            <a:ext cx="2978591" cy="1249379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1291860" y="134206"/>
                  <a:pt x="1286061" y="10201270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Oustau Vieil » et « Chalet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Bordeaux Métropole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389352"/>
            <a:ext cx="8701876" cy="494868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Coupe géologique du forage Oustau Vieil 			   </a:t>
            </a:r>
            <a:r>
              <a:rPr lang="fr-FR" sz="1875" dirty="0">
                <a:solidFill>
                  <a:srgbClr val="1341A1"/>
                </a:solidFill>
              </a:rPr>
              <a:t>Diagnostic de forage en 2019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0689084-E1CC-497F-A0C1-15E367C520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" t="11754"/>
          <a:stretch/>
        </p:blipFill>
        <p:spPr>
          <a:xfrm>
            <a:off x="1454759" y="1673732"/>
            <a:ext cx="5943568" cy="4836552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9022C4D8-8A00-4600-8F38-7322D2E5589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Oustau Vieil » et « Chalet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Bordeaux Métropole</a:t>
            </a:r>
          </a:p>
        </p:txBody>
      </p:sp>
    </p:spTree>
    <p:extLst>
      <p:ext uri="{BB962C8B-B14F-4D97-AF65-F5344CB8AC3E}">
        <p14:creationId xmlns:p14="http://schemas.microsoft.com/office/powerpoint/2010/main" val="937756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387764"/>
            <a:ext cx="8701876" cy="37638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Coupe géologique du forage Chalet 				</a:t>
            </a:r>
            <a:r>
              <a:rPr lang="fr-FR" sz="1875" dirty="0">
                <a:solidFill>
                  <a:srgbClr val="1341A1"/>
                </a:solidFill>
              </a:rPr>
              <a:t>Diagnostic de forage en 2015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F9DE18B-C770-42B8-93A4-4F2156331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104" y="1727199"/>
            <a:ext cx="5405791" cy="475350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035684A9-4685-4498-BD4A-BADFE6AF45C5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Oustau Vieil » et « Chalet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Bordeaux Métropole</a:t>
            </a:r>
          </a:p>
        </p:txBody>
      </p:sp>
    </p:spTree>
    <p:extLst>
      <p:ext uri="{BB962C8B-B14F-4D97-AF65-F5344CB8AC3E}">
        <p14:creationId xmlns:p14="http://schemas.microsoft.com/office/powerpoint/2010/main" val="238378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390158"/>
            <a:ext cx="8701876" cy="3904751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Les procédures initiées dans les années 80 et en 2007 n’ont jamais abouties.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Avis d’hydrogéologues agréés datés de 2007.</a:t>
            </a:r>
          </a:p>
        </p:txBody>
      </p:sp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F64200BC-2B43-4FC7-8DC6-3BE77A4BC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993292"/>
              </p:ext>
            </p:extLst>
          </p:nvPr>
        </p:nvGraphicFramePr>
        <p:xfrm>
          <a:off x="1166317" y="2179642"/>
          <a:ext cx="681136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880">
                  <a:extLst>
                    <a:ext uri="{9D8B030D-6E8A-4147-A177-3AD203B41FA5}">
                      <a16:colId xmlns:a16="http://schemas.microsoft.com/office/drawing/2014/main" val="3055507914"/>
                    </a:ext>
                  </a:extLst>
                </a:gridCol>
                <a:gridCol w="1852030">
                  <a:extLst>
                    <a:ext uri="{9D8B030D-6E8A-4147-A177-3AD203B41FA5}">
                      <a16:colId xmlns:a16="http://schemas.microsoft.com/office/drawing/2014/main" val="2167127514"/>
                    </a:ext>
                  </a:extLst>
                </a:gridCol>
                <a:gridCol w="2270455">
                  <a:extLst>
                    <a:ext uri="{9D8B030D-6E8A-4147-A177-3AD203B41FA5}">
                      <a16:colId xmlns:a16="http://schemas.microsoft.com/office/drawing/2014/main" val="380851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Oustau Vieil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Chalet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59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débit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72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volume journalier moyen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668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volume annuel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730 000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1 095 000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6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Texte délivrant l’autorisation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AP du 17/01/08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 DRIRE 1983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5022843"/>
                  </a:ext>
                </a:extLst>
              </a:tr>
            </a:tbl>
          </a:graphicData>
        </a:graphic>
      </p:graphicFrame>
      <p:graphicFrame>
        <p:nvGraphicFramePr>
          <p:cNvPr id="7" name="Tableau 3">
            <a:extLst>
              <a:ext uri="{FF2B5EF4-FFF2-40B4-BE49-F238E27FC236}">
                <a16:creationId xmlns:a16="http://schemas.microsoft.com/office/drawing/2014/main" id="{4BE3C6DF-0D74-4EB3-94CB-9CAA80056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082736"/>
              </p:ext>
            </p:extLst>
          </p:nvPr>
        </p:nvGraphicFramePr>
        <p:xfrm>
          <a:off x="1166316" y="4139663"/>
          <a:ext cx="681136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880">
                  <a:extLst>
                    <a:ext uri="{9D8B030D-6E8A-4147-A177-3AD203B41FA5}">
                      <a16:colId xmlns:a16="http://schemas.microsoft.com/office/drawing/2014/main" val="3055507914"/>
                    </a:ext>
                  </a:extLst>
                </a:gridCol>
                <a:gridCol w="1852030">
                  <a:extLst>
                    <a:ext uri="{9D8B030D-6E8A-4147-A177-3AD203B41FA5}">
                      <a16:colId xmlns:a16="http://schemas.microsoft.com/office/drawing/2014/main" val="2167127514"/>
                    </a:ext>
                  </a:extLst>
                </a:gridCol>
                <a:gridCol w="2270455">
                  <a:extLst>
                    <a:ext uri="{9D8B030D-6E8A-4147-A177-3AD203B41FA5}">
                      <a16:colId xmlns:a16="http://schemas.microsoft.com/office/drawing/2014/main" val="380851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Oustau Vieil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Chalet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59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débit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72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volume journalier moyen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3 600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668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volume annuel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850 000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550 000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64696"/>
                  </a:ext>
                </a:extLst>
              </a:tr>
            </a:tbl>
          </a:graphicData>
        </a:graphic>
      </p:graphicFrame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7DDB77A-2FD5-4860-A630-BE2D1AE289B8}"/>
              </a:ext>
            </a:extLst>
          </p:cNvPr>
          <p:cNvCxnSpPr/>
          <p:nvPr/>
        </p:nvCxnSpPr>
        <p:spPr>
          <a:xfrm flipV="1">
            <a:off x="5104575" y="4603209"/>
            <a:ext cx="144855" cy="1810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ACB1D75-EF29-42B4-BC24-3D1097BF1897}"/>
              </a:ext>
            </a:extLst>
          </p:cNvPr>
          <p:cNvCxnSpPr/>
          <p:nvPr/>
        </p:nvCxnSpPr>
        <p:spPr>
          <a:xfrm flipV="1">
            <a:off x="5104575" y="4942453"/>
            <a:ext cx="144855" cy="1810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45F8EA0-95FC-4DB3-88BF-44278C3345B5}"/>
              </a:ext>
            </a:extLst>
          </p:cNvPr>
          <p:cNvCxnSpPr/>
          <p:nvPr/>
        </p:nvCxnSpPr>
        <p:spPr>
          <a:xfrm flipV="1">
            <a:off x="5249430" y="5317041"/>
            <a:ext cx="144855" cy="1810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12F870E-4410-4994-9DED-DAD1DF51C521}"/>
              </a:ext>
            </a:extLst>
          </p:cNvPr>
          <p:cNvCxnSpPr>
            <a:cxnSpLocks/>
          </p:cNvCxnSpPr>
          <p:nvPr/>
        </p:nvCxnSpPr>
        <p:spPr>
          <a:xfrm rot="5400000" flipV="1">
            <a:off x="7230630" y="5317041"/>
            <a:ext cx="144855" cy="181069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BFB49009-6614-47B0-BF72-7229EF006C35}"/>
              </a:ext>
            </a:extLst>
          </p:cNvPr>
          <p:cNvSpPr txBox="1"/>
          <p:nvPr/>
        </p:nvSpPr>
        <p:spPr>
          <a:xfrm>
            <a:off x="974023" y="5758455"/>
            <a:ext cx="75141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1341A1"/>
                </a:solidFill>
              </a:rPr>
              <a:t>Demande d'augmentation pour sécurisation du secteur desservi (autonome) et l’approvisionnement du Pian-Médoc (vente d’eau)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7DDCFA15-F330-41E0-8F4E-6FB5C67BC762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Oustau Vieil » et « Chalet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Bordeaux Métropole</a:t>
            </a:r>
          </a:p>
        </p:txBody>
      </p:sp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EB5188F-4E85-4DFD-BC2B-887EB7FD1B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00" y="1800931"/>
            <a:ext cx="7698400" cy="5057069"/>
          </a:xfr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B0AF702-94F3-4988-9819-710B4B15FF2E}"/>
              </a:ext>
            </a:extLst>
          </p:cNvPr>
          <p:cNvCxnSpPr/>
          <p:nvPr/>
        </p:nvCxnSpPr>
        <p:spPr>
          <a:xfrm>
            <a:off x="1350444" y="1671373"/>
            <a:ext cx="7070756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2845841-C5E8-46B2-91E9-25D2EB538933}"/>
              </a:ext>
            </a:extLst>
          </p:cNvPr>
          <p:cNvCxnSpPr/>
          <p:nvPr/>
        </p:nvCxnSpPr>
        <p:spPr>
          <a:xfrm>
            <a:off x="1350444" y="3317595"/>
            <a:ext cx="7070756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9B3339A-2BD0-4F05-91E0-45AE7DC21FA8}"/>
              </a:ext>
            </a:extLst>
          </p:cNvPr>
          <p:cNvSpPr txBox="1"/>
          <p:nvPr/>
        </p:nvSpPr>
        <p:spPr>
          <a:xfrm>
            <a:off x="6491335" y="2272420"/>
            <a:ext cx="2806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Volume annuel sollicité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0780037-2E31-44A3-909D-8D8CBD789599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7432895" y="1671373"/>
            <a:ext cx="461727" cy="6010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F959C8E-2A7F-49A4-8708-03BE50BAD1FB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7559644" y="2641752"/>
            <a:ext cx="334978" cy="6758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2">
            <a:extLst>
              <a:ext uri="{FF2B5EF4-FFF2-40B4-BE49-F238E27FC236}">
                <a16:creationId xmlns:a16="http://schemas.microsoft.com/office/drawing/2014/main" id="{70C4CCFE-21B2-4255-B44D-0BB6CD20EFB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Oustau Vieil » et « Chalet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Bordeaux Métropole</a:t>
            </a:r>
          </a:p>
        </p:txBody>
      </p:sp>
    </p:spTree>
    <p:extLst>
      <p:ext uri="{BB962C8B-B14F-4D97-AF65-F5344CB8AC3E}">
        <p14:creationId xmlns:p14="http://schemas.microsoft.com/office/powerpoint/2010/main" val="1904717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522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15635" y="1733993"/>
            <a:ext cx="8534933" cy="376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concernée, à savoir l’Oligocène centre à l’équilibre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préexistence des ouvrages et de leurs prélèvements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demande de modification des volumes annuels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contexte particulier (secteur autonome en bout du réseau hydraulique et vente d’eau au Pian-Médoc)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révision, en cours, des autorisations globales de prélèvement des services;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que l'autorisation en cumul de Bordeaux Métropole ne soit pas modifiée pour ce qui concerne à l'Oligocène centre du fait des ces nouvelles autorisations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autorisations environnementales des forages Oustau Vieil et Chalet peuvent être jugés compatibles avec le SAGE.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CA5E5B0-3E93-4729-AC51-4E406A2A3BD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Oustau Vieil » et « Chalet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Bordeaux Métropole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2851</TotalTime>
  <Words>458</Words>
  <Application>Microsoft Office PowerPoint</Application>
  <PresentationFormat>Affichage à l'écran (4:3)</PresentationFormat>
  <Paragraphs>66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140</cp:revision>
  <dcterms:created xsi:type="dcterms:W3CDTF">2018-06-11T08:02:18Z</dcterms:created>
  <dcterms:modified xsi:type="dcterms:W3CDTF">2022-03-30T12:43:48Z</dcterms:modified>
</cp:coreProperties>
</file>