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1" r:id="rId3"/>
    <p:sldId id="278" r:id="rId4"/>
    <p:sldId id="277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FF0000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donnees\Projets\Commun\SAGE_CLE\REGULATION_ANIMATION\Dispo30_SISPEA\Bilan_SAGE_Service_2008_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fr-FR" dirty="0"/>
              <a:t>Volumes de perte (m</a:t>
            </a:r>
            <a:r>
              <a:rPr lang="fr-FR" baseline="30000" dirty="0"/>
              <a:t>3</a:t>
            </a:r>
            <a:r>
              <a:rPr lang="fr-FR" dirty="0"/>
              <a:t>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2921062992125984"/>
          <c:y val="0.20406277340332457"/>
          <c:w val="0.79817825896762906"/>
          <c:h val="0.75379593175853021"/>
        </c:manualLayout>
      </c:layout>
      <c:scatterChart>
        <c:scatterStyle val="lineMarker"/>
        <c:varyColors val="0"/>
        <c:ser>
          <c:idx val="0"/>
          <c:order val="0"/>
          <c:tx>
            <c:strRef>
              <c:f>Bilan_Service_2008_2020!$N$3</c:f>
              <c:strCache>
                <c:ptCount val="1"/>
                <c:pt idx="0">
                  <c:v>Volumes de perte (m3)</c:v>
                </c:pt>
              </c:strCache>
            </c:strRef>
          </c:tx>
          <c:xVal>
            <c:numRef>
              <c:f>Bilan_Service_2008_2020!$A$4:$A$16</c:f>
              <c:numCache>
                <c:formatCode>General</c:formatCode>
                <c:ptCount val="13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  <c:pt idx="12">
                  <c:v>2020</c:v>
                </c:pt>
              </c:numCache>
            </c:numRef>
          </c:xVal>
          <c:yVal>
            <c:numRef>
              <c:f>Bilan_Service_2008_2020!$N$4:$N$16</c:f>
              <c:numCache>
                <c:formatCode>#,##0</c:formatCode>
                <c:ptCount val="13"/>
                <c:pt idx="0">
                  <c:v>82950</c:v>
                </c:pt>
                <c:pt idx="1">
                  <c:v>80993</c:v>
                </c:pt>
                <c:pt idx="2">
                  <c:v>78901</c:v>
                </c:pt>
                <c:pt idx="3">
                  <c:v>39617</c:v>
                </c:pt>
                <c:pt idx="4">
                  <c:v>51456</c:v>
                </c:pt>
                <c:pt idx="5">
                  <c:v>73535</c:v>
                </c:pt>
                <c:pt idx="6">
                  <c:v>61917</c:v>
                </c:pt>
                <c:pt idx="7">
                  <c:v>79486</c:v>
                </c:pt>
                <c:pt idx="8">
                  <c:v>93100</c:v>
                </c:pt>
                <c:pt idx="9">
                  <c:v>63825</c:v>
                </c:pt>
                <c:pt idx="10">
                  <c:v>131127</c:v>
                </c:pt>
                <c:pt idx="11">
                  <c:v>114179</c:v>
                </c:pt>
                <c:pt idx="12">
                  <c:v>165962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6E-4420-9AC7-2A5DF738E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970568"/>
        <c:axId val="196970176"/>
      </c:scatterChart>
      <c:valAx>
        <c:axId val="196970568"/>
        <c:scaling>
          <c:orientation val="minMax"/>
          <c:max val="2020"/>
          <c:min val="2008"/>
        </c:scaling>
        <c:delete val="0"/>
        <c:axPos val="b"/>
        <c:numFmt formatCode="General" sourceLinked="1"/>
        <c:majorTickMark val="out"/>
        <c:minorTickMark val="none"/>
        <c:tickLblPos val="nextTo"/>
        <c:crossAx val="196970176"/>
        <c:crosses val="autoZero"/>
        <c:crossBetween val="midCat"/>
      </c:valAx>
      <c:valAx>
        <c:axId val="1969701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69705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615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57465" y="1510875"/>
            <a:ext cx="8344424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SIAEP de Barsac-Preignac-Toulenne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d’un forage AEP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sur la base d'un</a:t>
            </a:r>
          </a:p>
          <a:p>
            <a:pPr marL="355600" lvl="0" indent="-355600" algn="just" defTabSz="914400">
              <a:lnSpc>
                <a:spcPct val="110000"/>
              </a:lnSpc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modifié par le pétitionnaire (15 février 2022)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Rapport d’études préliminaires actualisé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Avis précédent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2021-005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d’un nouveau forage à l’Eocène centre</a:t>
            </a:r>
          </a:p>
          <a:p>
            <a:pPr marL="285750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Précisions apportées sur l’objet du forage (remplacement de l’existant)</a:t>
            </a:r>
          </a:p>
          <a:p>
            <a:pPr marL="285750" indent="-285750" algn="just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adapatation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du programme de travaux pour rechercher une ressource de     		substitution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7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558828" y="1738265"/>
            <a:ext cx="2262808" cy="2074079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42390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Synthèse de l’avis 2021-005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633289"/>
            <a:ext cx="8689146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centre déficitaire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(…)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b="1" u="sng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d'étude relative aux possibilités de mobiliser la ressource oligocène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possibilité évoquée par le SIAEP de ventes d’eau si la disponibilité de la ressource sur le nouveau forage éocène le permet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(…)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l'impossibilité de délivrer de nouvelles autorisations de prélèvements à l'Eocène centre déficitaire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création d'un forage à l'Eocène 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ne peut pas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, en l'état du projet, </a:t>
            </a: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être jugée compatible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avec le SAGE Nappes profondes de Gironde.</a:t>
            </a:r>
          </a:p>
          <a:p>
            <a:pPr marL="628650" indent="-285750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un nouvel examen de son projet, le pétitionnaire est invité à :</a:t>
            </a:r>
          </a:p>
          <a:p>
            <a:pPr marL="6286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examiner les sources d'approvisionnement alternative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à l'Eocène (…),  et </a:t>
            </a:r>
            <a:r>
              <a:rPr lang="fr-FR" altLang="fr-FR" b="1" u="sng" dirty="0">
                <a:solidFill>
                  <a:srgbClr val="333399"/>
                </a:solidFill>
                <a:latin typeface="Trebuchet MS" panose="020B0603020202020204" pitchFamily="34" charset="0"/>
              </a:rPr>
              <a:t>notamment la ressource oligocène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sur ou à proximité de son territoire ; (…)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CD112D2-2F02-45DE-9FD4-CD23A6B0205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4170675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37DCD4-8C0E-4A2F-89C7-B376795318EF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191" y="1476624"/>
            <a:ext cx="5367804" cy="390475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Contexte actuel : un forage à l'Eocène centre commune unique source d'approvisionnement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Besoin </a:t>
            </a:r>
          </a:p>
          <a:p>
            <a:pPr marL="803275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actuel : # 425 000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803275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à 2035 : # 520 000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Performance réseau : </a:t>
            </a:r>
            <a:r>
              <a:rPr lang="fr-FR" sz="1700" b="1" dirty="0"/>
              <a:t>ILP élevé </a:t>
            </a:r>
            <a:r>
              <a:rPr lang="fr-FR" sz="1600" dirty="0"/>
              <a:t>(programme de renouvellement en cours)</a:t>
            </a:r>
            <a:endParaRPr lang="fr-FR" sz="1700" dirty="0"/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Projet d’interconnexion avec le S. du Sauternais (ressources diversifiées)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645C59B2-4B98-44EF-9994-236CB51BC5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1063476"/>
              </p:ext>
            </p:extLst>
          </p:nvPr>
        </p:nvGraphicFramePr>
        <p:xfrm>
          <a:off x="5310909" y="1600201"/>
          <a:ext cx="371449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9DE62D5-45F8-49F2-ABF7-01E0B677CBAC}"/>
              </a:ext>
            </a:extLst>
          </p:cNvPr>
          <p:cNvSpPr txBox="1"/>
          <p:nvPr/>
        </p:nvSpPr>
        <p:spPr>
          <a:xfrm>
            <a:off x="275230" y="4729009"/>
            <a:ext cx="875017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Objectifs du SIAEP : répartir les prélèvements du sur deux points de production, </a:t>
            </a:r>
            <a:r>
              <a:rPr kumimoji="0" lang="fr-FR" sz="1875" b="1" i="0" u="sng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sans augmentation du volume</a:t>
            </a:r>
            <a:r>
              <a:rPr kumimoji="0" lang="fr-FR" sz="1875" b="1" i="0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annuel de manière à :</a:t>
            </a:r>
          </a:p>
          <a:p>
            <a:pPr marL="72072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1875" b="1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anticiper le remplacement du forage actuel</a:t>
            </a:r>
          </a:p>
          <a:p>
            <a:pPr marL="72072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sécuriser l'approvisionnement</a:t>
            </a:r>
          </a:p>
          <a:p>
            <a:pPr marL="720725" marR="0" lvl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79646">
                  <a:lumMod val="75000"/>
                </a:srgbClr>
              </a:buClr>
              <a:buSzTx/>
              <a:buFont typeface="Arial"/>
              <a:buChar char="•"/>
              <a:tabLst/>
              <a:defRPr/>
            </a:pPr>
            <a:r>
              <a:rPr kumimoji="0" lang="fr-FR" sz="1875" b="0" i="0" u="none" strike="noStrike" kern="1200" cap="none" spc="0" normalizeH="0" baseline="0" noProof="0" dirty="0">
                <a:ln>
                  <a:noFill/>
                </a:ln>
                <a:solidFill>
                  <a:srgbClr val="1341A1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optimiser le fonctionnement du réseau</a:t>
            </a:r>
          </a:p>
        </p:txBody>
      </p:sp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F622F25-A5BB-47CC-AD65-192ADC9BB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618" y="1406238"/>
            <a:ext cx="8636000" cy="39047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u="sng" dirty="0"/>
              <a:t>Ressource alternative :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accent2"/>
                </a:solidFill>
              </a:rPr>
              <a:t>				&gt;&gt;&gt; Oligocène centre à l’équilibre 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Programme de travaux proposé :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/>
              <a:t>lors des travaux du nouveau forage à l’Eocène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reconnaissance de l’Oligocène (foration, essai de pompage et analyse d’eau)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reconnaissance de l’Eocène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équipement de l’Eocène</a:t>
            </a:r>
          </a:p>
          <a:p>
            <a:pPr marL="500062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/>
              <a:t>selon les résultats à l’Oligocène (qualité/quantité) :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1341A1"/>
                </a:solidFill>
              </a:rPr>
              <a:t>Réalisation d’un forage d'exploitation à l’Oligocène à proximité immédiate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0B78059-C29A-4183-856E-6D16C7A54EEB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165138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522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2973" y="1683347"/>
            <a:ext cx="8998054" cy="467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centre déficitaire ;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programme de travaux adapté incluant la reconnaissance des potentialités de l’Oligocène et son exploitation en cas de résultats satisfaisants ;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d’interconnexion avec le S. du Sauternais pour s’approvisionner partiellement avec des ressources alternatives à l’Eocène ;</a:t>
            </a:r>
          </a:p>
          <a:p>
            <a:pPr marL="342900" indent="-34290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l’objectif visé, à savoir la sécurisation de l'approvisionnement par remplacement à terme du forage existant sans augmentation des autorisations de prélèvements à l’Eocène centre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que le SIAEPA s’investisse pleinement dans le retour à des performances de réseau conformes aux objectifs du SAGE 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alt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qu’en cas de résultat négatif à l’Oligocène, le SIAEPA poursuive ses efforts dans la recherche de ressource de substitution sur ou en dehors de son territoire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  la création d'un forage à l'Eocène avec reconnaissance de l’Oligocène peut être 	jugée compatible avec le SAGE Nappes profondes de Gironde.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CD112D2-2F02-45DE-9FD4-CD23A6B0205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Projet de forage AEP à l’Eocène centre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SIAEP de Barsac-Preignac-Toulenne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1811</TotalTime>
  <Words>598</Words>
  <Application>Microsoft Office PowerPoint</Application>
  <PresentationFormat>Affichage à l'écran (4:3)</PresentationFormat>
  <Paragraphs>75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125</cp:revision>
  <dcterms:created xsi:type="dcterms:W3CDTF">2018-06-11T08:02:18Z</dcterms:created>
  <dcterms:modified xsi:type="dcterms:W3CDTF">2022-03-30T12:55:33Z</dcterms:modified>
</cp:coreProperties>
</file>