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4" r:id="rId3"/>
    <p:sldId id="278" r:id="rId4"/>
    <p:sldId id="283" r:id="rId5"/>
    <p:sldId id="285" r:id="rId6"/>
    <p:sldId id="26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FF0000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6946898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SIEA des Deux Rives de Garonne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DUP et instauration des périmètres de protection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10 février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demande d’autorisation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Unités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 et 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Oligocène centre à l’équilibre </a:t>
            </a: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(hors zone à risque de dénoyage)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Autorisations d'exploiter deux forages AEP pour un usage en mélange et en remplacement d’ouvrages existants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« Lamothe 2 » (Oligocène) remplace « Lamothe »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« La Gravette » (Eocène) remplace « Les Allées »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6" cy="3597180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188293" y="1740018"/>
            <a:ext cx="2652008" cy="198095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907540" y="347062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Lamothe » et « La Gravette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SIEA des Deux Rives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617" y="1600201"/>
            <a:ext cx="8654473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Economies d’eau (sur la seule la commune de Cadillac) :</a:t>
            </a:r>
          </a:p>
          <a:p>
            <a:pPr algn="l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Mise en place de dispositif hydro-économes dans les équipements publics (stade, école, etc.) de la commune de Cadillac</a:t>
            </a:r>
          </a:p>
          <a:p>
            <a:pPr algn="l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Pas d’arrosage au du stade de la commune de Cadillac</a:t>
            </a:r>
          </a:p>
          <a:p>
            <a:pPr algn="l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Mise en place de dispositifs d’arrosages « gouttes à gouttes » dans les espaces verts de la commune de Cadillac</a:t>
            </a:r>
          </a:p>
          <a:p>
            <a:pPr marL="0" indent="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&gt;&gt;&gt;</a:t>
            </a:r>
            <a:r>
              <a:rPr lang="fr-FR" dirty="0"/>
              <a:t> diminution de la consommation municipale de Cadillac de 40% en 3 ans</a:t>
            </a:r>
          </a:p>
          <a:p>
            <a:pPr marL="0" indent="0" algn="l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2244725" algn="l">
              <a:buNone/>
            </a:pPr>
            <a:r>
              <a:rPr lang="fr-FR" dirty="0"/>
              <a:t>Performance du réseau de la commune de Cadillac</a:t>
            </a:r>
          </a:p>
          <a:p>
            <a:pPr marL="2244725">
              <a:buClr>
                <a:schemeClr val="accent6">
                  <a:lumMod val="75000"/>
                </a:schemeClr>
              </a:buClr>
            </a:pPr>
            <a:r>
              <a:rPr lang="fr-FR" dirty="0"/>
              <a:t>ILP faible depuis 2010</a:t>
            </a:r>
          </a:p>
          <a:p>
            <a:pPr marL="2244725">
              <a:buClr>
                <a:schemeClr val="accent6">
                  <a:lumMod val="75000"/>
                </a:schemeClr>
              </a:buClr>
            </a:pPr>
            <a:r>
              <a:rPr lang="fr-FR" dirty="0"/>
              <a:t>Rendement entre 86 et 94 % depuis 2011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0588FBE-07E9-41E0-8DEB-1A7570CC0E6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Lamothe » et « La Gravette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SIEA des Deux Rives</a:t>
            </a:r>
          </a:p>
        </p:txBody>
      </p:sp>
    </p:spTree>
    <p:extLst>
      <p:ext uri="{BB962C8B-B14F-4D97-AF65-F5344CB8AC3E}">
        <p14:creationId xmlns:p14="http://schemas.microsoft.com/office/powerpoint/2010/main" val="1729994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387765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Lamothe 2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réalisé en 2012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profondeur : 34 m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productivité : 55 m</a:t>
            </a:r>
            <a:r>
              <a:rPr lang="fr-FR" baseline="30000" dirty="0"/>
              <a:t>3</a:t>
            </a:r>
            <a:r>
              <a:rPr lang="fr-FR" dirty="0"/>
              <a:t>/h (limité par le niveau dynamique)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UG : Oligocène centre à l’équilibre </a:t>
            </a:r>
            <a:r>
              <a:rPr lang="fr-FR" sz="1400" dirty="0"/>
              <a:t>(hors zone à risque et en rive droite de la Garonne)</a:t>
            </a:r>
            <a:endParaRPr lang="fr-FR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Sélénium &gt; 15 µg/L de supérieure pour une limite de qualité à 10 µg/L)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fr-FR" dirty="0"/>
          </a:p>
        </p:txBody>
      </p:sp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F64200BC-2B43-4FC7-8DC6-3BE77A4BC3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629193"/>
              </p:ext>
            </p:extLst>
          </p:nvPr>
        </p:nvGraphicFramePr>
        <p:xfrm>
          <a:off x="1279669" y="3720357"/>
          <a:ext cx="65846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418">
                  <a:extLst>
                    <a:ext uri="{9D8B030D-6E8A-4147-A177-3AD203B41FA5}">
                      <a16:colId xmlns:a16="http://schemas.microsoft.com/office/drawing/2014/main" val="3055507914"/>
                    </a:ext>
                  </a:extLst>
                </a:gridCol>
                <a:gridCol w="1394691">
                  <a:extLst>
                    <a:ext uri="{9D8B030D-6E8A-4147-A177-3AD203B41FA5}">
                      <a16:colId xmlns:a16="http://schemas.microsoft.com/office/drawing/2014/main" val="2167127514"/>
                    </a:ext>
                  </a:extLst>
                </a:gridCol>
                <a:gridCol w="1578552">
                  <a:extLst>
                    <a:ext uri="{9D8B030D-6E8A-4147-A177-3AD203B41FA5}">
                      <a16:colId xmlns:a16="http://schemas.microsoft.com/office/drawing/2014/main" val="380851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Lamothe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Lamothe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59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débit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7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volume journalier moyen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volume journalier de pointe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1 200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082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volume annuel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64696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4B82D853-0DF5-4F2B-B26D-0ABFE661CB12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Lamothe » et « La Gravette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SIEA des Deux Rives</a:t>
            </a:r>
          </a:p>
        </p:txBody>
      </p:sp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544783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La Gravette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réalisé en 2018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profondeur : 312 m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productivité : 90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UG : Eocène centre déficitaire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1,4 µg/L de Fluor pour une limite de qualité à 1,5 µg/L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08B4C-E8B8-42F2-B543-350A012B0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718068"/>
              </p:ext>
            </p:extLst>
          </p:nvPr>
        </p:nvGraphicFramePr>
        <p:xfrm>
          <a:off x="1108363" y="3830380"/>
          <a:ext cx="6927273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818">
                  <a:extLst>
                    <a:ext uri="{9D8B030D-6E8A-4147-A177-3AD203B41FA5}">
                      <a16:colId xmlns:a16="http://schemas.microsoft.com/office/drawing/2014/main" val="3055507914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2167127514"/>
                    </a:ext>
                  </a:extLst>
                </a:gridCol>
                <a:gridCol w="1671782">
                  <a:extLst>
                    <a:ext uri="{9D8B030D-6E8A-4147-A177-3AD203B41FA5}">
                      <a16:colId xmlns:a16="http://schemas.microsoft.com/office/drawing/2014/main" val="380851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Les Allées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La Gravette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59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débit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7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volume journalier moyen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1 400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575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volume journalier de pointe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1 900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082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volume annuel (m</a:t>
                      </a:r>
                      <a:r>
                        <a:rPr lang="fr-FR" sz="1600" baseline="30000" dirty="0"/>
                        <a:t>3</a:t>
                      </a:r>
                      <a:r>
                        <a:rPr lang="fr-FR" sz="1600" dirty="0"/>
                        <a:t>/an)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210 000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64696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978B50B8-7875-4B91-B7BC-6FA414A224A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Lamothe » et « La Gravette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SIEA des Deux Rives</a:t>
            </a:r>
          </a:p>
        </p:txBody>
      </p:sp>
    </p:spTree>
    <p:extLst>
      <p:ext uri="{BB962C8B-B14F-4D97-AF65-F5344CB8AC3E}">
        <p14:creationId xmlns:p14="http://schemas.microsoft.com/office/powerpoint/2010/main" val="937756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3150151"/>
            <a:ext cx="8701876" cy="888517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La commune de Cadillac fait désormais partie du SIAE des Deux Rives de Garonne (avec l’ex S. de Podensac-Virelade, Cérons et Rions).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08B4C-E8B8-42F2-B543-350A012B0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117315"/>
              </p:ext>
            </p:extLst>
          </p:nvPr>
        </p:nvGraphicFramePr>
        <p:xfrm>
          <a:off x="995264" y="1534712"/>
          <a:ext cx="662473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863">
                  <a:extLst>
                    <a:ext uri="{9D8B030D-6E8A-4147-A177-3AD203B41FA5}">
                      <a16:colId xmlns:a16="http://schemas.microsoft.com/office/drawing/2014/main" val="3055507914"/>
                    </a:ext>
                  </a:extLst>
                </a:gridCol>
                <a:gridCol w="2170546">
                  <a:extLst>
                    <a:ext uri="{9D8B030D-6E8A-4147-A177-3AD203B41FA5}">
                      <a16:colId xmlns:a16="http://schemas.microsoft.com/office/drawing/2014/main" val="2167127514"/>
                    </a:ext>
                  </a:extLst>
                </a:gridCol>
                <a:gridCol w="1810326">
                  <a:extLst>
                    <a:ext uri="{9D8B030D-6E8A-4147-A177-3AD203B41FA5}">
                      <a16:colId xmlns:a16="http://schemas.microsoft.com/office/drawing/2014/main" val="380851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Volume annuel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Autorisation 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Demande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59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Oligocène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130 000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7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Eocène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210 000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Total pour l’UDI de Cadillac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340 000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0823551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DDEE0E3-9915-4926-A3BC-4DBEA240C6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647911"/>
              </p:ext>
            </p:extLst>
          </p:nvPr>
        </p:nvGraphicFramePr>
        <p:xfrm>
          <a:off x="995263" y="3891826"/>
          <a:ext cx="6624735" cy="235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010">
                  <a:extLst>
                    <a:ext uri="{9D8B030D-6E8A-4147-A177-3AD203B41FA5}">
                      <a16:colId xmlns:a16="http://schemas.microsoft.com/office/drawing/2014/main" val="3055507914"/>
                    </a:ext>
                  </a:extLst>
                </a:gridCol>
                <a:gridCol w="1967345">
                  <a:extLst>
                    <a:ext uri="{9D8B030D-6E8A-4147-A177-3AD203B41FA5}">
                      <a16:colId xmlns:a16="http://schemas.microsoft.com/office/drawing/2014/main" val="2167127514"/>
                    </a:ext>
                  </a:extLst>
                </a:gridCol>
                <a:gridCol w="1773380">
                  <a:extLst>
                    <a:ext uri="{9D8B030D-6E8A-4147-A177-3AD203B41FA5}">
                      <a16:colId xmlns:a16="http://schemas.microsoft.com/office/drawing/2014/main" val="380851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Volume annuel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Autorisation proposée en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Autorisation possible en 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598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Alluvions de la Garonne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145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Oligocène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130 000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7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Eocène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6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Campano-Maastrichtien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130 000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253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Total pour l’UDI de Cadillac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1 070 000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1 070 000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0823551"/>
                  </a:ext>
                </a:extLst>
              </a:tr>
            </a:tbl>
          </a:graphicData>
        </a:graphic>
      </p:graphicFrame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90612E6-5000-4B60-A12B-F5384F426A5C}"/>
              </a:ext>
            </a:extLst>
          </p:cNvPr>
          <p:cNvCxnSpPr/>
          <p:nvPr/>
        </p:nvCxnSpPr>
        <p:spPr>
          <a:xfrm>
            <a:off x="7082688" y="1986184"/>
            <a:ext cx="208229" cy="208230"/>
          </a:xfrm>
          <a:prstGeom prst="straightConnector1">
            <a:avLst/>
          </a:prstGeom>
          <a:ln w="381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76FCA5B-554C-481E-972B-4006CE006A45}"/>
              </a:ext>
            </a:extLst>
          </p:cNvPr>
          <p:cNvCxnSpPr>
            <a:cxnSpLocks/>
          </p:cNvCxnSpPr>
          <p:nvPr/>
        </p:nvCxnSpPr>
        <p:spPr>
          <a:xfrm flipV="1">
            <a:off x="7082688" y="2411489"/>
            <a:ext cx="208229" cy="13911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E54A6A7-8039-4455-8258-696F5C3EEC51}"/>
              </a:ext>
            </a:extLst>
          </p:cNvPr>
          <p:cNvCxnSpPr>
            <a:cxnSpLocks/>
          </p:cNvCxnSpPr>
          <p:nvPr/>
        </p:nvCxnSpPr>
        <p:spPr>
          <a:xfrm flipV="1">
            <a:off x="7082687" y="2780820"/>
            <a:ext cx="208229" cy="13911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B7AFEE40-A046-482C-9FC4-262610A5A32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Lamothe » et « La Gravette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SIEA des Deux Rives</a:t>
            </a:r>
          </a:p>
        </p:txBody>
      </p:sp>
    </p:spTree>
    <p:extLst>
      <p:ext uri="{BB962C8B-B14F-4D97-AF65-F5344CB8AC3E}">
        <p14:creationId xmlns:p14="http://schemas.microsoft.com/office/powerpoint/2010/main" val="184316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522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61423" y="1644053"/>
            <a:ext cx="8655149" cy="467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unités de gestion visées </a:t>
            </a: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(Oligocène centre à l’équilibre et Eocène centre déficitaire)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ces ouvrages visent le remplacement d’ouvrages existants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caractéristiques techniques des ouvrages et la qualité de l’eau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économies d'eau réalisées sur la commune de Cadillac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révision, en cours, des autorisations globales de prélèvement des services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: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l'autorisation en cumul du SIEA des Deux Rives ne soit pas modifiée pour ce qui concerne à l’Eocène centre (maintien du maximum à 600 000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/an) 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qu’en cas d'augmentation à 20 µg/L de la limite de qualité pour le Sélénium, la répartition des prélèvements entre les ressources soit revue pour privilégier l'utilisation de l'Oligocène au profit d'une baisse des prélèvements à l'Eocène ;</a:t>
            </a:r>
          </a:p>
          <a:p>
            <a:pPr marL="0" lvl="1" algn="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autorisations d'exploiter les nouveaux forages Lamothe 2 et La Gravette peuvent être jugés compatibles avec le SAGE.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03B0010-D9E1-40CC-A5A2-6637F88E8DD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d’autorisation d'exploiter les forages « Lamothe » et « La Gravette »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SIEA des Deux Rives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2917</TotalTime>
  <Words>775</Words>
  <Application>Microsoft Office PowerPoint</Application>
  <PresentationFormat>Affichage à l'écran (4:3)</PresentationFormat>
  <Paragraphs>115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139</cp:revision>
  <dcterms:created xsi:type="dcterms:W3CDTF">2018-06-11T08:02:18Z</dcterms:created>
  <dcterms:modified xsi:type="dcterms:W3CDTF">2022-03-30T12:40:52Z</dcterms:modified>
</cp:coreProperties>
</file>