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449" r:id="rId2"/>
    <p:sldId id="444" r:id="rId3"/>
    <p:sldId id="476" r:id="rId4"/>
    <p:sldId id="477" r:id="rId5"/>
    <p:sldId id="479" r:id="rId6"/>
    <p:sldId id="478" r:id="rId7"/>
    <p:sldId id="480" r:id="rId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8D03"/>
    <a:srgbClr val="0077D4"/>
    <a:srgbClr val="B8E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29/03/2022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29/03/2022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Activités du groupes de travail</a:t>
            </a:r>
            <a:br>
              <a:rPr lang="fr-FR" dirty="0">
                <a:solidFill>
                  <a:srgbClr val="0070C0"/>
                </a:solidFill>
              </a:rPr>
            </a:br>
            <a:r>
              <a:rPr lang="fr-FR" dirty="0">
                <a:solidFill>
                  <a:srgbClr val="0070C0"/>
                </a:solidFill>
              </a:rPr>
              <a:t>Ressources, usages, règles de gestion, tableau de bord, communication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/>
              <a:t>Réunion du 4 avril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0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Réunions du groupe de travail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Ressources, usages, règles de gestion,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 tableau de bord, communication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47073" y="4149080"/>
            <a:ext cx="878652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Trois réunions en 2021 sous la présidence de Maxime GHESQUIERE :</a:t>
            </a:r>
          </a:p>
          <a:p>
            <a:pPr marL="720725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pour la révision du "Tableau de bord" les 26 octobre et 6 décembre</a:t>
            </a:r>
          </a:p>
          <a:p>
            <a:pPr marL="720725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sur la stratégie et les outils de communication le 8 novembre 2021 (prochain le 23 mars 2022)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F44726-2AFA-462A-8642-6D44F1852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375" y="1484784"/>
            <a:ext cx="7305249" cy="23839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FF2920-45AA-4F32-986F-C0B9369CDA2B}"/>
              </a:ext>
            </a:extLst>
          </p:cNvPr>
          <p:cNvSpPr/>
          <p:nvPr/>
        </p:nvSpPr>
        <p:spPr>
          <a:xfrm>
            <a:off x="1619672" y="3212976"/>
            <a:ext cx="1944216" cy="655733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7D6750FA-7B25-4C3C-BCE8-892AC3ACC675}"/>
              </a:ext>
            </a:extLst>
          </p:cNvPr>
          <p:cNvSpPr/>
          <p:nvPr/>
        </p:nvSpPr>
        <p:spPr>
          <a:xfrm>
            <a:off x="656456" y="3491345"/>
            <a:ext cx="922962" cy="665019"/>
          </a:xfrm>
          <a:custGeom>
            <a:avLst/>
            <a:gdLst>
              <a:gd name="connsiteX0" fmla="*/ 922962 w 922962"/>
              <a:gd name="connsiteY0" fmla="*/ 0 h 665019"/>
              <a:gd name="connsiteX1" fmla="*/ 73217 w 922962"/>
              <a:gd name="connsiteY1" fmla="*/ 138546 h 665019"/>
              <a:gd name="connsiteX2" fmla="*/ 100926 w 922962"/>
              <a:gd name="connsiteY2" fmla="*/ 665019 h 66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2962" h="665019">
                <a:moveTo>
                  <a:pt x="922962" y="0"/>
                </a:moveTo>
                <a:cubicBezTo>
                  <a:pt x="566592" y="13855"/>
                  <a:pt x="210223" y="27710"/>
                  <a:pt x="73217" y="138546"/>
                </a:cubicBezTo>
                <a:cubicBezTo>
                  <a:pt x="-63789" y="249382"/>
                  <a:pt x="18568" y="457200"/>
                  <a:pt x="100926" y="665019"/>
                </a:cubicBezTo>
              </a:path>
            </a:pathLst>
          </a:custGeom>
          <a:ln w="85725"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"Tableau de bord"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051720" y="1414801"/>
            <a:ext cx="6914312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Rappel :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théoriquement annuel, le tableau de bord est édité tous les 2 ans au mieux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sous la forme d'un rapport (papier ou numérique)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indicateurs cartes, graphiques, tableaux, textes…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données de différents acteurs (SMEGREG, Département, Etat, …).</a:t>
            </a: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887198-F2B5-4CC0-8CB1-7586BC589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68" y="1422380"/>
            <a:ext cx="1826596" cy="25783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6DD2B5A-F95A-4C0F-A4B8-45455DF74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11856">
            <a:off x="1777145" y="4063459"/>
            <a:ext cx="1724520" cy="26365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F20910-98AA-4D96-B11A-537832574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82592">
            <a:off x="3568622" y="4041497"/>
            <a:ext cx="1523374" cy="25118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E712FB3-E8EB-4CA8-A83E-1BF8F88E3E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18160">
            <a:off x="5174877" y="4039606"/>
            <a:ext cx="1642158" cy="26676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5C38499-4CC5-421C-98F5-EEC48A477C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46821">
            <a:off x="7000842" y="3738206"/>
            <a:ext cx="1707876" cy="278852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07916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"Tableau de bord"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46055" y="1459058"/>
            <a:ext cx="844371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dirty="0">
                <a:solidFill>
                  <a:srgbClr val="0077D4"/>
                </a:solidFill>
                <a:latin typeface="+mj-lt"/>
              </a:rPr>
              <a:t>Les deux réunions ont permis d'examiner tous les indicateurs (intérêt, facilité de lecture, niveau d'expertise nécessaire).</a:t>
            </a:r>
          </a:p>
          <a:p>
            <a:pPr>
              <a:spcBef>
                <a:spcPts val="1800"/>
              </a:spcBef>
            </a:pPr>
            <a:r>
              <a:rPr lang="fr-FR" dirty="0">
                <a:solidFill>
                  <a:srgbClr val="0077D4"/>
                </a:solidFill>
                <a:latin typeface="+mj-lt"/>
              </a:rPr>
              <a:t>Il est proposé :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AutoNum type="arabicParenR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de privilégier le format numérique à consulter en ligne sur le site du SMEGREG (au détriment de l'édition sous forme de rapport)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AutoNum type="arabicParenR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d'actualiser les indicateurs au fil de l'eau en fonction de la disponibilité des données (fréquences de mise à jour variables)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AutoNum type="arabicParenR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de retenir deux niveaux de lectures "grand public" et "expert" et de définir deux niveaux d'indicateurs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AutoNum type="arabicParenR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de limiter les indicateurs de type "texte" assez peu lus (tel que les rapports qualité de l'ARS, le bilan des actions, etc.) et de privilégier les graphiques et graphiques.</a:t>
            </a:r>
          </a:p>
          <a:p>
            <a:pPr marL="1524000">
              <a:spcBef>
                <a:spcPts val="1800"/>
              </a:spcBef>
            </a:pPr>
            <a:r>
              <a:rPr lang="fr-FR" i="1" dirty="0">
                <a:solidFill>
                  <a:srgbClr val="0077D4"/>
                </a:solidFill>
                <a:latin typeface="+mj-lt"/>
              </a:rPr>
              <a:t>Travail déjà engagé sur la forme et le fond des futurs indicateur pour examen par le groupe de travail.</a:t>
            </a:r>
            <a:endParaRPr lang="fr-FR" sz="2000" i="1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871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"Communication"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76762" y="1442018"/>
            <a:ext cx="8558084" cy="420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dirty="0">
                <a:solidFill>
                  <a:srgbClr val="0077D4"/>
                </a:solidFill>
                <a:latin typeface="+mj-lt"/>
              </a:rPr>
              <a:t>De nombreux supports de communication existent, orientés majoritairement vers les économies d'eau :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supports papiers (affiches, plaquettes, etc…)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sites internet (smegreg.org , jeconomiseleau.org )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dispositifs "grand public" et "scolaires"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La lettre des Nappes profondes</a:t>
            </a:r>
          </a:p>
          <a:p>
            <a:pPr marL="342900" indent="-342900">
              <a:spcBef>
                <a:spcPts val="1800"/>
              </a:spcBef>
              <a:buFontTx/>
              <a:buChar char="-"/>
            </a:pPr>
            <a:endParaRPr lang="fr-FR" dirty="0">
              <a:solidFill>
                <a:srgbClr val="0077D4"/>
              </a:solidFill>
              <a:latin typeface="+mj-lt"/>
            </a:endParaRP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fr-FR" dirty="0">
              <a:solidFill>
                <a:srgbClr val="0077D4"/>
              </a:solidFill>
              <a:latin typeface="+mj-lt"/>
            </a:endParaRP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fr-FR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411846-C178-4726-B73D-0908FF2D1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030863">
            <a:off x="4069146" y="3653566"/>
            <a:ext cx="2613528" cy="19497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29ACE3E-382B-4EB3-A8C9-F9EE9E117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36725">
            <a:off x="6212366" y="2107622"/>
            <a:ext cx="2453218" cy="18429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C4E1CBC-88D8-4F14-ACBD-2C868F2F3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1686">
            <a:off x="1376197" y="4285731"/>
            <a:ext cx="2784782" cy="20865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1E4223B-EFA4-4B5B-B5F6-9B922ACC50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28959">
            <a:off x="6251819" y="4193348"/>
            <a:ext cx="2648573" cy="199037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1038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"Communication"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538008" y="1436578"/>
            <a:ext cx="844371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dirty="0">
                <a:solidFill>
                  <a:srgbClr val="0077D4"/>
                </a:solidFill>
                <a:latin typeface="+mj-lt"/>
              </a:rPr>
              <a:t>Plusieurs propositions déjà à l'issue de la première réunion qui a permis de passer en revue les outils existants.</a:t>
            </a:r>
          </a:p>
          <a:p>
            <a:pPr marL="80010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réviser la stratégie de communication</a:t>
            </a:r>
          </a:p>
          <a:p>
            <a:pPr marL="80010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moderniser les sites internet et les adapter aux scolaires</a:t>
            </a:r>
          </a:p>
          <a:p>
            <a:pPr marL="80010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communiquer sur les réseaux sociaux (avec renvoi vers les sites)</a:t>
            </a:r>
          </a:p>
          <a:p>
            <a:pPr marL="80010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diversifier les supports de communication :</a:t>
            </a:r>
          </a:p>
          <a:p>
            <a:pPr marL="1257300" lvl="2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journaux municipaux (proposer des textes "clefs en main")</a:t>
            </a:r>
          </a:p>
          <a:p>
            <a:pPr marL="1257300" lvl="2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factures d'eau (plaquettes)</a:t>
            </a:r>
          </a:p>
          <a:p>
            <a:pPr marL="1257300" lvl="2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expositions roll-up à faire tourner</a:t>
            </a:r>
          </a:p>
          <a:p>
            <a:pPr marL="80010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renforcer les relations presses…</a:t>
            </a: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C89716-2CEE-411E-ABD4-E792226F414C}"/>
              </a:ext>
            </a:extLst>
          </p:cNvPr>
          <p:cNvSpPr/>
          <p:nvPr/>
        </p:nvSpPr>
        <p:spPr>
          <a:xfrm>
            <a:off x="971601" y="5805264"/>
            <a:ext cx="8010118" cy="64807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rgbClr val="0077D4"/>
                </a:solidFill>
              </a:rPr>
              <a:t>A venir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7D4"/>
                </a:solidFill>
              </a:rPr>
              <a:t>réunion du GT sur la communication le 23 mai 2022</a:t>
            </a:r>
          </a:p>
        </p:txBody>
      </p:sp>
    </p:spTree>
    <p:extLst>
      <p:ext uri="{BB962C8B-B14F-4D97-AF65-F5344CB8AC3E}">
        <p14:creationId xmlns:p14="http://schemas.microsoft.com/office/powerpoint/2010/main" val="268203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Réflexion avec les associations mandatée en tant qu'espaces info économies d'eau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51CC66-E367-4774-B87C-901B8230195B}"/>
              </a:ext>
            </a:extLst>
          </p:cNvPr>
          <p:cNvSpPr txBox="1"/>
          <p:nvPr/>
        </p:nvSpPr>
        <p:spPr>
          <a:xfrm>
            <a:off x="457202" y="2062726"/>
            <a:ext cx="3970564" cy="1584016"/>
          </a:xfrm>
          <a:prstGeom prst="rect">
            <a:avLst/>
          </a:prstGeom>
          <a:solidFill>
            <a:srgbClr val="11B4F3"/>
          </a:solidFill>
          <a:effectLst/>
        </p:spPr>
        <p:txBody>
          <a:bodyPr wrap="square" rtlCol="0">
            <a:noAutofit/>
          </a:bodyPr>
          <a:lstStyle/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Animation collective des EIEE</a:t>
            </a:r>
          </a:p>
          <a:p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agenda partagé</a:t>
            </a:r>
          </a:p>
          <a:p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recherche de synergies</a:t>
            </a:r>
          </a:p>
          <a:p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centre de ressource</a:t>
            </a:r>
          </a:p>
          <a:p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intégration nouveaux conseillers</a:t>
            </a:r>
            <a:endParaRPr lang="fr-FR" sz="1600" i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07B72FD-C6F9-4465-9ED7-4EFB7A8F39D4}"/>
              </a:ext>
            </a:extLst>
          </p:cNvPr>
          <p:cNvSpPr txBox="1"/>
          <p:nvPr/>
        </p:nvSpPr>
        <p:spPr>
          <a:xfrm>
            <a:off x="4644007" y="2040327"/>
            <a:ext cx="4042791" cy="1584016"/>
          </a:xfrm>
          <a:prstGeom prst="rect">
            <a:avLst/>
          </a:prstGeom>
          <a:solidFill>
            <a:srgbClr val="FA8D03"/>
          </a:solidFill>
          <a:effectLst/>
        </p:spPr>
        <p:txBody>
          <a:bodyPr wrap="square" rtlCol="0">
            <a:no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Nouveaux terrains ?</a:t>
            </a:r>
          </a:p>
          <a:p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marchés, concerts, festivals, plages, lieux de passage… ?</a:t>
            </a:r>
          </a:p>
          <a:p>
            <a:pPr algn="r">
              <a:spcBef>
                <a:spcPts val="600"/>
              </a:spcBef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… nouveaux publics ?</a:t>
            </a:r>
          </a:p>
          <a:p>
            <a:pPr algn="r"/>
            <a:r>
              <a:rPr lang="fr-FR" sz="1600" b="1" i="1" dirty="0">
                <a:solidFill>
                  <a:schemeClr val="accent1">
                    <a:lumMod val="75000"/>
                  </a:schemeClr>
                </a:solidFill>
              </a:rPr>
              <a:t>Touristes, p</a:t>
            </a:r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ersonnes relais, précaires… ?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3EF4B2-C022-48A4-A28F-4DC809D9F16C}"/>
              </a:ext>
            </a:extLst>
          </p:cNvPr>
          <p:cNvSpPr txBox="1"/>
          <p:nvPr/>
        </p:nvSpPr>
        <p:spPr>
          <a:xfrm>
            <a:off x="457202" y="3842107"/>
            <a:ext cx="3970564" cy="1529367"/>
          </a:xfrm>
          <a:prstGeom prst="rect">
            <a:avLst/>
          </a:prstGeom>
          <a:solidFill>
            <a:srgbClr val="9AC023"/>
          </a:solidFill>
          <a:effectLst/>
        </p:spPr>
        <p:txBody>
          <a:bodyPr wrap="square" rtlCol="0">
            <a:noAutofit/>
          </a:bodyPr>
          <a:lstStyle/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Les EIEE et le numérique</a:t>
            </a:r>
          </a:p>
          <a:p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rendre visibles les EIEE</a:t>
            </a:r>
          </a:p>
          <a:p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infolettre dédiée</a:t>
            </a:r>
          </a:p>
          <a:p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quizz, jeux et outils de test déclinables sur stands, site internet, réseaux sociaux…</a:t>
            </a:r>
          </a:p>
          <a:p>
            <a:pPr marL="285750" indent="-285750" algn="ctr">
              <a:buFontTx/>
              <a:buChar char="-"/>
            </a:pP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13849E-22BD-45D9-8C1D-AE71A39F09DD}"/>
              </a:ext>
            </a:extLst>
          </p:cNvPr>
          <p:cNvSpPr txBox="1"/>
          <p:nvPr/>
        </p:nvSpPr>
        <p:spPr>
          <a:xfrm>
            <a:off x="4644008" y="3842108"/>
            <a:ext cx="4042790" cy="1584016"/>
          </a:xfrm>
          <a:prstGeom prst="rect">
            <a:avLst/>
          </a:prstGeom>
          <a:solidFill>
            <a:srgbClr val="F9EF01"/>
          </a:solidFill>
          <a:effectLst/>
        </p:spPr>
        <p:txBody>
          <a:bodyPr wrap="square" rtlCol="0">
            <a:noAutofit/>
          </a:bodyPr>
          <a:lstStyle/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Les outils (hors numérique)</a:t>
            </a:r>
          </a:p>
          <a:p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mieux exposer le contexte "ressources"</a:t>
            </a:r>
          </a:p>
          <a:p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maquettes, bancs de démonstration, jeux, ateliers… pour attirer</a:t>
            </a:r>
          </a:p>
          <a:p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fr-FR" sz="1600" i="1">
                <a:solidFill>
                  <a:schemeClr val="accent1">
                    <a:lumMod val="75000"/>
                  </a:schemeClr>
                </a:solidFill>
              </a:rPr>
              <a:t>udiques</a:t>
            </a:r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, visibles, à manipuler, ergonomiques… … un nouveau </a:t>
            </a:r>
            <a:r>
              <a:rPr lang="fr-FR" sz="1600" i="1" dirty="0" err="1">
                <a:solidFill>
                  <a:schemeClr val="accent1">
                    <a:lumMod val="75000"/>
                  </a:schemeClr>
                </a:solidFill>
              </a:rPr>
              <a:t>Mac'EAU</a:t>
            </a:r>
            <a:r>
              <a:rPr lang="fr-FR" sz="1600" i="1" dirty="0">
                <a:solidFill>
                  <a:schemeClr val="accent1">
                    <a:lumMod val="75000"/>
                  </a:schemeClr>
                </a:solidFill>
              </a:rPr>
              <a:t> ?</a:t>
            </a:r>
            <a:endParaRPr lang="fr-FR" dirty="0"/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79CDA847-63CF-4629-814B-6A56C54D5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7356" y="5733256"/>
            <a:ext cx="6814362" cy="646331"/>
          </a:xfrm>
          <a:prstGeom prst="rect">
            <a:avLst/>
          </a:prstGeom>
          <a:solidFill>
            <a:srgbClr val="FFC000"/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>
              <a:spcBef>
                <a:spcPts val="1800"/>
              </a:spcBef>
            </a:pPr>
            <a:r>
              <a:rPr lang="fr-FR" dirty="0">
                <a:solidFill>
                  <a:srgbClr val="0077D4"/>
                </a:solidFill>
                <a:latin typeface="+mj-lt"/>
              </a:rPr>
              <a:t>Suite à donner : analyse de la faisabilité et hiérarchisation des propositions par le groupe de travail puis présentation à la CLE</a:t>
            </a:r>
            <a:endParaRPr lang="fr-FR" sz="20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538008" y="1416395"/>
            <a:ext cx="84437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dirty="0">
                <a:solidFill>
                  <a:srgbClr val="0077D4"/>
                </a:solidFill>
                <a:latin typeface="+mj-lt"/>
              </a:rPr>
              <a:t>Quelques unes des propositions, sur 4 thèmes, issues des échanges du 28 mars 2022 avec les intervenants des espaces info économies d'eau :</a:t>
            </a:r>
          </a:p>
        </p:txBody>
      </p:sp>
    </p:spTree>
    <p:extLst>
      <p:ext uri="{BB962C8B-B14F-4D97-AF65-F5344CB8AC3E}">
        <p14:creationId xmlns:p14="http://schemas.microsoft.com/office/powerpoint/2010/main" val="788774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5213</TotalTime>
  <Words>620</Words>
  <Application>Microsoft Office PowerPoint</Application>
  <PresentationFormat>Affichage à l'écran (4:3)</PresentationFormat>
  <Paragraphs>66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</vt:lpstr>
      <vt:lpstr>Office Theme</vt:lpstr>
      <vt:lpstr>Activités du groupes de travail Ressources, usages, règles de gestion, tableau de bord, communication</vt:lpstr>
      <vt:lpstr>Réunions du groupe de travail Ressources, usages, règles de gestion,  tableau de bord, communication</vt:lpstr>
      <vt:lpstr>"Tableau de bord"</vt:lpstr>
      <vt:lpstr>"Tableau de bord"</vt:lpstr>
      <vt:lpstr>"Communication"</vt:lpstr>
      <vt:lpstr>"Communication"</vt:lpstr>
      <vt:lpstr>Réflexion avec les associations mandatée en tant qu'espaces info économies d'eau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260</cp:revision>
  <cp:lastPrinted>2015-12-16T08:43:17Z</cp:lastPrinted>
  <dcterms:created xsi:type="dcterms:W3CDTF">2015-09-15T19:44:09Z</dcterms:created>
  <dcterms:modified xsi:type="dcterms:W3CDTF">2022-03-29T15:07:38Z</dcterms:modified>
</cp:coreProperties>
</file>