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449" r:id="rId2"/>
    <p:sldId id="314" r:id="rId3"/>
    <p:sldId id="469" r:id="rId4"/>
    <p:sldId id="444" r:id="rId5"/>
    <p:sldId id="471" r:id="rId6"/>
    <p:sldId id="472" r:id="rId7"/>
    <p:sldId id="473" r:id="rId8"/>
    <p:sldId id="474" r:id="rId9"/>
    <p:sldId id="475" r:id="rId10"/>
    <p:sldId id="467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E08D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74" d="100"/>
          <a:sy n="74" d="100"/>
        </p:scale>
        <p:origin x="84" y="5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29/03/2022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29/03/2022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Champ captant des Landes du Médoc</a:t>
            </a:r>
            <a:br>
              <a:rPr lang="fr-FR" dirty="0">
                <a:solidFill>
                  <a:srgbClr val="0070C0"/>
                </a:solidFill>
              </a:rPr>
            </a:br>
            <a:br>
              <a:rPr lang="fr-FR" dirty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>Actualisation du</a:t>
            </a:r>
            <a:br>
              <a:rPr lang="fr-FR" dirty="0">
                <a:solidFill>
                  <a:srgbClr val="0070C0"/>
                </a:solidFill>
              </a:rPr>
            </a:br>
            <a:r>
              <a:rPr lang="fr-FR" dirty="0">
                <a:solidFill>
                  <a:srgbClr val="0070C0"/>
                </a:solidFill>
              </a:rPr>
              <a:t>Schéma opérationnel de substitution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/>
              <a:t>Réunion du 4 avril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981996-5577-4D6D-AC58-C43BD0906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Contexte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5331AE-4DDF-4688-9BBA-C6C4520B7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C272F-FE32-E843-83C0-7ABF6FE31D10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0" name="Image 24">
            <a:extLst>
              <a:ext uri="{FF2B5EF4-FFF2-40B4-BE49-F238E27FC236}">
                <a16:creationId xmlns:a16="http://schemas.microsoft.com/office/drawing/2014/main" id="{B4C3481F-FA35-4A53-A32C-7895959DC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62" y="1570099"/>
            <a:ext cx="7692395" cy="478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26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2CE10-9CCE-4FD1-97CF-1E9911358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Schéma arrêté en 2017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sur la base de données de 2014-2015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A4E487-673D-488E-AEA3-CA7D0E64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13D29C5C-E49E-4919-90E1-88E676D613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194691"/>
              </p:ext>
            </p:extLst>
          </p:nvPr>
        </p:nvGraphicFramePr>
        <p:xfrm>
          <a:off x="323528" y="1700808"/>
          <a:ext cx="8496944" cy="42390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3323240109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223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4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Service</a:t>
                      </a:r>
                      <a:endParaRPr lang="fr-FR" sz="14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Hypothèses volumes substitués (m</a:t>
                      </a:r>
                      <a:r>
                        <a:rPr lang="fr-FR" sz="1600" b="0" u="none" strike="noStrike" baseline="3000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fr-FR" sz="1600" b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/an</a:t>
                      </a:r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Montants travaux de substitution (€ 2016)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Bordeaux-Métropole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6 400 000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44 500 000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de Bonnetan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411 000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546 000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es-ES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de La </a:t>
                      </a:r>
                      <a:r>
                        <a:rPr lang="es-ES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Brède</a:t>
                      </a:r>
                      <a:endParaRPr lang="es-ES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743 000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Portes de l'Entre-deux-Mers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350 000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57240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SIAO de Carbon-Blanc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1 195 000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1 326 000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222">
                <a:tc row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CDC Médoc-Estuaire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</a:t>
                      </a:r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Ludon-Macau-Labarde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313 000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222">
                <a:tc vMerge="1">
                  <a:txBody>
                    <a:bodyPr/>
                    <a:lstStyle/>
                    <a:p>
                      <a:pPr marL="0" indent="88900" algn="l" fontAlgn="ctr"/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Le Pian-Médoc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586 000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638 000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Saucats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193 450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80 000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Léognan-</a:t>
                      </a:r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Cadaujac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248 200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898112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SIGDU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100 000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À étudier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2E8BBC8F-D07E-46CA-B30D-C2DFD89FD4F4}"/>
              </a:ext>
            </a:extLst>
          </p:cNvPr>
          <p:cNvSpPr/>
          <p:nvPr/>
        </p:nvSpPr>
        <p:spPr>
          <a:xfrm>
            <a:off x="2987824" y="6103749"/>
            <a:ext cx="1008112" cy="365125"/>
          </a:xfrm>
          <a:prstGeom prst="rect">
            <a:avLst/>
          </a:prstGeom>
          <a:solidFill>
            <a:srgbClr val="B8E08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A4A2018-852C-4C5A-8EF8-9A19BCA953AE}"/>
              </a:ext>
            </a:extLst>
          </p:cNvPr>
          <p:cNvSpPr txBox="1"/>
          <p:nvPr/>
        </p:nvSpPr>
        <p:spPr>
          <a:xfrm>
            <a:off x="3851920" y="6161097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88900" algn="l" fontAlgn="ctr"/>
            <a:r>
              <a:rPr lang="fr-FR" sz="1400" b="0" u="none" strike="noStrike" dirty="0">
                <a:solidFill>
                  <a:schemeClr val="accent1"/>
                </a:solidFill>
                <a:effectLst/>
                <a:latin typeface="+mn-lt"/>
              </a:rPr>
              <a:t>Interconnexion existante ou réalisé suite au schéma</a:t>
            </a:r>
            <a:endParaRPr lang="fr-FR" sz="1400" b="0" i="0" u="none" strike="noStrike" dirty="0">
              <a:solidFill>
                <a:schemeClr val="accent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8917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Objectifs de l'actualisation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376762" y="1411602"/>
            <a:ext cx="839047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Prise en compte de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l'évolution de population ;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l'évolution des infrastructures ;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l'évolution des coûts unitaires des travaux.</a:t>
            </a:r>
          </a:p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Estimation des coûts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des scénarios arrêtés dans le schéma d'origine ;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le cas échéant de scénarios modifiés ou modifiés.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3F95486-1B9B-49AA-9EEC-5ACDD469A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4797152"/>
            <a:ext cx="8271039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Forte évolution des coûts unitaires </a:t>
            </a:r>
            <a:r>
              <a:rPr lang="fr-FR" sz="2000" dirty="0">
                <a:solidFill>
                  <a:srgbClr val="0070C0"/>
                </a:solidFill>
              </a:rPr>
              <a:t>(temps écoulé + 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crise sanitaire)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fonte 150 sous voie communale : </a:t>
            </a:r>
            <a:r>
              <a:rPr lang="fr-FR" sz="2000" b="1" dirty="0">
                <a:solidFill>
                  <a:srgbClr val="0077D4"/>
                </a:solidFill>
                <a:latin typeface="+mj-lt"/>
              </a:rPr>
              <a:t>160 € HT/ml -&gt;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</a:t>
            </a:r>
            <a:r>
              <a:rPr lang="fr-FR" sz="2000" b="1" dirty="0">
                <a:solidFill>
                  <a:srgbClr val="0077D4"/>
                </a:solidFill>
                <a:latin typeface="+mj-lt"/>
              </a:rPr>
              <a:t>310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€ HT/ml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bâche de stockage : moyenne à </a:t>
            </a:r>
            <a:r>
              <a:rPr lang="fr-FR" sz="2000" b="1" dirty="0">
                <a:solidFill>
                  <a:srgbClr val="0077D4"/>
                </a:solidFill>
                <a:latin typeface="+mj-lt"/>
              </a:rPr>
              <a:t>625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€ HT/m³ -&gt; </a:t>
            </a:r>
            <a:r>
              <a:rPr lang="fr-FR" sz="2000" b="1" dirty="0">
                <a:solidFill>
                  <a:srgbClr val="0077D4"/>
                </a:solidFill>
                <a:latin typeface="+mj-lt"/>
              </a:rPr>
              <a:t>790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€ HT/m³</a:t>
            </a: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8D150E5B-F3B6-4D41-85ED-FAB0B7FA050D}"/>
              </a:ext>
            </a:extLst>
          </p:cNvPr>
          <p:cNvSpPr/>
          <p:nvPr/>
        </p:nvSpPr>
        <p:spPr>
          <a:xfrm>
            <a:off x="6788727" y="3676073"/>
            <a:ext cx="1211117" cy="1099127"/>
          </a:xfrm>
          <a:custGeom>
            <a:avLst/>
            <a:gdLst>
              <a:gd name="connsiteX0" fmla="*/ 0 w 1211117"/>
              <a:gd name="connsiteY0" fmla="*/ 0 h 1099127"/>
              <a:gd name="connsiteX1" fmla="*/ 1209964 w 1211117"/>
              <a:gd name="connsiteY1" fmla="*/ 378691 h 1099127"/>
              <a:gd name="connsiteX2" fmla="*/ 175491 w 1211117"/>
              <a:gd name="connsiteY2" fmla="*/ 1099127 h 109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1117" h="1099127">
                <a:moveTo>
                  <a:pt x="0" y="0"/>
                </a:moveTo>
                <a:cubicBezTo>
                  <a:pt x="590358" y="97751"/>
                  <a:pt x="1180716" y="195503"/>
                  <a:pt x="1209964" y="378691"/>
                </a:cubicBezTo>
                <a:cubicBezTo>
                  <a:pt x="1239212" y="561879"/>
                  <a:pt x="707351" y="830503"/>
                  <a:pt x="175491" y="1099127"/>
                </a:cubicBezTo>
              </a:path>
            </a:pathLst>
          </a:custGeom>
          <a:ln w="41275">
            <a:tailEnd type="stealt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Nouveaux scénarios étudiés</a:t>
            </a:r>
            <a:br>
              <a:rPr lang="fr-FR" sz="2000" b="1" dirty="0">
                <a:solidFill>
                  <a:srgbClr val="0070C0"/>
                </a:solidFill>
              </a:rPr>
            </a:br>
            <a:r>
              <a:rPr lang="fr-FR" sz="2000" b="1" dirty="0">
                <a:solidFill>
                  <a:srgbClr val="0070C0"/>
                </a:solidFill>
              </a:rPr>
              <a:t>SIEA de </a:t>
            </a:r>
            <a:r>
              <a:rPr lang="fr-FR" sz="2000" b="1" dirty="0" err="1">
                <a:solidFill>
                  <a:srgbClr val="0070C0"/>
                </a:solidFill>
              </a:rPr>
              <a:t>Ludon-Macau-Labarde</a:t>
            </a:r>
            <a:r>
              <a:rPr lang="fr-FR" sz="2000" b="1" dirty="0">
                <a:solidFill>
                  <a:srgbClr val="0070C0"/>
                </a:solidFill>
              </a:rPr>
              <a:t> (CDC Médoc Estuaire)</a:t>
            </a: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82268" y="1916832"/>
            <a:ext cx="502909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Utilisation de l'interconnexion par la commune du Pian-Médoc :</a:t>
            </a:r>
          </a:p>
          <a:p>
            <a:pPr marL="62865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720725" algn="l"/>
              </a:tabLst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pour pallier le manque de ressources côté ancienne interconnexion d'Agassac ;</a:t>
            </a:r>
          </a:p>
          <a:p>
            <a:pPr marL="62865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720725" algn="l"/>
              </a:tabLst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pour permettre l'interconnexion entre Le Pian et </a:t>
            </a:r>
            <a:r>
              <a:rPr lang="fr-FR" sz="2000" dirty="0" err="1">
                <a:solidFill>
                  <a:srgbClr val="0077D4"/>
                </a:solidFill>
                <a:latin typeface="+mj-lt"/>
              </a:rPr>
              <a:t>Ludon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;</a:t>
            </a:r>
          </a:p>
          <a:p>
            <a:pPr marL="628650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tabLst>
                <a:tab pos="720725" algn="l"/>
              </a:tabLst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permettre un apport d'eau vers l'ancien syndicat d'Arsac (pour dilution).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B26ED0D-03AB-4CB3-8801-FC5AA255C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8745" y="1329920"/>
            <a:ext cx="3671103" cy="520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31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78324" y="1628800"/>
            <a:ext cx="5447459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Nouveau scénario :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pour permettre l'apport de 400 000 m</a:t>
            </a:r>
            <a:r>
              <a:rPr lang="fr-FR" sz="2000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2000" dirty="0">
                <a:solidFill>
                  <a:srgbClr val="0077D4"/>
                </a:solidFill>
                <a:latin typeface="+mj-lt"/>
              </a:rPr>
              <a:t> supplémentaires vers Bonnetan (hors substitution)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modification de l'interconnexion avec Bordeaux Métropole (problème de foncier) : station de reprise au pied des réservoirs de Cormier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nouvelle interconnexion Lacroix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augmentation capacité de stockage Mirail</a:t>
            </a:r>
            <a:endParaRPr lang="fr-FR" sz="24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Nouveaux scénarios étudiés :</a:t>
            </a:r>
            <a:br>
              <a:rPr lang="fr-FR" sz="2000" b="1" dirty="0">
                <a:solidFill>
                  <a:srgbClr val="0070C0"/>
                </a:solidFill>
              </a:rPr>
            </a:br>
            <a:r>
              <a:rPr lang="fr-FR" sz="2000" b="1" dirty="0">
                <a:solidFill>
                  <a:srgbClr val="0070C0"/>
                </a:solidFill>
              </a:rPr>
              <a:t>SIAO Carbon-Blanc – SIAEPA Bonnetan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CCF493-422E-4DE9-A695-0B1F3DB08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1417639"/>
            <a:ext cx="3359227" cy="504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54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5598" y="2060848"/>
            <a:ext cx="5231435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Nouveau scénario :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Ancien scénario non satisfaisant suite à l'évolution du réseau et des consommations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Interconnexion par le Haut Bouliac vers Carignan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Pas d'interconnexion entre les secteurs de Latresne et </a:t>
            </a:r>
            <a:r>
              <a:rPr lang="fr-FR" sz="2000" dirty="0" err="1">
                <a:solidFill>
                  <a:srgbClr val="0077D4"/>
                </a:solidFill>
                <a:latin typeface="+mj-lt"/>
              </a:rPr>
              <a:t>Camblanes</a:t>
            </a:r>
            <a:endParaRPr lang="fr-FR" sz="24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Nouveaux scénarios étudiés :</a:t>
            </a:r>
            <a:br>
              <a:rPr lang="fr-FR" sz="2000" b="1" dirty="0">
                <a:solidFill>
                  <a:srgbClr val="0070C0"/>
                </a:solidFill>
              </a:rPr>
            </a:br>
            <a:r>
              <a:rPr lang="fr-FR" sz="2000" b="1" dirty="0">
                <a:solidFill>
                  <a:srgbClr val="0070C0"/>
                </a:solidFill>
              </a:rPr>
              <a:t>SIEA Portes-Entre-Deux-Mers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3A9CFF-EC37-4F5F-8FC7-3F635FB03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672" y="1417638"/>
            <a:ext cx="3582360" cy="505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4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Scénarios non retenus :</a:t>
            </a:r>
            <a:br>
              <a:rPr lang="fr-FR" sz="2000" b="1" dirty="0">
                <a:solidFill>
                  <a:srgbClr val="0070C0"/>
                </a:solidFill>
              </a:rPr>
            </a:br>
            <a:r>
              <a:rPr lang="fr-FR" sz="2000" b="1" dirty="0">
                <a:solidFill>
                  <a:srgbClr val="0070C0"/>
                </a:solidFill>
              </a:rPr>
              <a:t>Carbon-Blanc / Bonnetan / Portes Entre-Deux-Mers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B5C9FD-3445-4D1D-9E2B-C22FDA50E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123" y="2499963"/>
            <a:ext cx="6660232" cy="3980974"/>
          </a:xfrm>
          <a:prstGeom prst="rect">
            <a:avLst/>
          </a:prstGeom>
        </p:spPr>
      </p:pic>
      <p:sp>
        <p:nvSpPr>
          <p:cNvPr id="8" name="Text Box 15">
            <a:extLst>
              <a:ext uri="{FF2B5EF4-FFF2-40B4-BE49-F238E27FC236}">
                <a16:creationId xmlns:a16="http://schemas.microsoft.com/office/drawing/2014/main" id="{252837A5-23C6-4F8B-99B0-881116589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74240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bâche commune S. de Bonnetan et Portes-Entre-Deux-Mers à Fargues</a:t>
            </a:r>
          </a:p>
          <a:p>
            <a:pPr marL="534988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deux stations de surpression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3A3DB585-AF4F-4BCF-889A-66525E1949D8}"/>
              </a:ext>
            </a:extLst>
          </p:cNvPr>
          <p:cNvSpPr txBox="1">
            <a:spLocks noChangeArrowheads="1"/>
          </p:cNvSpPr>
          <p:nvPr/>
        </p:nvSpPr>
        <p:spPr bwMode="auto">
          <a:xfrm rot="19247498">
            <a:off x="441151" y="3496402"/>
            <a:ext cx="3528392" cy="4001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/>
          <a:p>
            <a:pPr marL="192088" lvl="1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7D4"/>
                </a:solidFill>
                <a:latin typeface="+mj-lt"/>
              </a:rPr>
              <a:t>Peu intéressant et coûteux</a:t>
            </a:r>
          </a:p>
        </p:txBody>
      </p:sp>
    </p:spTree>
    <p:extLst>
      <p:ext uri="{BB962C8B-B14F-4D97-AF65-F5344CB8AC3E}">
        <p14:creationId xmlns:p14="http://schemas.microsoft.com/office/powerpoint/2010/main" val="3482664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2CE10-9CCE-4FD1-97CF-1E9911358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736" y="251289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actualisation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A4E487-673D-488E-AEA3-CA7D0E64D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13D29C5C-E49E-4919-90E1-88E676D613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3570092"/>
              </p:ext>
            </p:extLst>
          </p:nvPr>
        </p:nvGraphicFramePr>
        <p:xfrm>
          <a:off x="467544" y="1628800"/>
          <a:ext cx="8496944" cy="4506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6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035">
                  <a:extLst>
                    <a:ext uri="{9D8B030D-6E8A-4147-A177-3AD203B41FA5}">
                      <a16:colId xmlns:a16="http://schemas.microsoft.com/office/drawing/2014/main" val="332324010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1036">
                  <a:extLst>
                    <a:ext uri="{9D8B030D-6E8A-4147-A177-3AD203B41FA5}">
                      <a16:colId xmlns:a16="http://schemas.microsoft.com/office/drawing/2014/main" val="3771170287"/>
                    </a:ext>
                  </a:extLst>
                </a:gridCol>
              </a:tblGrid>
              <a:tr h="368439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14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Service</a:t>
                      </a:r>
                      <a:endParaRPr lang="fr-FR" sz="14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Volumes (m</a:t>
                      </a:r>
                      <a:r>
                        <a:rPr lang="fr-FR" sz="1600" b="0" u="none" strike="noStrike" baseline="3000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fr-FR" sz="1600" b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/an</a:t>
                      </a:r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Montants travaux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439"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Schéma d'origine</a:t>
                      </a:r>
                      <a:b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</a:br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(€ 2016)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Actualisation (€ 2022)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555092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de Bonnetan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411 000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546 000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1 181 000 €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es-ES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de La </a:t>
                      </a:r>
                      <a:r>
                        <a:rPr lang="es-ES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Brède</a:t>
                      </a:r>
                      <a:endParaRPr lang="es-ES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743 000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1 068 000 €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Portes de l'Entre-deux-Mers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350 000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1 190 000 €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57240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SIAO de Carbon-Blanc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1 195 000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1 326 000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1 170 000 €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222">
                <a:tc row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CDC Médoc-Estuaire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</a:t>
                      </a:r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Ludon-Macau-Labarde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313 000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563 000 €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222">
                <a:tc vMerge="1">
                  <a:txBody>
                    <a:bodyPr/>
                    <a:lstStyle/>
                    <a:p>
                      <a:pPr marL="0" indent="88900" algn="l" fontAlgn="ctr"/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Le Pian-Médoc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586 000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638 000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1 877 000 €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Saucats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193 450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80 000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138 000 €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Léognan-</a:t>
                      </a:r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Cadaujac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248 200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45 000 € 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6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898112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SIGDU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100 000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À étudier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125 000 €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222">
                <a:tc gridSpan="2"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fr-FR" sz="1600" b="1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4 302 000 €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600" b="1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7 357 000 €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523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63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de l'actualisation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25BC8D5B-AB62-4494-94E2-BA7F280E8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83" y="1628800"/>
            <a:ext cx="8700797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+3 000 000 € HT en lien avec à l'augmentation des coûts unitaires, de nouveaux scénarios et d'un report de travaux prévus par Bordeaux Métropole (Saucats, Le Pian-Médoc)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Nécessité d'informer les financeurs, et notamment l'Agence de l'eau car risques importants de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dépassement de l'enveloppe financière de subvention (dans l'attente des chiffrages de Bordeaux Métropole),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77D4"/>
                </a:solidFill>
              </a:rPr>
              <a:t>dépassement des délais.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7D4"/>
              </a:solidFill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7D4"/>
                </a:solidFill>
              </a:rPr>
              <a:t>Une fois le schéma validé, et l'engagement de Bordeaux Métropole définitif, possibilité de réaliser les travaux par les collectivités.</a:t>
            </a:r>
          </a:p>
        </p:txBody>
      </p:sp>
    </p:spTree>
    <p:extLst>
      <p:ext uri="{BB962C8B-B14F-4D97-AF65-F5344CB8AC3E}">
        <p14:creationId xmlns:p14="http://schemas.microsoft.com/office/powerpoint/2010/main" val="3524739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4665</TotalTime>
  <Words>637</Words>
  <Application>Microsoft Office PowerPoint</Application>
  <PresentationFormat>Affichage à l'écran (4:3)</PresentationFormat>
  <Paragraphs>134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Office Theme</vt:lpstr>
      <vt:lpstr>Champ captant des Landes du Médoc  Actualisation du Schéma opérationnel de substitution</vt:lpstr>
      <vt:lpstr>Contexte</vt:lpstr>
      <vt:lpstr>Schéma arrêté en 2017 sur la base de données de 2014-2015</vt:lpstr>
      <vt:lpstr>Objectifs de l'actualisation</vt:lpstr>
      <vt:lpstr>Nouveaux scénarios étudiés SIEA de Ludon-Macau-Labarde (CDC Médoc Estuaire)</vt:lpstr>
      <vt:lpstr>Nouveaux scénarios étudiés : SIAO Carbon-Blanc – SIAEPA Bonnetan</vt:lpstr>
      <vt:lpstr>Nouveaux scénarios étudiés : SIEA Portes-Entre-Deux-Mers</vt:lpstr>
      <vt:lpstr>Scénarios non retenus : Carbon-Blanc / Bonnetan / Portes Entre-Deux-Mers</vt:lpstr>
      <vt:lpstr>Bilan actualisation</vt:lpstr>
      <vt:lpstr>Bilan de l'actualisation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249</cp:revision>
  <cp:lastPrinted>2015-12-16T08:43:17Z</cp:lastPrinted>
  <dcterms:created xsi:type="dcterms:W3CDTF">2015-09-15T19:44:09Z</dcterms:created>
  <dcterms:modified xsi:type="dcterms:W3CDTF">2022-03-29T07:21:18Z</dcterms:modified>
</cp:coreProperties>
</file>