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4"/>
  </p:notesMasterIdLst>
  <p:handoutMasterIdLst>
    <p:handoutMasterId r:id="rId15"/>
  </p:handoutMasterIdLst>
  <p:sldIdLst>
    <p:sldId id="449" r:id="rId2"/>
    <p:sldId id="444" r:id="rId3"/>
    <p:sldId id="450" r:id="rId4"/>
    <p:sldId id="462" r:id="rId5"/>
    <p:sldId id="455" r:id="rId6"/>
    <p:sldId id="456" r:id="rId7"/>
    <p:sldId id="452" r:id="rId8"/>
    <p:sldId id="468" r:id="rId9"/>
    <p:sldId id="464" r:id="rId10"/>
    <p:sldId id="470" r:id="rId11"/>
    <p:sldId id="469" r:id="rId12"/>
    <p:sldId id="465" r:id="rId13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74" d="100"/>
          <a:sy n="74" d="100"/>
        </p:scale>
        <p:origin x="84" y="5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29/03/2022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29/03/2022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99592" y="1340768"/>
            <a:ext cx="7772400" cy="2304256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Rapport d'activité 2021</a:t>
            </a:r>
          </a:p>
        </p:txBody>
      </p:sp>
      <p:sp>
        <p:nvSpPr>
          <p:cNvPr id="5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 dirty="0"/>
              <a:t>Réunion du 4 avril 2022</a:t>
            </a:r>
          </a:p>
        </p:txBody>
      </p:sp>
    </p:spTree>
    <p:extLst>
      <p:ext uri="{BB962C8B-B14F-4D97-AF65-F5344CB8AC3E}">
        <p14:creationId xmlns:p14="http://schemas.microsoft.com/office/powerpoint/2010/main" val="1080796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Bilan synthétique de l'activité 2021</a:t>
            </a: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357988" y="1882423"/>
            <a:ext cx="8390476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Le présent bilan est tout d'abord destiné aux membres du SMEGREG et de la CLE.</a:t>
            </a:r>
          </a:p>
          <a:p>
            <a:pPr>
              <a:spcBef>
                <a:spcPts val="1200"/>
              </a:spcBef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Il rend compte :</a:t>
            </a:r>
          </a:p>
          <a:p>
            <a:pPr marL="800100" lvl="1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de l'activité de la CLE ;</a:t>
            </a:r>
          </a:p>
          <a:p>
            <a:pPr marL="800100" lvl="1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de l'activité du SMEGREG au titre : </a:t>
            </a:r>
          </a:p>
          <a:p>
            <a:pPr marL="1257300" lvl="2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de ses missions statutaires historiques ;</a:t>
            </a:r>
          </a:p>
          <a:p>
            <a:pPr marL="1257300" lvl="2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de sa mission de secrétariat technique de la CLE ;</a:t>
            </a:r>
          </a:p>
          <a:p>
            <a:pPr marL="1257300" lvl="2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de son rôle de facilitateur de l'action publique en tant qu'EPTB (Etablissement Public territorial de bassin.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614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Volet Institutionnel :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gouvernance – réunion des instances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148911" y="1556792"/>
            <a:ext cx="5256584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fr-FR" sz="2000" b="1" u="sng" dirty="0">
                <a:solidFill>
                  <a:srgbClr val="0077D4"/>
                </a:solidFill>
                <a:latin typeface="+mj-lt"/>
              </a:rPr>
              <a:t>SMEGREG :</a:t>
            </a:r>
          </a:p>
          <a:p>
            <a:pPr>
              <a:spcBef>
                <a:spcPts val="1800"/>
              </a:spcBef>
              <a:buClr>
                <a:srgbClr val="FE5000"/>
              </a:buClr>
              <a:buSzPct val="150000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Entrée de la Communauté de communes du Val de Leyre (arrêté du 18 mars 2021) </a:t>
            </a:r>
            <a:r>
              <a:rPr lang="fr-FR" sz="2000" dirty="0">
                <a:solidFill>
                  <a:srgbClr val="0077D4"/>
                </a:solidFill>
              </a:rPr>
              <a:t>portant à 26 le nombre de services AEP au sein du 3</a:t>
            </a:r>
            <a:r>
              <a:rPr lang="fr-FR" sz="2000" baseline="30000" dirty="0">
                <a:solidFill>
                  <a:srgbClr val="0077D4"/>
                </a:solidFill>
              </a:rPr>
              <a:t>e</a:t>
            </a:r>
            <a:r>
              <a:rPr lang="fr-FR" sz="2000" dirty="0">
                <a:solidFill>
                  <a:srgbClr val="0077D4"/>
                </a:solidFill>
              </a:rPr>
              <a:t> collège du SMEGREG.</a:t>
            </a:r>
          </a:p>
          <a:p>
            <a:pPr>
              <a:spcBef>
                <a:spcPts val="1800"/>
              </a:spcBef>
              <a:buClr>
                <a:srgbClr val="FE5000"/>
              </a:buClr>
              <a:buSzPct val="150000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Demandes d'adhésion :</a:t>
            </a:r>
          </a:p>
          <a:p>
            <a:pPr marL="176213" indent="-176213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>
                <a:solidFill>
                  <a:srgbClr val="0077D4"/>
                </a:solidFill>
                <a:latin typeface="Trebuchet MS" panose="020B0603020202020204" pitchFamily="34" charset="0"/>
              </a:rPr>
              <a:t>SIAE </a:t>
            </a: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Barsac-Preignac-Toulenne  </a:t>
            </a:r>
            <a:r>
              <a:rPr lang="fr-FR" altLang="fr-FR" sz="1600" dirty="0">
                <a:solidFill>
                  <a:srgbClr val="0077D4"/>
                </a:solidFill>
                <a:latin typeface="Trebuchet MS" panose="020B0603020202020204" pitchFamily="34" charset="0"/>
              </a:rPr>
              <a:t>(25/11/2021)</a:t>
            </a:r>
          </a:p>
          <a:p>
            <a:pPr marL="176213" indent="-176213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COBAN </a:t>
            </a:r>
            <a:r>
              <a:rPr lang="fr-FR" altLang="fr-FR" sz="1600" dirty="0">
                <a:solidFill>
                  <a:srgbClr val="0077D4"/>
                </a:solidFill>
                <a:latin typeface="Trebuchet MS" panose="020B0603020202020204" pitchFamily="34" charset="0"/>
              </a:rPr>
              <a:t>(15/12/2021)</a:t>
            </a:r>
            <a:endParaRPr lang="fr-FR" altLang="fr-FR" sz="2000" dirty="0">
              <a:solidFill>
                <a:srgbClr val="0077D4"/>
              </a:solidFill>
              <a:latin typeface="Trebuchet MS" panose="020B0603020202020204" pitchFamily="34" charset="0"/>
            </a:endParaRPr>
          </a:p>
        </p:txBody>
      </p:sp>
      <p:pic>
        <p:nvPicPr>
          <p:cNvPr id="7" name="Image 6" descr="Une image contenant carte&#10;&#10;Description générée automatiquement">
            <a:extLst>
              <a:ext uri="{FF2B5EF4-FFF2-40B4-BE49-F238E27FC236}">
                <a16:creationId xmlns:a16="http://schemas.microsoft.com/office/drawing/2014/main" id="{A90C7049-8741-445D-BCDE-396D23F36B4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357" y="908720"/>
            <a:ext cx="4090302" cy="578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763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Volet Institutionnel :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gouvernance – réunion des instances</a:t>
            </a: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251520" y="1392772"/>
            <a:ext cx="8640960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fr-FR" sz="2000" b="1" u="sng" dirty="0">
                <a:solidFill>
                  <a:srgbClr val="0077D4"/>
                </a:solidFill>
                <a:latin typeface="+mj-lt"/>
              </a:rPr>
              <a:t>SMEGREG :</a:t>
            </a:r>
          </a:p>
          <a:p>
            <a:pPr marL="342900" indent="-342900">
              <a:spcBef>
                <a:spcPts val="600"/>
              </a:spcBef>
              <a:buClr>
                <a:srgbClr val="FE5000"/>
              </a:buClr>
              <a:buSzPct val="150000"/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4 réunions du Comité syndical :</a:t>
            </a:r>
          </a:p>
          <a:p>
            <a:pPr marL="1714500" lvl="3" indent="-342900">
              <a:spcBef>
                <a:spcPts val="600"/>
              </a:spcBef>
              <a:buClr>
                <a:srgbClr val="FE5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24 février (débat d'orientation budgétaire)</a:t>
            </a:r>
          </a:p>
          <a:p>
            <a:pPr marL="1714500" lvl="3" indent="-342900">
              <a:spcBef>
                <a:spcPts val="600"/>
              </a:spcBef>
              <a:buClr>
                <a:srgbClr val="FE5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17 mars (budget primitif)</a:t>
            </a:r>
          </a:p>
          <a:p>
            <a:pPr marL="1714500" lvl="3" indent="-342900">
              <a:spcBef>
                <a:spcPts val="600"/>
              </a:spcBef>
              <a:buClr>
                <a:srgbClr val="FE5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8 juin (compte administratif et décision modificative)</a:t>
            </a:r>
          </a:p>
          <a:p>
            <a:pPr marL="1257300" lvl="2" indent="-342900">
              <a:spcBef>
                <a:spcPts val="600"/>
              </a:spcBef>
              <a:buClr>
                <a:srgbClr val="FE5000"/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sz="2000" i="1" dirty="0">
                <a:solidFill>
                  <a:srgbClr val="0077D4"/>
                </a:solidFill>
                <a:latin typeface="+mj-lt"/>
              </a:rPr>
              <a:t>20 et 27 juin : élections départementales</a:t>
            </a:r>
          </a:p>
          <a:p>
            <a:pPr marL="1714500" lvl="3" indent="-342900">
              <a:spcBef>
                <a:spcPts val="600"/>
              </a:spcBef>
              <a:buClr>
                <a:srgbClr val="FE5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1</a:t>
            </a:r>
            <a:r>
              <a:rPr lang="fr-FR" sz="2000" baseline="30000" dirty="0">
                <a:solidFill>
                  <a:srgbClr val="0077D4"/>
                </a:solidFill>
                <a:latin typeface="+mj-lt"/>
              </a:rPr>
              <a:t>er</a:t>
            </a:r>
            <a:r>
              <a:rPr lang="fr-FR" sz="2000" dirty="0">
                <a:solidFill>
                  <a:srgbClr val="0077D4"/>
                </a:solidFill>
                <a:latin typeface="+mj-lt"/>
              </a:rPr>
              <a:t> décembre (élection du bureau)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E9F0D17-9D80-4EBC-8F5B-1C6A85CA1E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5464506"/>
              </p:ext>
            </p:extLst>
          </p:nvPr>
        </p:nvGraphicFramePr>
        <p:xfrm>
          <a:off x="2450459" y="4120633"/>
          <a:ext cx="6419052" cy="2382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84">
                  <a:extLst>
                    <a:ext uri="{9D8B030D-6E8A-4147-A177-3AD203B41FA5}">
                      <a16:colId xmlns:a16="http://schemas.microsoft.com/office/drawing/2014/main" val="1024795840"/>
                    </a:ext>
                  </a:extLst>
                </a:gridCol>
                <a:gridCol w="2139684">
                  <a:extLst>
                    <a:ext uri="{9D8B030D-6E8A-4147-A177-3AD203B41FA5}">
                      <a16:colId xmlns:a16="http://schemas.microsoft.com/office/drawing/2014/main" val="3333212070"/>
                    </a:ext>
                  </a:extLst>
                </a:gridCol>
                <a:gridCol w="2139684">
                  <a:extLst>
                    <a:ext uri="{9D8B030D-6E8A-4147-A177-3AD203B41FA5}">
                      <a16:colId xmlns:a16="http://schemas.microsoft.com/office/drawing/2014/main" val="2315407659"/>
                    </a:ext>
                  </a:extLst>
                </a:gridCol>
              </a:tblGrid>
              <a:tr h="259827"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u="none" strike="noStrike" dirty="0">
                          <a:effectLst/>
                        </a:rPr>
                        <a:t>Département</a:t>
                      </a:r>
                      <a:endParaRPr lang="fr-FR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98" marR="76298" marT="38149" marB="38149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u="none" strike="noStrike">
                          <a:effectLst/>
                        </a:rPr>
                        <a:t>Bordeaux Métropole</a:t>
                      </a:r>
                      <a:endParaRPr lang="fr-FR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98" marR="76298" marT="38149" marB="38149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u="none" strike="noStrike">
                          <a:effectLst/>
                        </a:rPr>
                        <a:t>Services AEP hors BM</a:t>
                      </a:r>
                      <a:endParaRPr lang="fr-FR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98" marR="76298" marT="38149" marB="38149"/>
                </a:tc>
                <a:extLst>
                  <a:ext uri="{0D108BD9-81ED-4DB2-BD59-A6C34878D82A}">
                    <a16:rowId xmlns:a16="http://schemas.microsoft.com/office/drawing/2014/main" val="1753072714"/>
                  </a:ext>
                </a:extLst>
              </a:tr>
              <a:tr h="559629"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u="none" strike="noStrike" dirty="0">
                          <a:effectLst/>
                        </a:rPr>
                        <a:t>Célia MONSEIGNE</a:t>
                      </a:r>
                    </a:p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900" u="none" strike="noStrike" dirty="0">
                          <a:effectLst/>
                        </a:rPr>
                        <a:t>Canton Nord Gironde</a:t>
                      </a:r>
                      <a:endParaRPr lang="fr-FR" sz="1100" u="none" strike="noStrike" dirty="0">
                        <a:effectLst/>
                      </a:endParaRPr>
                    </a:p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u="none" strike="noStrike" dirty="0">
                          <a:effectLst/>
                        </a:rPr>
                        <a:t>Présidente</a:t>
                      </a:r>
                      <a:endParaRPr lang="fr-FR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98" marR="76298" marT="38149" marB="38149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u="none" strike="noStrike" dirty="0">
                          <a:effectLst/>
                        </a:rPr>
                        <a:t>Sylvie CASSOU-SCHOTTE</a:t>
                      </a:r>
                    </a:p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900" u="none" strike="noStrike" dirty="0">
                          <a:effectLst/>
                        </a:rPr>
                        <a:t>Mérignac</a:t>
                      </a:r>
                      <a:endParaRPr lang="fr-FR" sz="1100" u="none" strike="noStrike" dirty="0">
                        <a:effectLst/>
                      </a:endParaRPr>
                    </a:p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u="none" strike="noStrike" dirty="0">
                          <a:effectLst/>
                        </a:rPr>
                        <a:t>vice-Présidente</a:t>
                      </a:r>
                      <a:endParaRPr lang="fr-FR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98" marR="76298" marT="38149" marB="38149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u="none" strike="noStrike" dirty="0">
                          <a:effectLst/>
                        </a:rPr>
                        <a:t>Pierre DURAND</a:t>
                      </a:r>
                    </a:p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900" u="none" strike="noStrike" dirty="0">
                          <a:effectLst/>
                        </a:rPr>
                        <a:t>SIAO de Carbon Blanc</a:t>
                      </a:r>
                      <a:endParaRPr lang="fr-FR" sz="1100" u="none" strike="noStrike" dirty="0">
                        <a:effectLst/>
                      </a:endParaRPr>
                    </a:p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900" u="none" strike="noStrike" dirty="0">
                          <a:effectLst/>
                        </a:rPr>
                        <a:t> </a:t>
                      </a:r>
                      <a:r>
                        <a:rPr lang="fr-FR" sz="1100" u="none" strike="noStrike" dirty="0">
                          <a:effectLst/>
                        </a:rPr>
                        <a:t>vice-Président</a:t>
                      </a:r>
                      <a:endParaRPr lang="fr-FR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98" marR="76298" marT="38149" marB="38149"/>
                </a:tc>
                <a:extLst>
                  <a:ext uri="{0D108BD9-81ED-4DB2-BD59-A6C34878D82A}">
                    <a16:rowId xmlns:a16="http://schemas.microsoft.com/office/drawing/2014/main" val="4158447954"/>
                  </a:ext>
                </a:extLst>
              </a:tr>
              <a:tr h="379748"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u="none" strike="noStrike" dirty="0">
                          <a:effectLst/>
                        </a:rPr>
                        <a:t>Pascale GOT</a:t>
                      </a:r>
                    </a:p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900" u="none" strike="noStrike" dirty="0">
                          <a:effectLst/>
                        </a:rPr>
                        <a:t>Canton sud Médoc</a:t>
                      </a:r>
                      <a:endParaRPr lang="fr-FR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98" marR="76298" marT="38149" marB="38149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u="none" strike="noStrike" dirty="0">
                          <a:effectLst/>
                        </a:rPr>
                        <a:t>Guillaume GARRIGUES</a:t>
                      </a:r>
                    </a:p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900" u="none" strike="noStrike" dirty="0">
                          <a:effectLst/>
                        </a:rPr>
                        <a:t>Talence</a:t>
                      </a:r>
                      <a:endParaRPr lang="fr-FR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98" marR="76298" marT="38149" marB="38149"/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100" u="none" strike="noStrike" dirty="0">
                          <a:effectLst/>
                        </a:rPr>
                        <a:t>Eric ARRIGONI</a:t>
                      </a:r>
                    </a:p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900" u="none" strike="noStrike" dirty="0">
                          <a:effectLst/>
                        </a:rPr>
                        <a:t>SIAEPA de Castelnau de Médoc</a:t>
                      </a:r>
                      <a:endParaRPr lang="pt-BR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98" marR="76298" marT="38149" marB="38149"/>
                </a:tc>
                <a:extLst>
                  <a:ext uri="{0D108BD9-81ED-4DB2-BD59-A6C34878D82A}">
                    <a16:rowId xmlns:a16="http://schemas.microsoft.com/office/drawing/2014/main" val="689553564"/>
                  </a:ext>
                </a:extLst>
              </a:tr>
              <a:tr h="419722"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u="none" strike="noStrike">
                          <a:effectLst/>
                        </a:rPr>
                        <a:t>Agnès SEJOURNET</a:t>
                      </a:r>
                    </a:p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900" u="none" strike="noStrike">
                          <a:effectLst/>
                        </a:rPr>
                        <a:t>Canton Libournais Fronsadais</a:t>
                      </a:r>
                      <a:endParaRPr lang="fr-FR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98" marR="76298" marT="38149" marB="38149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u="none" strike="noStrike" dirty="0">
                          <a:effectLst/>
                        </a:rPr>
                        <a:t>Maxime GHESQIUERE</a:t>
                      </a:r>
                    </a:p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900" u="none" strike="noStrike" dirty="0">
                          <a:effectLst/>
                        </a:rPr>
                        <a:t>Bordeaux</a:t>
                      </a:r>
                      <a:endParaRPr lang="fr-FR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98" marR="76298" marT="38149" marB="38149"/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u="none" strike="noStrike">
                          <a:effectLst/>
                        </a:rPr>
                        <a:t>Gérard GAY</a:t>
                      </a:r>
                    </a:p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u="none" strike="noStrike">
                          <a:effectLst/>
                        </a:rPr>
                        <a:t>SIAEPA </a:t>
                      </a:r>
                      <a:r>
                        <a:rPr lang="fr-FR" sz="900" u="none" strike="noStrike">
                          <a:effectLst/>
                        </a:rPr>
                        <a:t>Bassanne-Dropt-Garonne</a:t>
                      </a:r>
                      <a:endParaRPr lang="fr-FR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98" marR="76298" marT="38149" marB="38149"/>
                </a:tc>
                <a:extLst>
                  <a:ext uri="{0D108BD9-81ED-4DB2-BD59-A6C34878D82A}">
                    <a16:rowId xmlns:a16="http://schemas.microsoft.com/office/drawing/2014/main" val="78689089"/>
                  </a:ext>
                </a:extLst>
              </a:tr>
              <a:tr h="379748"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u="none" strike="noStrike">
                          <a:effectLst/>
                        </a:rPr>
                        <a:t>Valérie DROUHAUT</a:t>
                      </a:r>
                    </a:p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900" u="none" strike="noStrike">
                          <a:effectLst/>
                        </a:rPr>
                        <a:t>Canton Presqu'île</a:t>
                      </a:r>
                      <a:endParaRPr lang="fr-FR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98" marR="76298" marT="38149" marB="38149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u="none" strike="noStrike" dirty="0">
                          <a:effectLst/>
                        </a:rPr>
                        <a:t>Gérard CHAUSSET</a:t>
                      </a:r>
                    </a:p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900" u="none" strike="noStrike" dirty="0">
                          <a:effectLst/>
                        </a:rPr>
                        <a:t>Mérignac</a:t>
                      </a:r>
                      <a:endParaRPr lang="fr-FR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98" marR="76298" marT="38149" marB="38149"/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u="none" strike="noStrike" dirty="0">
                          <a:effectLst/>
                        </a:rPr>
                        <a:t>Bruno CLEMENT</a:t>
                      </a:r>
                    </a:p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900" u="none" strike="noStrike" dirty="0">
                          <a:effectLst/>
                        </a:rPr>
                        <a:t>Commune de Saucats</a:t>
                      </a:r>
                      <a:endParaRPr lang="fr-FR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98" marR="76298" marT="38149" marB="38149"/>
                </a:tc>
                <a:extLst>
                  <a:ext uri="{0D108BD9-81ED-4DB2-BD59-A6C34878D82A}">
                    <a16:rowId xmlns:a16="http://schemas.microsoft.com/office/drawing/2014/main" val="2493977950"/>
                  </a:ext>
                </a:extLst>
              </a:tr>
              <a:tr h="379748"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u="none" strike="noStrike">
                          <a:effectLst/>
                        </a:rPr>
                        <a:t>Valérie GUINAUDIE</a:t>
                      </a:r>
                    </a:p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900" u="none" strike="noStrike">
                          <a:effectLst/>
                        </a:rPr>
                        <a:t>Canton Estuaire</a:t>
                      </a:r>
                      <a:endParaRPr lang="fr-FR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98" marR="76298" marT="38149" marB="38149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u="none" strike="noStrike">
                          <a:effectLst/>
                        </a:rPr>
                        <a:t>Eva MILLIER</a:t>
                      </a:r>
                    </a:p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900" u="none" strike="noStrike">
                          <a:effectLst/>
                        </a:rPr>
                        <a:t>Pessac</a:t>
                      </a:r>
                      <a:endParaRPr lang="fr-FR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98" marR="76298" marT="38149" marB="38149"/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u="none" strike="noStrike" dirty="0">
                          <a:effectLst/>
                        </a:rPr>
                        <a:t>Jean-Luc DARQUEST</a:t>
                      </a:r>
                    </a:p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900" u="none" strike="noStrike" dirty="0">
                          <a:effectLst/>
                        </a:rPr>
                        <a:t>SIEPA du nord Libournais</a:t>
                      </a:r>
                      <a:endParaRPr lang="fr-FR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98" marR="76298" marT="38149" marB="38149"/>
                </a:tc>
                <a:extLst>
                  <a:ext uri="{0D108BD9-81ED-4DB2-BD59-A6C34878D82A}">
                    <a16:rowId xmlns:a16="http://schemas.microsoft.com/office/drawing/2014/main" val="530046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3435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Volet Institutionnel :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gouvernance – réunion des instances</a:t>
            </a: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251520" y="1417638"/>
            <a:ext cx="8784976" cy="46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fr-FR" sz="2000" b="1" u="sng" dirty="0">
                <a:solidFill>
                  <a:srgbClr val="0077D4"/>
                </a:solidFill>
                <a:latin typeface="+mj-lt"/>
              </a:rPr>
              <a:t>CLE :</a:t>
            </a:r>
          </a:p>
          <a:p>
            <a:pPr marL="800100" lvl="1" indent="-342900">
              <a:spcBef>
                <a:spcPts val="1800"/>
              </a:spcBef>
              <a:buClr>
                <a:srgbClr val="FE5000"/>
              </a:buClr>
              <a:buSzPct val="150000"/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deux réunions plénières :</a:t>
            </a:r>
          </a:p>
          <a:p>
            <a:pPr marL="1257300" lvl="2" indent="-342900">
              <a:spcBef>
                <a:spcPts val="600"/>
              </a:spcBef>
              <a:buClr>
                <a:srgbClr val="FE5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15 février</a:t>
            </a:r>
          </a:p>
          <a:p>
            <a:pPr marL="1257300" lvl="2" indent="-342900">
              <a:spcBef>
                <a:spcPts val="600"/>
              </a:spcBef>
              <a:buClr>
                <a:srgbClr val="FE5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22 mars</a:t>
            </a:r>
          </a:p>
          <a:p>
            <a:pPr marL="800100" lvl="1" indent="-342900">
              <a:spcBef>
                <a:spcPts val="1800"/>
              </a:spcBef>
              <a:buClr>
                <a:srgbClr val="FE5000"/>
              </a:buClr>
              <a:buSzPct val="150000"/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une réunion du bureau le 28 juin</a:t>
            </a:r>
          </a:p>
          <a:p>
            <a:pPr>
              <a:spcBef>
                <a:spcPts val="3000"/>
              </a:spcBef>
              <a:buClr>
                <a:srgbClr val="FE5000"/>
              </a:buClr>
              <a:buSzPct val="150000"/>
            </a:pPr>
            <a:r>
              <a:rPr lang="fr-FR" sz="2000" b="1" u="sng" dirty="0">
                <a:solidFill>
                  <a:srgbClr val="0077D4"/>
                </a:solidFill>
                <a:latin typeface="+mj-lt"/>
              </a:rPr>
              <a:t>Groupe de travail "</a:t>
            </a:r>
            <a:r>
              <a:rPr lang="fr-FR" b="1" u="sng" dirty="0">
                <a:solidFill>
                  <a:srgbClr val="0077D4"/>
                </a:solidFill>
                <a:latin typeface="+mj-lt"/>
              </a:rPr>
              <a:t>Ressources-Usages-Tableau de bord-Communication</a:t>
            </a:r>
            <a:r>
              <a:rPr lang="fr-FR" sz="2000" b="1" u="sng" dirty="0">
                <a:solidFill>
                  <a:srgbClr val="0077D4"/>
                </a:solidFill>
                <a:latin typeface="+mj-lt"/>
              </a:rPr>
              <a:t>" :</a:t>
            </a:r>
          </a:p>
          <a:p>
            <a:pPr marL="800100" lvl="1" indent="-342900">
              <a:spcBef>
                <a:spcPts val="1800"/>
              </a:spcBef>
              <a:buClr>
                <a:srgbClr val="FE5000"/>
              </a:buClr>
              <a:buSzPct val="150000"/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3 réunions :</a:t>
            </a:r>
          </a:p>
          <a:p>
            <a:pPr marL="1257300" lvl="2" indent="-342900">
              <a:spcBef>
                <a:spcPts val="600"/>
              </a:spcBef>
              <a:buClr>
                <a:srgbClr val="FE5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26 octobre : Tableau de bord</a:t>
            </a:r>
          </a:p>
          <a:p>
            <a:pPr marL="1257300" lvl="2" indent="-342900">
              <a:spcBef>
                <a:spcPts val="600"/>
              </a:spcBef>
              <a:buClr>
                <a:srgbClr val="FE5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8 novembre : Communication (information/sensibilisation)</a:t>
            </a:r>
          </a:p>
          <a:p>
            <a:pPr marL="1257300" lvl="2" indent="-342900">
              <a:spcBef>
                <a:spcPts val="600"/>
              </a:spcBef>
              <a:buClr>
                <a:srgbClr val="FE5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6 décembre : Tableau de bord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923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Volet Institutionnel :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gouvernance – réunion des instances</a:t>
            </a: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251520" y="1484784"/>
            <a:ext cx="8640960" cy="4678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fr-FR" sz="2000" b="1" u="sng" dirty="0">
                <a:solidFill>
                  <a:srgbClr val="0077D4"/>
                </a:solidFill>
                <a:latin typeface="+mj-lt"/>
              </a:rPr>
              <a:t>Avis émis :</a:t>
            </a:r>
          </a:p>
          <a:p>
            <a:pPr marL="342900" indent="-342900">
              <a:spcBef>
                <a:spcPts val="1200"/>
              </a:spcBef>
              <a:buClr>
                <a:srgbClr val="FE5000"/>
              </a:buClr>
              <a:buSzPct val="150000"/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la CLE a émis 8 avis sur dossier </a:t>
            </a:r>
          </a:p>
          <a:p>
            <a:pPr algn="r">
              <a:buClr>
                <a:srgbClr val="FE5000"/>
              </a:buClr>
              <a:buSzPct val="150000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(</a:t>
            </a:r>
            <a:r>
              <a:rPr lang="fr-FR" sz="1600" dirty="0">
                <a:solidFill>
                  <a:srgbClr val="0077D4"/>
                </a:solidFill>
                <a:latin typeface="+mj-lt"/>
              </a:rPr>
              <a:t>2015 : 12, 2016 : 8, 2017 : 14, 2018 : 7, 2019 : 6, 2020 : 9)</a:t>
            </a:r>
            <a:endParaRPr lang="fr-FR" sz="2000" dirty="0">
              <a:solidFill>
                <a:srgbClr val="0077D4"/>
              </a:solidFill>
              <a:latin typeface="+mj-lt"/>
            </a:endParaRPr>
          </a:p>
          <a:p>
            <a:pPr marL="342900" indent="-342900">
              <a:spcBef>
                <a:spcPts val="1200"/>
              </a:spcBef>
              <a:buClr>
                <a:srgbClr val="FE5000"/>
              </a:buClr>
              <a:buSzPct val="150000"/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en tant que secrétariat technique de la CLE, </a:t>
            </a:r>
            <a:r>
              <a:rPr lang="fr-FR" sz="2000" dirty="0">
                <a:solidFill>
                  <a:srgbClr val="0077D4"/>
                </a:solidFill>
              </a:rPr>
              <a:t>le SMEGREG </a:t>
            </a:r>
            <a:r>
              <a:rPr lang="fr-FR" sz="2000" dirty="0">
                <a:solidFill>
                  <a:srgbClr val="0077D4"/>
                </a:solidFill>
                <a:latin typeface="+mj-lt"/>
              </a:rPr>
              <a:t>a reçu 103 dossiers dont 65 pour information et 39 pour avis </a:t>
            </a:r>
            <a:r>
              <a:rPr lang="fr-FR" sz="1600" dirty="0">
                <a:solidFill>
                  <a:srgbClr val="0077D4"/>
                </a:solidFill>
                <a:latin typeface="+mj-lt"/>
              </a:rPr>
              <a:t>(24 en 2015, 34 en 2016, 41 en 2017, 88 en 2018, 39 en 2019, 34 en 2020) </a:t>
            </a:r>
            <a:r>
              <a:rPr lang="fr-FR" sz="2000" dirty="0">
                <a:solidFill>
                  <a:srgbClr val="0077D4"/>
                </a:solidFill>
                <a:latin typeface="+mj-lt"/>
              </a:rPr>
              <a:t>: </a:t>
            </a:r>
          </a:p>
          <a:p>
            <a:pPr marL="800100" lvl="1" indent="-342900">
              <a:spcBef>
                <a:spcPts val="1200"/>
              </a:spcBef>
              <a:buClr>
                <a:srgbClr val="FE5000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dans 13 cas, les projets présentés n'avaient pas d'impact direct ou indirect sur les nappes du SAGE</a:t>
            </a:r>
          </a:p>
          <a:p>
            <a:pPr marL="800100" lvl="1" indent="-342900">
              <a:spcBef>
                <a:spcPts val="1200"/>
              </a:spcBef>
              <a:buClr>
                <a:srgbClr val="FE5000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dans 12 cas, la compatibilité du projet avec le SAGE ne faisait pas débat </a:t>
            </a:r>
          </a:p>
          <a:p>
            <a:pPr marL="800100" lvl="1" indent="-342900">
              <a:spcBef>
                <a:spcPts val="1200"/>
              </a:spcBef>
              <a:buClr>
                <a:srgbClr val="FE5000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les autres dossiers ont fait l'objet de demandes de renseignements supplémentaires ou/et d'une présentation à la CLE pour avis.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305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Volet Opérationnel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Etudes et recherches</a:t>
            </a: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251520" y="1417638"/>
            <a:ext cx="8640960" cy="486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Etudes générales relatives aux ressources mobilisables :</a:t>
            </a:r>
          </a:p>
          <a:p>
            <a:pPr marL="457200" indent="-457200" algn="r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b="1" dirty="0">
                <a:solidFill>
                  <a:srgbClr val="0077D4"/>
                </a:solidFill>
                <a:latin typeface="+mj-lt"/>
              </a:rPr>
              <a:t>Cénomanien du sud Gironde</a:t>
            </a:r>
          </a:p>
          <a:p>
            <a:pPr marL="914400" lvl="1" indent="-457200" algn="r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soutenance de la thèse de Cloé Labat</a:t>
            </a:r>
          </a:p>
          <a:p>
            <a:pPr marL="914400" lvl="1" indent="-457200" algn="r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2000" dirty="0">
              <a:solidFill>
                <a:srgbClr val="0077D4"/>
              </a:solidFill>
              <a:latin typeface="+mj-lt"/>
            </a:endParaRPr>
          </a:p>
          <a:p>
            <a:pPr marL="914400" lvl="1" indent="-457200" algn="r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2000" dirty="0">
              <a:solidFill>
                <a:srgbClr val="0077D4"/>
              </a:solidFill>
              <a:latin typeface="+mj-lt"/>
            </a:endParaRPr>
          </a:p>
          <a:p>
            <a:pPr marL="914400" lvl="1" indent="-457200" algn="r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2000" dirty="0">
              <a:solidFill>
                <a:srgbClr val="0077D4"/>
              </a:solidFill>
              <a:latin typeface="+mj-lt"/>
            </a:endParaRPr>
          </a:p>
          <a:p>
            <a:pPr marL="914400" lvl="1" indent="-457200" algn="r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2000" dirty="0">
              <a:solidFill>
                <a:srgbClr val="0077D4"/>
              </a:solidFill>
              <a:latin typeface="+mj-lt"/>
            </a:endParaRPr>
          </a:p>
          <a:p>
            <a:pPr marL="914400" lvl="1" indent="-457200" algn="r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engagement de la finalisation d'un modèle géologique et de la construction d'un modèle hydrogéologique avec le BRGM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endParaRPr lang="fr-FR" sz="2000" dirty="0">
              <a:solidFill>
                <a:srgbClr val="0077D4"/>
              </a:solidFill>
              <a:latin typeface="+mj-lt"/>
            </a:endParaRP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b="1" dirty="0">
                <a:solidFill>
                  <a:srgbClr val="0077D4"/>
                </a:solidFill>
                <a:latin typeface="+mj-lt"/>
              </a:rPr>
              <a:t>Ressources mobilisables pour l'AEP 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b="1" dirty="0">
                <a:solidFill>
                  <a:srgbClr val="0077D4"/>
                </a:solidFill>
                <a:latin typeface="+mj-lt"/>
              </a:rPr>
              <a:t>	dans la partie est du département</a:t>
            </a:r>
          </a:p>
          <a:p>
            <a:pPr marL="914400" lvl="1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aboutissement de l'étude ANTEA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7" name="Image 6" descr="Une image contenant carte&#10;&#10;Description générée automatiquement">
            <a:extLst>
              <a:ext uri="{FF2B5EF4-FFF2-40B4-BE49-F238E27FC236}">
                <a16:creationId xmlns:a16="http://schemas.microsoft.com/office/drawing/2014/main" id="{2F0F2783-F48F-47C7-AFA8-D0583A45C98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906430"/>
            <a:ext cx="3275856" cy="166667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2C85A93-BD51-456A-8927-44A1015A4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209" y="2492896"/>
            <a:ext cx="6248791" cy="166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763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396DB16-F434-4BFD-83CD-A671CC7D4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6" y="2665683"/>
            <a:ext cx="6635653" cy="381642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Volet Opérationnel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Etudes et recherches</a:t>
            </a: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2771800" y="1516201"/>
            <a:ext cx="6372200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Etudes ponctuelles par forage (substitutions locales) :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8 forages (pour 712 m forés) :</a:t>
            </a:r>
          </a:p>
          <a:p>
            <a:pPr marL="1257300" lvl="2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  <a:latin typeface="+mj-lt"/>
              </a:rPr>
              <a:t>3 sous maîtrise d'ouvrage SMEGREG (329 m)</a:t>
            </a:r>
          </a:p>
          <a:p>
            <a:pPr marL="1257300" lvl="2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  <a:latin typeface="+mj-lt"/>
              </a:rPr>
              <a:t>5 en appui technique (383 m)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cibles : Oligocène et Miocène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8" name="Image 7" descr="Une image contenant texte, lumière&#10;&#10;Description générée automatiquement">
            <a:extLst>
              <a:ext uri="{FF2B5EF4-FFF2-40B4-BE49-F238E27FC236}">
                <a16:creationId xmlns:a16="http://schemas.microsoft.com/office/drawing/2014/main" id="{7A1F5BD6-FCA5-4D78-A162-61FC54AA98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78" t="33779" r="11071" b="55395"/>
          <a:stretch/>
        </p:blipFill>
        <p:spPr>
          <a:xfrm>
            <a:off x="3347863" y="5445224"/>
            <a:ext cx="2087525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680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251520" y="1916832"/>
            <a:ext cx="8640960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Achevé en 2021 :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Cartes de vulnérabilité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Finalisation du travail de recherche sur la prospective de la demande en eau potable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Actualisation de la grille d'analyse des performances sur l'ILP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2000" dirty="0">
              <a:solidFill>
                <a:srgbClr val="0077D4"/>
              </a:solidFill>
              <a:latin typeface="+mj-lt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2000" dirty="0">
              <a:solidFill>
                <a:srgbClr val="0077D4"/>
              </a:solidFill>
              <a:latin typeface="+mj-lt"/>
            </a:endParaRPr>
          </a:p>
          <a:p>
            <a:pPr marL="1257300" lvl="2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Poursuivi en 2021 : </a:t>
            </a:r>
          </a:p>
          <a:p>
            <a:pPr marL="1714500" lvl="3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Révision des VMPO</a:t>
            </a:r>
          </a:p>
          <a:p>
            <a:pPr marL="1714500" lvl="3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Origine et usages de l'eau dans les activités viti-vinicoles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Volet Opérationnel 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Etudes prévues par le SAGE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ou demandée par la CLE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9</a:t>
            </a:fld>
            <a:endParaRPr lang="fr-FR" dirty="0">
              <a:solidFill>
                <a:srgbClr val="E1E805"/>
              </a:solidFill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638FDF9-6509-47A3-A375-1AF5B4B436EA}"/>
              </a:ext>
            </a:extLst>
          </p:cNvPr>
          <p:cNvCxnSpPr/>
          <p:nvPr/>
        </p:nvCxnSpPr>
        <p:spPr>
          <a:xfrm>
            <a:off x="251520" y="4005064"/>
            <a:ext cx="8640960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8976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Volet Opérationnel 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Animation territoriale en tant que secrétariat technique de la CLE</a:t>
            </a: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251520" y="1628800"/>
            <a:ext cx="8640960" cy="447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Espaces info économies d'eau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</a:rPr>
              <a:t>41 interventions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</a:rPr>
              <a:t>2 700 personnes sensibilisées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</a:rPr>
              <a:t>dont 1 250 conseillées</a:t>
            </a:r>
          </a:p>
          <a:p>
            <a:pPr marL="1257300" lvl="2" indent="-342900">
              <a:spcBef>
                <a:spcPts val="30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Programme d'actions pédagogiques "L'Eau un enjeu majeur"</a:t>
            </a:r>
          </a:p>
          <a:p>
            <a:pPr marL="1714500" lvl="3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</a:rPr>
              <a:t>182 journées pour l'année scolaire 2020-21</a:t>
            </a:r>
          </a:p>
          <a:p>
            <a:pPr marL="1714500" lvl="3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</a:rPr>
              <a:t>72 établissements concernés</a:t>
            </a:r>
          </a:p>
          <a:p>
            <a:pPr marL="1714500" lvl="3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</a:rPr>
              <a:t>200 classes</a:t>
            </a:r>
          </a:p>
          <a:p>
            <a:pPr marL="1714500" lvl="3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</a:rPr>
              <a:t>4 979 élèves</a:t>
            </a:r>
          </a:p>
          <a:p>
            <a:pPr marL="2171700" lvl="4" indent="-342900">
              <a:spcBef>
                <a:spcPts val="30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Révision des autorisations de prélèvement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10</a:t>
            </a:fld>
            <a:endParaRPr lang="fr-FR" dirty="0">
              <a:solidFill>
                <a:srgbClr val="E1E805"/>
              </a:solidFill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5A1BD3B-08DA-4074-AEBF-4C0BA31CC3EE}"/>
              </a:ext>
            </a:extLst>
          </p:cNvPr>
          <p:cNvCxnSpPr/>
          <p:nvPr/>
        </p:nvCxnSpPr>
        <p:spPr>
          <a:xfrm>
            <a:off x="251520" y="3284984"/>
            <a:ext cx="8640960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9F9E15B-09E5-4C3A-9A22-C372E044337A}"/>
              </a:ext>
            </a:extLst>
          </p:cNvPr>
          <p:cNvCxnSpPr/>
          <p:nvPr/>
        </p:nvCxnSpPr>
        <p:spPr>
          <a:xfrm>
            <a:off x="251520" y="5517232"/>
            <a:ext cx="8640960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87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Volet Opérationnel 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Animation territoriale en tant qu'EPTB</a:t>
            </a: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251520" y="2228671"/>
            <a:ext cx="8640960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L'EPTB, facilitateur des actions des collectivités au profit de la gestion équilibrée et durable des ressources :</a:t>
            </a:r>
          </a:p>
          <a:p>
            <a:pPr marL="342900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signature du Contrat de substitution</a:t>
            </a:r>
          </a:p>
          <a:p>
            <a:pPr marL="342900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engagement de la révision du Schéma opérationnel de substitution</a:t>
            </a:r>
          </a:p>
          <a:p>
            <a:pPr marL="342900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participation active à la concertation sur le projet de Champ captant des Landes du Médoc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11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505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Evénement notable</a:t>
            </a: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251520" y="1394403"/>
            <a:ext cx="8640960" cy="46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>
                <a:solidFill>
                  <a:srgbClr val="0077D4"/>
                </a:solidFill>
              </a:rPr>
              <a:t>Les premiers "Trophées économies d’eau" remis le 5 mai 2021</a:t>
            </a:r>
          </a:p>
          <a:p>
            <a:pPr marL="2152650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7D4"/>
                </a:solidFill>
              </a:rPr>
              <a:t>décernés par le Club "économies d'eau" initié par le Ministère en charge de l’Ecologie à la suite des Assises de l’eau en 2019</a:t>
            </a:r>
          </a:p>
          <a:p>
            <a:pPr marL="2152650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7D4"/>
                </a:solidFill>
              </a:rPr>
              <a:t>objectif : mettre en lumière les bonnes pratiques et les initiatives pour préserver les ressources en eau,</a:t>
            </a:r>
          </a:p>
          <a:p>
            <a:pPr marL="2152650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7D4"/>
                </a:solidFill>
              </a:rPr>
              <a:t>7 collectivités récompensées pour leurs actions de préservation de la ressource</a:t>
            </a:r>
          </a:p>
          <a:p>
            <a:pPr marL="342900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7D4"/>
                </a:solidFill>
              </a:rPr>
              <a:t>SMEGREG lauréat dans deux des trois catégories :</a:t>
            </a:r>
          </a:p>
          <a:p>
            <a:pPr marL="800100" lvl="1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</a:rPr>
              <a:t>"Information, communication et sensibilisation des usagers" pour le portage de la politique d’économies d’eau inscrite dans le SAGE</a:t>
            </a:r>
          </a:p>
          <a:p>
            <a:pPr marL="800100" lvl="1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</a:rPr>
              <a:t>"Outils techniques visant la réduction des consommations", pour sa participation au projet Mac Eau,</a:t>
            </a:r>
          </a:p>
          <a:p>
            <a:pPr marL="342900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7D4"/>
                </a:solidFill>
              </a:rPr>
              <a:t>SIAO de Carbon Blanc également primé au titre des "Actions ou prospectives innovantes pour la réduction des consommations"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12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F13686A-3129-4651-B73A-D7F7AE4C991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65" y="1772816"/>
            <a:ext cx="1765740" cy="206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429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4597</TotalTime>
  <Words>898</Words>
  <Application>Microsoft Office PowerPoint</Application>
  <PresentationFormat>Affichage à l'écran (4:3)</PresentationFormat>
  <Paragraphs>145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Trebuchet MS</vt:lpstr>
      <vt:lpstr>Wingdings</vt:lpstr>
      <vt:lpstr>Office Theme</vt:lpstr>
      <vt:lpstr>Rapport d'activité 2021</vt:lpstr>
      <vt:lpstr>Bilan synthétique de l'activité 2021</vt:lpstr>
      <vt:lpstr>Volet Institutionnel : gouvernance – réunion des instances</vt:lpstr>
      <vt:lpstr>Volet Institutionnel : gouvernance – réunion des instances</vt:lpstr>
      <vt:lpstr>Volet Institutionnel : gouvernance – réunion des instances</vt:lpstr>
      <vt:lpstr>Volet Institutionnel : gouvernance – réunion des instances</vt:lpstr>
      <vt:lpstr>Volet Opérationnel Etudes et recherches</vt:lpstr>
      <vt:lpstr>Volet Opérationnel Etudes et recherches</vt:lpstr>
      <vt:lpstr>Volet Opérationnel  Etudes prévues par le SAGE ou demandée par la CLE</vt:lpstr>
      <vt:lpstr>Volet Opérationnel  Animation territoriale en tant que secrétariat technique de la CLE</vt:lpstr>
      <vt:lpstr>Volet Opérationnel  Animation territoriale en tant qu'EPTB</vt:lpstr>
      <vt:lpstr>Evénement notable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249</cp:revision>
  <cp:lastPrinted>2015-12-16T08:43:17Z</cp:lastPrinted>
  <dcterms:created xsi:type="dcterms:W3CDTF">2015-09-15T19:44:09Z</dcterms:created>
  <dcterms:modified xsi:type="dcterms:W3CDTF">2022-03-29T07:20:58Z</dcterms:modified>
</cp:coreProperties>
</file>