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2" r:id="rId3"/>
    <p:sldId id="286" r:id="rId4"/>
    <p:sldId id="285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41A1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2668"/>
            <a:ext cx="3054555" cy="3597180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7"/>
            <a:ext cx="7343972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1800" cap="all" dirty="0">
                <a:solidFill>
                  <a:srgbClr val="333399"/>
                </a:solidFill>
                <a:latin typeface="Trebuchet MS" panose="020B0603020202020204" pitchFamily="34" charset="0"/>
              </a:rPr>
              <a:t>Gironde 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HABITAT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rabattement de nappe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20 décembre 2021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Dossier de déclaration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Oligocène centre à l’équilibre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d’aménagement de l’ancienne préfecture de Police en logements, locaux commerciaux, école maternelle, etc.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d'un parking souterrain qui nécessite un rabattement de nappe</a:t>
            </a:r>
            <a:endParaRPr lang="fr-FR" altLang="fr-FR" sz="2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5190835" y="1736436"/>
            <a:ext cx="2180926" cy="1468677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rabattement de nappe à Bordeaux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476624"/>
            <a:ext cx="4329875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Contexte géologique : recouvrement superficiel (Plio-quaternaire) sur les calcaires de l’Oligocène. Ces formations sont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</a:rPr>
              <a:t>subaffleurantes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dirty="0"/>
              <a:t>et leur sommet est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altéré</a:t>
            </a:r>
            <a:r>
              <a:rPr lang="fr-FR" dirty="0"/>
              <a:t>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Description des sondages géologiques sur site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remblai sur 1,5 m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calcaire altéré de 1,5 m à 23 m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calcaire marneux à partir de 23 m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40685BF-0CD5-4223-9DC6-725B67594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48536"/>
            <a:ext cx="4452174" cy="4276986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F248F208-F7C8-49FB-8253-F8489664EEA4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rabattement de nappe à Bordeaux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476624"/>
            <a:ext cx="4478712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Pour la gestion des eaux, le choix s’est porté sur la création d’une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paroi moulée </a:t>
            </a:r>
            <a:r>
              <a:rPr lang="fr-FR" dirty="0"/>
              <a:t>jusqu’à -15,5 m NGF.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Bien que plus coûteuse, en occultant les arrivée latérales d'eau, la technique de paroi moulée limite les volumes à extraire pour garantir l'exhaure (ancrage dans des dans des horizons moins perméables).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7AF3FF-D4B1-451E-8CCF-9149F0E39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472" y="1476624"/>
            <a:ext cx="4478712" cy="5045378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235576D0-6616-4AE2-B531-9ED39B073FE5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rabattement de nappe à Bordeaux</a:t>
            </a:r>
          </a:p>
        </p:txBody>
      </p:sp>
    </p:spTree>
    <p:extLst>
      <p:ext uri="{BB962C8B-B14F-4D97-AF65-F5344CB8AC3E}">
        <p14:creationId xmlns:p14="http://schemas.microsoft.com/office/powerpoint/2010/main" val="691771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476624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Niveau de rabattement à atteindre situé vers </a:t>
            </a:r>
            <a:r>
              <a:rPr lang="fr-FR" sz="1800" dirty="0">
                <a:solidFill>
                  <a:schemeClr val="accent6">
                    <a:lumMod val="75000"/>
                  </a:schemeClr>
                </a:solidFill>
              </a:rPr>
              <a:t>+2,95 m NGF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Niveau de nappe retenue : </a:t>
            </a:r>
            <a:r>
              <a:rPr lang="fr-FR" sz="1800" dirty="0">
                <a:solidFill>
                  <a:schemeClr val="accent6">
                    <a:lumMod val="75000"/>
                  </a:schemeClr>
                </a:solidFill>
              </a:rPr>
              <a:t>+ 6 m NGF </a:t>
            </a:r>
            <a:r>
              <a:rPr lang="fr-FR" sz="1800" dirty="0"/>
              <a:t>(correspond à un niveau de hautes eaux)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Perméabilité retenue 1.10</a:t>
            </a:r>
            <a:r>
              <a:rPr lang="fr-FR" sz="1800" baseline="30000" dirty="0"/>
              <a:t>-6</a:t>
            </a:r>
            <a:r>
              <a:rPr lang="fr-FR" sz="1800" dirty="0"/>
              <a:t> m/s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Durée du pompage est estimée au maximum à 420 jours.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Débit nécessaire estimé à environ </a:t>
            </a:r>
            <a:r>
              <a:rPr lang="fr-FR" sz="1800" dirty="0">
                <a:solidFill>
                  <a:schemeClr val="accent6">
                    <a:lumMod val="75000"/>
                  </a:schemeClr>
                </a:solidFill>
              </a:rPr>
              <a:t>7 m</a:t>
            </a:r>
            <a:r>
              <a:rPr lang="fr-FR" sz="1800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1800" dirty="0">
                <a:solidFill>
                  <a:schemeClr val="accent6">
                    <a:lumMod val="75000"/>
                  </a:schemeClr>
                </a:solidFill>
              </a:rPr>
              <a:t>/h </a:t>
            </a:r>
            <a:r>
              <a:rPr lang="fr-FR" sz="1800" dirty="0"/>
              <a:t>soit </a:t>
            </a:r>
            <a:r>
              <a:rPr lang="fr-FR" sz="1800" dirty="0">
                <a:solidFill>
                  <a:schemeClr val="accent6">
                    <a:lumMod val="75000"/>
                  </a:schemeClr>
                </a:solidFill>
              </a:rPr>
              <a:t>70 560 m</a:t>
            </a:r>
            <a:r>
              <a:rPr lang="fr-FR" sz="1800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1800" dirty="0"/>
              <a:t>.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A noter que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les hypothèses retenues conduisent à un estimation par excès des volumes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1341A1"/>
                </a:solidFill>
              </a:rPr>
              <a:t>perméabilité surévaluée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1341A1"/>
                </a:solidFill>
              </a:rPr>
              <a:t>durée du pompage maximisée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1341A1"/>
                </a:solidFill>
              </a:rPr>
              <a:t>niveau d’eau correspondant aux hautes eaux sur toute la période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la nappe est localement libre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le rejet des eaux d’exhaure se fait dans le réseau collectif unitaire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1BCCE3D-9F17-4C85-BAC8-1068D9AAFC9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rabattement de nappe à Bordeaux</a:t>
            </a:r>
          </a:p>
        </p:txBody>
      </p:sp>
    </p:spTree>
    <p:extLst>
      <p:ext uri="{BB962C8B-B14F-4D97-AF65-F5344CB8AC3E}">
        <p14:creationId xmlns:p14="http://schemas.microsoft.com/office/powerpoint/2010/main" val="164878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878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714510"/>
            <a:ext cx="8689146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gestion concernée,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à savoir l’Oligocène centre à l’équilibre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localisation du projet, situé hors zone à risque de dénoyage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caractère libre de la nappe oligocène dans les environs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caractère temporaire du prélèvement (estimé à 420 jours maximum)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technique envisagée de paroi moulée qui permet de limiter les prélèvements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hypothèses retenues qui tendent à maximiser le volume d’exhaure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rabattement de nappe peut être jugé compatible avec le SAGE Nappes profondes de Gironde.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C400F38-F807-433D-AFB4-52E411BD73E1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rabattement de nappe à Bordeaux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2320</TotalTime>
  <Words>430</Words>
  <Application>Microsoft Office PowerPoint</Application>
  <PresentationFormat>Affichage à l'écran (4:3)</PresentationFormat>
  <Paragraphs>54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137</cp:revision>
  <dcterms:created xsi:type="dcterms:W3CDTF">2018-06-11T08:02:18Z</dcterms:created>
  <dcterms:modified xsi:type="dcterms:W3CDTF">2022-01-11T10:57:39Z</dcterms:modified>
</cp:coreProperties>
</file>