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78" r:id="rId3"/>
    <p:sldId id="282" r:id="rId4"/>
    <p:sldId id="283" r:id="rId5"/>
    <p:sldId id="281" r:id="rId6"/>
    <p:sldId id="260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341A1"/>
    <a:srgbClr val="333399"/>
    <a:srgbClr val="D9D9D9"/>
    <a:srgbClr val="FFCC00"/>
    <a:srgbClr val="006600"/>
    <a:srgbClr val="006C31"/>
    <a:srgbClr val="00642D"/>
    <a:srgbClr val="0000FF"/>
    <a:srgbClr val="9606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B87AF-FB4A-4BF5-B3AB-E570C210967F}" v="8" dt="2021-12-14T08:55:16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E55B87AF-FB4A-4BF5-B3AB-E570C210967F}"/>
    <pc:docChg chg="undo custSel modSld">
      <pc:chgData name="Bruno de Grissac" userId="d3f85db1-402d-49d1-8f7f-5bc735f26e17" providerId="ADAL" clId="{E55B87AF-FB4A-4BF5-B3AB-E570C210967F}" dt="2021-12-14T08:56:03.001" v="253" actId="20577"/>
      <pc:docMkLst>
        <pc:docMk/>
      </pc:docMkLst>
      <pc:sldChg chg="modSp mod">
        <pc:chgData name="Bruno de Grissac" userId="d3f85db1-402d-49d1-8f7f-5bc735f26e17" providerId="ADAL" clId="{E55B87AF-FB4A-4BF5-B3AB-E570C210967F}" dt="2021-12-14T08:50:34.711" v="117" actId="20577"/>
        <pc:sldMkLst>
          <pc:docMk/>
          <pc:sldMk cId="2608942258" sldId="256"/>
        </pc:sldMkLst>
        <pc:spChg chg="mod">
          <ac:chgData name="Bruno de Grissac" userId="d3f85db1-402d-49d1-8f7f-5bc735f26e17" providerId="ADAL" clId="{E55B87AF-FB4A-4BF5-B3AB-E570C210967F}" dt="2021-12-14T08:50:34.711" v="117" actId="20577"/>
          <ac:spMkLst>
            <pc:docMk/>
            <pc:sldMk cId="2608942258" sldId="256"/>
            <ac:spMk id="5" creationId="{00000000-0000-0000-0000-000000000000}"/>
          </ac:spMkLst>
        </pc:spChg>
        <pc:spChg chg="mod">
          <ac:chgData name="Bruno de Grissac" userId="d3f85db1-402d-49d1-8f7f-5bc735f26e17" providerId="ADAL" clId="{E55B87AF-FB4A-4BF5-B3AB-E570C210967F}" dt="2021-12-14T08:49:42.852" v="86" actId="6549"/>
          <ac:spMkLst>
            <pc:docMk/>
            <pc:sldMk cId="2608942258" sldId="256"/>
            <ac:spMk id="9" creationId="{6A61DF12-C3C3-4D82-A444-FE655867FD1E}"/>
          </ac:spMkLst>
        </pc:spChg>
      </pc:sldChg>
      <pc:sldChg chg="addSp delSp modSp mod">
        <pc:chgData name="Bruno de Grissac" userId="d3f85db1-402d-49d1-8f7f-5bc735f26e17" providerId="ADAL" clId="{E55B87AF-FB4A-4BF5-B3AB-E570C210967F}" dt="2021-12-14T08:56:03.001" v="253" actId="20577"/>
        <pc:sldMkLst>
          <pc:docMk/>
          <pc:sldMk cId="4223848750" sldId="260"/>
        </pc:sldMkLst>
        <pc:spChg chg="mod">
          <ac:chgData name="Bruno de Grissac" userId="d3f85db1-402d-49d1-8f7f-5bc735f26e17" providerId="ADAL" clId="{E55B87AF-FB4A-4BF5-B3AB-E570C210967F}" dt="2021-12-14T08:56:03.001" v="253" actId="20577"/>
          <ac:spMkLst>
            <pc:docMk/>
            <pc:sldMk cId="4223848750" sldId="260"/>
            <ac:spMk id="7" creationId="{00000000-0000-0000-0000-000000000000}"/>
          </ac:spMkLst>
        </pc:spChg>
        <pc:spChg chg="del">
          <ac:chgData name="Bruno de Grissac" userId="d3f85db1-402d-49d1-8f7f-5bc735f26e17" providerId="ADAL" clId="{E55B87AF-FB4A-4BF5-B3AB-E570C210967F}" dt="2021-12-14T08:50:12.352" v="95" actId="478"/>
          <ac:spMkLst>
            <pc:docMk/>
            <pc:sldMk cId="4223848750" sldId="260"/>
            <ac:spMk id="8" creationId="{307D5A36-0E56-46C3-ABE5-E196AC1D1660}"/>
          </ac:spMkLst>
        </pc:spChg>
        <pc:spChg chg="add mod">
          <ac:chgData name="Bruno de Grissac" userId="d3f85db1-402d-49d1-8f7f-5bc735f26e17" providerId="ADAL" clId="{E55B87AF-FB4A-4BF5-B3AB-E570C210967F}" dt="2021-12-14T08:50:13.222" v="96"/>
          <ac:spMkLst>
            <pc:docMk/>
            <pc:sldMk cId="4223848750" sldId="260"/>
            <ac:spMk id="9" creationId="{5AAF6FBA-7830-44C1-82B6-2611688AF9EC}"/>
          </ac:spMkLst>
        </pc:spChg>
      </pc:sldChg>
      <pc:sldChg chg="addSp delSp modSp mod">
        <pc:chgData name="Bruno de Grissac" userId="d3f85db1-402d-49d1-8f7f-5bc735f26e17" providerId="ADAL" clId="{E55B87AF-FB4A-4BF5-B3AB-E570C210967F}" dt="2021-12-14T08:51:13.389" v="120" actId="1076"/>
        <pc:sldMkLst>
          <pc:docMk/>
          <pc:sldMk cId="3024514664" sldId="278"/>
        </pc:sldMkLst>
        <pc:spChg chg="mod">
          <ac:chgData name="Bruno de Grissac" userId="d3f85db1-402d-49d1-8f7f-5bc735f26e17" providerId="ADAL" clId="{E55B87AF-FB4A-4BF5-B3AB-E570C210967F}" dt="2021-12-14T08:51:09.540" v="119" actId="1076"/>
          <ac:spMkLst>
            <pc:docMk/>
            <pc:sldMk cId="3024514664" sldId="278"/>
            <ac:spMk id="2" creationId="{1EC158F1-0287-4B14-8C71-BDE0418F2768}"/>
          </ac:spMkLst>
        </pc:spChg>
        <pc:spChg chg="mod">
          <ac:chgData name="Bruno de Grissac" userId="d3f85db1-402d-49d1-8f7f-5bc735f26e17" providerId="ADAL" clId="{E55B87AF-FB4A-4BF5-B3AB-E570C210967F}" dt="2021-12-14T08:51:13.389" v="120" actId="1076"/>
          <ac:spMkLst>
            <pc:docMk/>
            <pc:sldMk cId="3024514664" sldId="278"/>
            <ac:spMk id="3" creationId="{C6DDF5FA-A4EC-4C5B-A2F4-1E6D8B49EFE9}"/>
          </ac:spMkLst>
        </pc:spChg>
        <pc:spChg chg="del">
          <ac:chgData name="Bruno de Grissac" userId="d3f85db1-402d-49d1-8f7f-5bc735f26e17" providerId="ADAL" clId="{E55B87AF-FB4A-4BF5-B3AB-E570C210967F}" dt="2021-12-14T08:49:50.613" v="87" actId="478"/>
          <ac:spMkLst>
            <pc:docMk/>
            <pc:sldMk cId="3024514664" sldId="278"/>
            <ac:spMk id="5" creationId="{778B3EB7-7FE6-4885-8D4A-CF2F0F4C81FA}"/>
          </ac:spMkLst>
        </pc:spChg>
        <pc:spChg chg="add mod">
          <ac:chgData name="Bruno de Grissac" userId="d3f85db1-402d-49d1-8f7f-5bc735f26e17" providerId="ADAL" clId="{E55B87AF-FB4A-4BF5-B3AB-E570C210967F}" dt="2021-12-14T08:49:52.871" v="88"/>
          <ac:spMkLst>
            <pc:docMk/>
            <pc:sldMk cId="3024514664" sldId="278"/>
            <ac:spMk id="6" creationId="{7A51CD9A-F19C-4E62-9E57-904587FE8B86}"/>
          </ac:spMkLst>
        </pc:spChg>
      </pc:sldChg>
      <pc:sldChg chg="addSp delSp modSp mod">
        <pc:chgData name="Bruno de Grissac" userId="d3f85db1-402d-49d1-8f7f-5bc735f26e17" providerId="ADAL" clId="{E55B87AF-FB4A-4BF5-B3AB-E570C210967F}" dt="2021-12-14T08:54:57.121" v="220" actId="6549"/>
        <pc:sldMkLst>
          <pc:docMk/>
          <pc:sldMk cId="1030022672" sldId="281"/>
        </pc:sldMkLst>
        <pc:spChg chg="mod">
          <ac:chgData name="Bruno de Grissac" userId="d3f85db1-402d-49d1-8f7f-5bc735f26e17" providerId="ADAL" clId="{E55B87AF-FB4A-4BF5-B3AB-E570C210967F}" dt="2021-12-14T08:54:57.121" v="220" actId="6549"/>
          <ac:spMkLst>
            <pc:docMk/>
            <pc:sldMk cId="1030022672" sldId="281"/>
            <ac:spMk id="2" creationId="{B7877E8B-44D9-4FB9-8A9D-5FF79737476B}"/>
          </ac:spMkLst>
        </pc:spChg>
        <pc:spChg chg="add mod">
          <ac:chgData name="Bruno de Grissac" userId="d3f85db1-402d-49d1-8f7f-5bc735f26e17" providerId="ADAL" clId="{E55B87AF-FB4A-4BF5-B3AB-E570C210967F}" dt="2021-12-14T08:50:07.463" v="94"/>
          <ac:spMkLst>
            <pc:docMk/>
            <pc:sldMk cId="1030022672" sldId="281"/>
            <ac:spMk id="4" creationId="{FF57AA78-929A-4BEC-B0A6-0F4F5B34D039}"/>
          </ac:spMkLst>
        </pc:spChg>
        <pc:spChg chg="del">
          <ac:chgData name="Bruno de Grissac" userId="d3f85db1-402d-49d1-8f7f-5bc735f26e17" providerId="ADAL" clId="{E55B87AF-FB4A-4BF5-B3AB-E570C210967F}" dt="2021-12-14T08:50:06.745" v="93" actId="478"/>
          <ac:spMkLst>
            <pc:docMk/>
            <pc:sldMk cId="1030022672" sldId="281"/>
            <ac:spMk id="9" creationId="{59BDC56B-67D6-40FC-AB93-5AEC6FB228CE}"/>
          </ac:spMkLst>
        </pc:spChg>
      </pc:sldChg>
      <pc:sldChg chg="addSp delSp modSp mod">
        <pc:chgData name="Bruno de Grissac" userId="d3f85db1-402d-49d1-8f7f-5bc735f26e17" providerId="ADAL" clId="{E55B87AF-FB4A-4BF5-B3AB-E570C210967F}" dt="2021-12-14T08:52:18.938" v="132" actId="20577"/>
        <pc:sldMkLst>
          <pc:docMk/>
          <pc:sldMk cId="4211015595" sldId="282"/>
        </pc:sldMkLst>
        <pc:spChg chg="mod">
          <ac:chgData name="Bruno de Grissac" userId="d3f85db1-402d-49d1-8f7f-5bc735f26e17" providerId="ADAL" clId="{E55B87AF-FB4A-4BF5-B3AB-E570C210967F}" dt="2021-12-14T08:52:18.938" v="132" actId="20577"/>
          <ac:spMkLst>
            <pc:docMk/>
            <pc:sldMk cId="4211015595" sldId="282"/>
            <ac:spMk id="2" creationId="{1EC158F1-0287-4B14-8C71-BDE0418F2768}"/>
          </ac:spMkLst>
        </pc:spChg>
        <pc:spChg chg="del">
          <ac:chgData name="Bruno de Grissac" userId="d3f85db1-402d-49d1-8f7f-5bc735f26e17" providerId="ADAL" clId="{E55B87AF-FB4A-4BF5-B3AB-E570C210967F}" dt="2021-12-14T08:49:56.822" v="89" actId="478"/>
          <ac:spMkLst>
            <pc:docMk/>
            <pc:sldMk cId="4211015595" sldId="282"/>
            <ac:spMk id="5" creationId="{778B3EB7-7FE6-4885-8D4A-CF2F0F4C81FA}"/>
          </ac:spMkLst>
        </pc:spChg>
        <pc:spChg chg="add mod">
          <ac:chgData name="Bruno de Grissac" userId="d3f85db1-402d-49d1-8f7f-5bc735f26e17" providerId="ADAL" clId="{E55B87AF-FB4A-4BF5-B3AB-E570C210967F}" dt="2021-12-14T08:49:58.176" v="90"/>
          <ac:spMkLst>
            <pc:docMk/>
            <pc:sldMk cId="4211015595" sldId="282"/>
            <ac:spMk id="7" creationId="{F8C3FB5B-F3F7-4871-B457-C5CFA05B942A}"/>
          </ac:spMkLst>
        </pc:spChg>
        <pc:grpChg chg="mod">
          <ac:chgData name="Bruno de Grissac" userId="d3f85db1-402d-49d1-8f7f-5bc735f26e17" providerId="ADAL" clId="{E55B87AF-FB4A-4BF5-B3AB-E570C210967F}" dt="2021-12-14T08:51:48.120" v="124" actId="1076"/>
          <ac:grpSpMkLst>
            <pc:docMk/>
            <pc:sldMk cId="4211015595" sldId="282"/>
            <ac:grpSpMk id="8" creationId="{5A2E09C6-A0F8-44A5-9581-536691756DB6}"/>
          </ac:grpSpMkLst>
        </pc:grpChg>
      </pc:sldChg>
      <pc:sldChg chg="addSp delSp modSp mod">
        <pc:chgData name="Bruno de Grissac" userId="d3f85db1-402d-49d1-8f7f-5bc735f26e17" providerId="ADAL" clId="{E55B87AF-FB4A-4BF5-B3AB-E570C210967F}" dt="2021-12-14T08:53:44.525" v="166" actId="6549"/>
        <pc:sldMkLst>
          <pc:docMk/>
          <pc:sldMk cId="1081233171" sldId="283"/>
        </pc:sldMkLst>
        <pc:spChg chg="mod">
          <ac:chgData name="Bruno de Grissac" userId="d3f85db1-402d-49d1-8f7f-5bc735f26e17" providerId="ADAL" clId="{E55B87AF-FB4A-4BF5-B3AB-E570C210967F}" dt="2021-12-14T08:53:44.525" v="166" actId="6549"/>
          <ac:spMkLst>
            <pc:docMk/>
            <pc:sldMk cId="1081233171" sldId="283"/>
            <ac:spMk id="2" creationId="{1EC158F1-0287-4B14-8C71-BDE0418F2768}"/>
          </ac:spMkLst>
        </pc:spChg>
        <pc:spChg chg="add mod">
          <ac:chgData name="Bruno de Grissac" userId="d3f85db1-402d-49d1-8f7f-5bc735f26e17" providerId="ADAL" clId="{E55B87AF-FB4A-4BF5-B3AB-E570C210967F}" dt="2021-12-14T08:50:02.895" v="92"/>
          <ac:spMkLst>
            <pc:docMk/>
            <pc:sldMk cId="1081233171" sldId="283"/>
            <ac:spMk id="4" creationId="{8B952A46-6CA3-4F98-B020-1815268EDD46}"/>
          </ac:spMkLst>
        </pc:spChg>
        <pc:spChg chg="del">
          <ac:chgData name="Bruno de Grissac" userId="d3f85db1-402d-49d1-8f7f-5bc735f26e17" providerId="ADAL" clId="{E55B87AF-FB4A-4BF5-B3AB-E570C210967F}" dt="2021-12-14T08:50:01.378" v="91" actId="478"/>
          <ac:spMkLst>
            <pc:docMk/>
            <pc:sldMk cId="1081233171" sldId="283"/>
            <ac:spMk id="5" creationId="{778B3EB7-7FE6-4885-8D4A-CF2F0F4C81FA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u="sng"/>
              <a:t>Volume prélevé</a:t>
            </a:r>
            <a:r>
              <a:rPr lang="en-US" u="sng" baseline="0"/>
              <a:t> par été</a:t>
            </a:r>
            <a:r>
              <a:rPr lang="en-US" u="sng"/>
              <a:t> (m</a:t>
            </a:r>
            <a:r>
              <a:rPr lang="en-US" u="sng" baseline="30000"/>
              <a:t>3</a:t>
            </a:r>
            <a:r>
              <a:rPr lang="en-US" u="sng" baseline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Volume prélevé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Feuil1!$A$2:$A$5</c:f>
              <c:numCache>
                <c:formatCode>General</c:formatCode>
                <c:ptCount val="4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</c:numCache>
            </c:numRef>
          </c:cat>
          <c:val>
            <c:numRef>
              <c:f>Feuil1!$B$2:$B$5</c:f>
              <c:numCache>
                <c:formatCode>General</c:formatCode>
                <c:ptCount val="4"/>
                <c:pt idx="0">
                  <c:v>43117</c:v>
                </c:pt>
                <c:pt idx="1">
                  <c:v>32528</c:v>
                </c:pt>
                <c:pt idx="2">
                  <c:v>11398</c:v>
                </c:pt>
                <c:pt idx="3">
                  <c:v>12538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38-4237-A148-562C43712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7883248"/>
        <c:axId val="627881280"/>
      </c:barChart>
      <c:catAx>
        <c:axId val="62788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7881280"/>
        <c:crosses val="autoZero"/>
        <c:auto val="1"/>
        <c:lblAlgn val="ctr"/>
        <c:lblOffset val="100"/>
        <c:noMultiLvlLbl val="0"/>
      </c:catAx>
      <c:valAx>
        <c:axId val="627881280"/>
        <c:scaling>
          <c:orientation val="minMax"/>
          <c:max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27883248"/>
        <c:crosses val="autoZero"/>
        <c:crossBetween val="between"/>
        <c:majorUnit val="100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4D6616-047C-445B-82D7-A8BE044CA00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429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11/01/2022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7" y="1535457"/>
            <a:ext cx="7343972" cy="4942461"/>
          </a:xfrm>
        </p:spPr>
        <p:txBody>
          <a:bodyPr>
            <a:no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SA Baron Philippe de Rothschild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régularisation du prélèvement sur le forage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        BSS003KMXM pour l’arrosage des espaces verts</a:t>
            </a:r>
          </a:p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sollicité par la DDTM le 22 octobre 2021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Dossier de demande d’autorisation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 à l’équilibre</a:t>
            </a:r>
            <a:endParaRPr lang="fr-FR" altLang="fr-FR" sz="17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Régularisation d’un forage à l’Eocène médoc-estuaire :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Existence de l’ouvrage régularisée (Avis CLE 2018-097-ST et 2019-039)</a:t>
            </a:r>
          </a:p>
          <a:p>
            <a:pPr lvl="1" algn="just" defTabSz="914400">
              <a:spcBef>
                <a:spcPts val="600"/>
              </a:spcBef>
              <a:buClr>
                <a:srgbClr val="C0504D"/>
              </a:buClr>
              <a:buSzPct val="100000"/>
              <a:buFont typeface="Wingdings" panose="05000000000000000000" pitchFamily="2" charset="2"/>
              <a:buChar char="q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La demande actuelle porte sur l’autorisation du prélèvement</a:t>
            </a:r>
            <a:endParaRPr lang="fr-FR" altLang="fr-FR" sz="28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8145" y="1362668"/>
            <a:ext cx="3054555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5190835" y="1736436"/>
            <a:ext cx="1921165" cy="581891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7370013"/>
              <a:gd name="connsiteX1" fmla="*/ 1374700 w 1374700"/>
              <a:gd name="connsiteY1" fmla="*/ 17370013 h 17370013"/>
              <a:gd name="connsiteX0" fmla="*/ 0 w 1374700"/>
              <a:gd name="connsiteY0" fmla="*/ 0 h 18337121"/>
              <a:gd name="connsiteX1" fmla="*/ 1374700 w 1374700"/>
              <a:gd name="connsiteY1" fmla="*/ 18337121 h 18337121"/>
              <a:gd name="connsiteX0" fmla="*/ 0 w 1374700"/>
              <a:gd name="connsiteY0" fmla="*/ 0 h 18337121"/>
              <a:gd name="connsiteX1" fmla="*/ 1374700 w 1374700"/>
              <a:gd name="connsiteY1" fmla="*/ 18337121 h 183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4700" h="18337121">
                <a:moveTo>
                  <a:pt x="0" y="0"/>
                </a:moveTo>
                <a:cubicBezTo>
                  <a:pt x="514674" y="2525998"/>
                  <a:pt x="1093854" y="9404002"/>
                  <a:pt x="1374700" y="18337121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6A61DF12-C3C3-4D82-A444-FE655867FD1E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la régularisation du prélèvement pour l’arrosage sur le forage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d’</a:t>
            </a:r>
            <a:r>
              <a:rPr lang="fr-FR" sz="2200" b="1" dirty="0" err="1">
                <a:solidFill>
                  <a:srgbClr val="0077D4"/>
                </a:solidFill>
              </a:rPr>
              <a:t>Armailhac</a:t>
            </a:r>
            <a:r>
              <a:rPr lang="fr-FR" sz="2200" b="1" dirty="0">
                <a:solidFill>
                  <a:srgbClr val="0077D4"/>
                </a:solidFill>
              </a:rPr>
              <a:t> à Pauillac</a:t>
            </a:r>
          </a:p>
        </p:txBody>
      </p:sp>
    </p:spTree>
    <p:extLst>
      <p:ext uri="{BB962C8B-B14F-4D97-AF65-F5344CB8AC3E}">
        <p14:creationId xmlns:p14="http://schemas.microsoft.com/office/powerpoint/2010/main" val="2608942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70" y="1476624"/>
            <a:ext cx="8886859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Conclusion de l’avis CLE 2019-039 : 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Considérant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l’unité de gestion concernée, à savoir l’Eocène Médoc-estuaire à l’équilibre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la conformité de la coupe technique vérifiée par un diagnostic du forage en 2018 ;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que cet avis ne concerne que la régularisation de l’ouvrage, </a:t>
            </a:r>
            <a:r>
              <a:rPr lang="fr-FR" i="1" dirty="0">
                <a:solidFill>
                  <a:srgbClr val="FF0000"/>
                </a:solidFill>
              </a:rPr>
              <a:t>la demande de prélèvement fera l’objet d’une demande ultérieure</a:t>
            </a:r>
            <a:r>
              <a:rPr lang="fr-FR" dirty="0"/>
              <a:t> ;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et sous réserve que la tête du forage soit rendue conforme à la réglementation ;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la régularisation de la situation du forage est jugée </a:t>
            </a:r>
            <a:r>
              <a:rPr lang="fr-FR" u="sng" dirty="0">
                <a:solidFill>
                  <a:srgbClr val="C00000"/>
                </a:solidFill>
              </a:rPr>
              <a:t>compatible</a:t>
            </a:r>
            <a:r>
              <a:rPr lang="fr-FR" dirty="0"/>
              <a:t> avec le SAGE Nappes profondes de Gironde.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dirty="0"/>
              <a:t>La tête de forage a été rendue conforme en juillet 2020.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DDF5FA-A4EC-4C5B-A2F4-1E6D8B49EFE9}"/>
              </a:ext>
            </a:extLst>
          </p:cNvPr>
          <p:cNvSpPr/>
          <p:nvPr/>
        </p:nvSpPr>
        <p:spPr>
          <a:xfrm>
            <a:off x="118594" y="2074753"/>
            <a:ext cx="8906810" cy="314960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7A51CD9A-F19C-4E62-9E57-904587FE8B8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la régularisation du prélèvement pour l’arrosage sur le forage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d’</a:t>
            </a:r>
            <a:r>
              <a:rPr lang="fr-FR" sz="2200" b="1" dirty="0" err="1">
                <a:solidFill>
                  <a:srgbClr val="0077D4"/>
                </a:solidFill>
              </a:rPr>
              <a:t>Armailhac</a:t>
            </a:r>
            <a:r>
              <a:rPr lang="fr-FR" sz="2200" b="1" dirty="0">
                <a:solidFill>
                  <a:srgbClr val="0077D4"/>
                </a:solidFill>
              </a:rPr>
              <a:t> à Pauillac</a:t>
            </a:r>
          </a:p>
        </p:txBody>
      </p:sp>
    </p:spTree>
    <p:extLst>
      <p:ext uri="{BB962C8B-B14F-4D97-AF65-F5344CB8AC3E}">
        <p14:creationId xmlns:p14="http://schemas.microsoft.com/office/powerpoint/2010/main" val="3024514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96" y="1476624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Usages : 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arrosage des 7 ha d’espaces verts du parc du château d’</a:t>
            </a:r>
            <a:r>
              <a:rPr lang="fr-FR" dirty="0" err="1"/>
              <a:t>Armailhac</a:t>
            </a:r>
            <a:endParaRPr lang="fr-FR" dirty="0"/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préparation de produits viticoles (1 000 m</a:t>
            </a:r>
            <a:r>
              <a:rPr lang="fr-FR" baseline="30000" dirty="0"/>
              <a:t>3</a:t>
            </a:r>
            <a:r>
              <a:rPr lang="fr-FR" dirty="0"/>
              <a:t>/an)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Demande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40 m</a:t>
            </a:r>
            <a:r>
              <a:rPr lang="fr-FR" baseline="30000" dirty="0"/>
              <a:t>3</a:t>
            </a:r>
            <a:r>
              <a:rPr lang="fr-FR" dirty="0"/>
              <a:t>/h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125 m</a:t>
            </a:r>
            <a:r>
              <a:rPr lang="fr-FR" baseline="30000" dirty="0"/>
              <a:t>3</a:t>
            </a:r>
            <a:r>
              <a:rPr lang="fr-FR" dirty="0"/>
              <a:t>/j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20 000 m</a:t>
            </a:r>
            <a:r>
              <a:rPr lang="fr-FR" baseline="30000" dirty="0"/>
              <a:t>3</a:t>
            </a:r>
            <a:r>
              <a:rPr lang="fr-FR" dirty="0"/>
              <a:t>/an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soit un ratio de l’ordre de 0,3 m</a:t>
            </a:r>
            <a:r>
              <a:rPr lang="fr-FR" baseline="30000" dirty="0"/>
              <a:t>3</a:t>
            </a:r>
            <a:r>
              <a:rPr lang="fr-FR" dirty="0"/>
              <a:t>/m</a:t>
            </a:r>
            <a:r>
              <a:rPr lang="fr-FR" baseline="30000" dirty="0"/>
              <a:t>2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Contexte de l’historique de prélèvement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été 2019 : le forage n’a pas fonctionné pendant 2 mois (disfonctionnement)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été 2020 : été pluvieux, besoin en eau moindre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5A2E09C6-A0F8-44A5-9581-536691756DB6}"/>
              </a:ext>
            </a:extLst>
          </p:cNvPr>
          <p:cNvGrpSpPr/>
          <p:nvPr/>
        </p:nvGrpSpPr>
        <p:grpSpPr>
          <a:xfrm>
            <a:off x="4107070" y="2409011"/>
            <a:ext cx="5103015" cy="2775731"/>
            <a:chOff x="4340835" y="2663536"/>
            <a:chExt cx="4572000" cy="2486891"/>
          </a:xfrm>
        </p:grpSpPr>
        <p:graphicFrame>
          <p:nvGraphicFramePr>
            <p:cNvPr id="6" name="Graphique 5">
              <a:extLst>
                <a:ext uri="{FF2B5EF4-FFF2-40B4-BE49-F238E27FC236}">
                  <a16:creationId xmlns:a16="http://schemas.microsoft.com/office/drawing/2014/main" id="{73D210FC-D12F-4AAA-9BA7-C2F9091C84D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51131939"/>
                </p:ext>
              </p:extLst>
            </p:nvPr>
          </p:nvGraphicFramePr>
          <p:xfrm>
            <a:off x="4340835" y="2663536"/>
            <a:ext cx="4572000" cy="24868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4" name="Connecteur droit 3">
              <a:extLst>
                <a:ext uri="{FF2B5EF4-FFF2-40B4-BE49-F238E27FC236}">
                  <a16:creationId xmlns:a16="http://schemas.microsoft.com/office/drawing/2014/main" id="{AD972F01-EE61-447C-8EA9-0AB37F815811}"/>
                </a:ext>
              </a:extLst>
            </p:cNvPr>
            <p:cNvCxnSpPr/>
            <p:nvPr/>
          </p:nvCxnSpPr>
          <p:spPr>
            <a:xfrm>
              <a:off x="4867308" y="4174836"/>
              <a:ext cx="3953164" cy="0"/>
            </a:xfrm>
            <a:prstGeom prst="line">
              <a:avLst/>
            </a:prstGeom>
            <a:ln>
              <a:solidFill>
                <a:srgbClr val="C0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2">
            <a:extLst>
              <a:ext uri="{FF2B5EF4-FFF2-40B4-BE49-F238E27FC236}">
                <a16:creationId xmlns:a16="http://schemas.microsoft.com/office/drawing/2014/main" id="{F8C3FB5B-F3F7-4871-B457-C5CFA05B942A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la régularisation du prélèvement pour l’arrosage sur le forage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d’</a:t>
            </a:r>
            <a:r>
              <a:rPr lang="fr-FR" sz="2200" b="1" dirty="0" err="1">
                <a:solidFill>
                  <a:srgbClr val="0077D4"/>
                </a:solidFill>
              </a:rPr>
              <a:t>Armailhac</a:t>
            </a:r>
            <a:r>
              <a:rPr lang="fr-FR" sz="2200" b="1" dirty="0">
                <a:solidFill>
                  <a:srgbClr val="0077D4"/>
                </a:solidFill>
              </a:rPr>
              <a:t> à Pauillac</a:t>
            </a:r>
          </a:p>
        </p:txBody>
      </p:sp>
    </p:spTree>
    <p:extLst>
      <p:ext uri="{BB962C8B-B14F-4D97-AF65-F5344CB8AC3E}">
        <p14:creationId xmlns:p14="http://schemas.microsoft.com/office/powerpoint/2010/main" val="4211015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1EC158F1-0287-4B14-8C71-BDE0418F27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062" y="1392812"/>
            <a:ext cx="8701876" cy="3904751"/>
          </a:xfrm>
        </p:spPr>
        <p:txBody>
          <a:bodyPr>
            <a:no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Optimisation des usages :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mise en œuvre de matériel et de pratiques hydro-économes (arrosage de nuit et asservies à une station météo, programmes d’arrosage en fonction de la visibilité des espaces, etc.)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/>
              <a:t>travaux pour le passage en circuit fermé sur le système de climatisation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endParaRPr lang="fr-FR" dirty="0"/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fr-FR" dirty="0"/>
              <a:t>Solutions alternatives étudiées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875" dirty="0">
                <a:solidFill>
                  <a:srgbClr val="1341A1"/>
                </a:solidFill>
              </a:rPr>
              <a:t>récupération d’eau de pluie : </a:t>
            </a:r>
          </a:p>
          <a:p>
            <a:pPr lvl="2">
              <a:buClr>
                <a:schemeClr val="accent6">
                  <a:lumMod val="75000"/>
                </a:schemeClr>
              </a:buClr>
            </a:pPr>
            <a:r>
              <a:rPr lang="fr-FR" sz="1650" dirty="0">
                <a:solidFill>
                  <a:srgbClr val="1341A1"/>
                </a:solidFill>
              </a:rPr>
              <a:t>Le besoin trop important pour être économiquement et techniques envisageable</a:t>
            </a:r>
            <a:endParaRPr lang="fr-FR" sz="1600" dirty="0">
              <a:solidFill>
                <a:srgbClr val="1341A1"/>
              </a:solidFill>
            </a:endParaRPr>
          </a:p>
          <a:p>
            <a:pPr lvl="2">
              <a:buClr>
                <a:schemeClr val="accent6">
                  <a:lumMod val="75000"/>
                </a:schemeClr>
              </a:buClr>
            </a:pPr>
            <a:r>
              <a:rPr lang="fr-FR" sz="1650" dirty="0">
                <a:solidFill>
                  <a:srgbClr val="1341A1"/>
                </a:solidFill>
              </a:rPr>
              <a:t>3 bâches de 120 m</a:t>
            </a:r>
            <a:r>
              <a:rPr lang="fr-FR" sz="1650" baseline="30000" dirty="0">
                <a:solidFill>
                  <a:srgbClr val="1341A1"/>
                </a:solidFill>
              </a:rPr>
              <a:t>3</a:t>
            </a:r>
            <a:r>
              <a:rPr lang="fr-FR" sz="1650" dirty="0">
                <a:solidFill>
                  <a:srgbClr val="1341A1"/>
                </a:solidFill>
              </a:rPr>
              <a:t> chacune sont projetées pour la défense incendie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875" dirty="0">
                <a:solidFill>
                  <a:srgbClr val="1341A1"/>
                </a:solidFill>
              </a:rPr>
              <a:t>réservoir du Plio-Quaternaire :</a:t>
            </a:r>
          </a:p>
          <a:p>
            <a:pPr lvl="2">
              <a:buClr>
                <a:schemeClr val="accent6">
                  <a:lumMod val="75000"/>
                </a:schemeClr>
              </a:buClr>
            </a:pPr>
            <a:r>
              <a:rPr lang="fr-FR" sz="1650" dirty="0">
                <a:solidFill>
                  <a:srgbClr val="1341A1"/>
                </a:solidFill>
              </a:rPr>
              <a:t>les puits peu profonds présents dans le parc sont secs l’été</a:t>
            </a:r>
          </a:p>
          <a:p>
            <a:pPr lvl="2">
              <a:buClr>
                <a:schemeClr val="accent6">
                  <a:lumMod val="75000"/>
                </a:schemeClr>
              </a:buClr>
            </a:pPr>
            <a:r>
              <a:rPr lang="fr-FR" sz="1650" dirty="0">
                <a:solidFill>
                  <a:srgbClr val="1341A1"/>
                </a:solidFill>
              </a:rPr>
              <a:t>le potentiel réservoir du Plio-quaternaire présente localement une épaisseur trop faible pour couvrir le besoin</a:t>
            </a:r>
          </a:p>
          <a:p>
            <a:pPr lvl="2">
              <a:buClr>
                <a:schemeClr val="accent6">
                  <a:lumMod val="75000"/>
                </a:schemeClr>
              </a:buClr>
            </a:pPr>
            <a:endParaRPr lang="fr-FR" sz="1650" dirty="0">
              <a:solidFill>
                <a:srgbClr val="1341A1"/>
              </a:solidFill>
            </a:endParaRPr>
          </a:p>
          <a:p>
            <a:pPr lvl="2">
              <a:buClr>
                <a:schemeClr val="accent6">
                  <a:lumMod val="75000"/>
                </a:schemeClr>
              </a:buClr>
            </a:pPr>
            <a:r>
              <a:rPr lang="fr-FR" sz="1650" dirty="0">
                <a:solidFill>
                  <a:srgbClr val="1341A1"/>
                </a:solidFill>
              </a:rPr>
              <a:t>A noter : abandon dans les règles de l’art du forage Grand Mouton (2020)</a:t>
            </a:r>
          </a:p>
          <a:p>
            <a:pPr lvl="2">
              <a:buClr>
                <a:schemeClr val="accent6">
                  <a:lumMod val="75000"/>
                </a:schemeClr>
              </a:buClr>
            </a:pPr>
            <a:endParaRPr lang="fr-FR" sz="1650" dirty="0">
              <a:solidFill>
                <a:srgbClr val="1341A1"/>
              </a:solidFill>
            </a:endParaRPr>
          </a:p>
          <a:p>
            <a:pPr lvl="2">
              <a:buClr>
                <a:schemeClr val="accent6">
                  <a:lumMod val="75000"/>
                </a:schemeClr>
              </a:buClr>
            </a:pPr>
            <a:endParaRPr lang="fr-FR" sz="1650" dirty="0">
              <a:solidFill>
                <a:srgbClr val="1341A1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B952A46-6CA3-4F98-B020-1815268EDD46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la régularisation du prélèvement pour l’arrosage sur le forage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d’</a:t>
            </a:r>
            <a:r>
              <a:rPr lang="fr-FR" sz="2200" b="1" dirty="0" err="1">
                <a:solidFill>
                  <a:srgbClr val="0077D4"/>
                </a:solidFill>
              </a:rPr>
              <a:t>Armailhac</a:t>
            </a:r>
            <a:r>
              <a:rPr lang="fr-FR" sz="2200" b="1" dirty="0">
                <a:solidFill>
                  <a:srgbClr val="0077D4"/>
                </a:solidFill>
              </a:rPr>
              <a:t> à Pauillac</a:t>
            </a:r>
          </a:p>
        </p:txBody>
      </p:sp>
    </p:spTree>
    <p:extLst>
      <p:ext uri="{BB962C8B-B14F-4D97-AF65-F5344CB8AC3E}">
        <p14:creationId xmlns:p14="http://schemas.microsoft.com/office/powerpoint/2010/main" val="108123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7877E8B-44D9-4FB9-8A9D-5FF797374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2238"/>
            <a:ext cx="8229600" cy="3904751"/>
          </a:xfrm>
        </p:spPr>
        <p:txBody>
          <a:bodyPr>
            <a:noAutofit/>
          </a:bodyPr>
          <a:lstStyle/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/>
              <a:t>La productivité de l’ouvrage a été testé lors du diagnostic de 2018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75" dirty="0">
                <a:solidFill>
                  <a:srgbClr val="1341A1"/>
                </a:solidFill>
              </a:rPr>
              <a:t>des pompages par paliers ont été réalisés jusqu’à 9,3 m</a:t>
            </a:r>
            <a:r>
              <a:rPr lang="fr-FR" sz="1875" baseline="30000" dirty="0">
                <a:solidFill>
                  <a:srgbClr val="1341A1"/>
                </a:solidFill>
              </a:rPr>
              <a:t>3</a:t>
            </a:r>
            <a:r>
              <a:rPr lang="fr-FR" sz="1875" dirty="0">
                <a:solidFill>
                  <a:srgbClr val="1341A1"/>
                </a:solidFill>
              </a:rPr>
              <a:t>/h révélant un débit spécifique de l’ordre de 6,5 m</a:t>
            </a:r>
            <a:r>
              <a:rPr lang="fr-FR" sz="1875" baseline="30000" dirty="0">
                <a:solidFill>
                  <a:srgbClr val="1341A1"/>
                </a:solidFill>
              </a:rPr>
              <a:t>3</a:t>
            </a:r>
            <a:r>
              <a:rPr lang="fr-FR" sz="1875" dirty="0">
                <a:solidFill>
                  <a:srgbClr val="1341A1"/>
                </a:solidFill>
              </a:rPr>
              <a:t>/h/m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75" dirty="0">
                <a:solidFill>
                  <a:srgbClr val="1341A1"/>
                </a:solidFill>
              </a:rPr>
              <a:t>compte-tenu du niveau statique et du débit spécifique observé, une exploitation à 40 m</a:t>
            </a:r>
            <a:r>
              <a:rPr lang="fr-FR" sz="1875" baseline="30000" dirty="0">
                <a:solidFill>
                  <a:srgbClr val="1341A1"/>
                </a:solidFill>
              </a:rPr>
              <a:t>3</a:t>
            </a:r>
            <a:r>
              <a:rPr lang="fr-FR" sz="1875" dirty="0">
                <a:solidFill>
                  <a:srgbClr val="1341A1"/>
                </a:solidFill>
              </a:rPr>
              <a:t>/h conduirait à un niveau dynamique de l’ordre de </a:t>
            </a:r>
            <a:r>
              <a:rPr lang="fr-FR" sz="1875" dirty="0">
                <a:solidFill>
                  <a:srgbClr val="C00000"/>
                </a:solidFill>
              </a:rPr>
              <a:t>22 m de profondeur </a:t>
            </a:r>
            <a:r>
              <a:rPr lang="fr-FR" sz="1875" dirty="0">
                <a:solidFill>
                  <a:srgbClr val="1341A1"/>
                </a:solidFill>
              </a:rPr>
              <a:t>soit au-dessus du toit du réservoir estimé entre 25 et 37 m de profondeur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75" dirty="0">
              <a:solidFill>
                <a:srgbClr val="1341A1"/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/>
              <a:t>Conditions actuelles d'exploitation :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75" dirty="0">
                <a:solidFill>
                  <a:srgbClr val="1341A1"/>
                </a:solidFill>
              </a:rPr>
              <a:t>débit d'exploitation de l’ordre de 35 m</a:t>
            </a:r>
            <a:r>
              <a:rPr lang="fr-FR" sz="1875" baseline="30000" dirty="0">
                <a:solidFill>
                  <a:srgbClr val="1341A1"/>
                </a:solidFill>
              </a:rPr>
              <a:t>3</a:t>
            </a:r>
            <a:r>
              <a:rPr lang="fr-FR" sz="1875" dirty="0">
                <a:solidFill>
                  <a:srgbClr val="1341A1"/>
                </a:solidFill>
              </a:rPr>
              <a:t>/h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875" dirty="0">
                <a:solidFill>
                  <a:srgbClr val="1341A1"/>
                </a:solidFill>
              </a:rPr>
              <a:t>pas de suivi des niveaux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sz="1875" dirty="0">
              <a:solidFill>
                <a:srgbClr val="1341A1"/>
              </a:solidFill>
            </a:endParaRPr>
          </a:p>
          <a:p>
            <a:pPr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/>
              <a:t>En l’absence de suivi de niveau au débit sollicité, l’absence de dénoyage du réservoir ne peut être garantie que </a:t>
            </a:r>
            <a:r>
              <a:rPr lang="fr-FR" u="sng" dirty="0">
                <a:solidFill>
                  <a:srgbClr val="C00000"/>
                </a:solidFill>
              </a:rPr>
              <a:t>par un positionnement de la pompe au-dessus du sommet du réservoir </a:t>
            </a:r>
            <a:r>
              <a:rPr lang="fr-FR" dirty="0"/>
              <a:t>(soit vers 25 m)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F57AA78-929A-4BEC-B0A6-0F4F5B34D039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la régularisation du prélèvement pour l’arrosage sur le forage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d’</a:t>
            </a:r>
            <a:r>
              <a:rPr lang="fr-FR" sz="2200" b="1" dirty="0" err="1">
                <a:solidFill>
                  <a:srgbClr val="0077D4"/>
                </a:solidFill>
              </a:rPr>
              <a:t>Armailhac</a:t>
            </a:r>
            <a:r>
              <a:rPr lang="fr-FR" sz="2200" b="1" dirty="0">
                <a:solidFill>
                  <a:srgbClr val="0077D4"/>
                </a:solidFill>
              </a:rPr>
              <a:t> à Pauillac</a:t>
            </a:r>
          </a:p>
        </p:txBody>
      </p:sp>
    </p:spTree>
    <p:extLst>
      <p:ext uri="{BB962C8B-B14F-4D97-AF65-F5344CB8AC3E}">
        <p14:creationId xmlns:p14="http://schemas.microsoft.com/office/powerpoint/2010/main" val="103002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1423" y="1252845"/>
            <a:ext cx="25225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d'avis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27427" y="1714510"/>
            <a:ext cx="8689146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l'unité de gestion visée, à savoir l’Eocène médoc-estuaire à l’équilibre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usages de l'eau : arrosage d’espaces verts et traitements viticoles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entre le besoin identifié et la demande ;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l’optimisation des usages par l’utilisation de matériels et techniques hydro-économes et les économies réalisées depuis 2019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réserve, que l’absence de dénoyage du réservoir soit garantie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soit par la mise en place d’un suivi du niveau d’eau avec interdiction de rabattre le niveau en deçà du sommet du réservoir ;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soit par un 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positionnement de la pompe au dessus du sommet du réservoir ;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régularisation du prélèvement du forage peut être jugée compatible avec le SAGE Nappes profondes de Gironde.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5AAF6FBA-7830-44C1-82B6-2611688AF9EC}"/>
              </a:ext>
            </a:extLst>
          </p:cNvPr>
          <p:cNvSpPr txBox="1">
            <a:spLocks noChangeArrowheads="1"/>
          </p:cNvSpPr>
          <p:nvPr/>
        </p:nvSpPr>
        <p:spPr>
          <a:xfrm>
            <a:off x="2195736" y="132209"/>
            <a:ext cx="6624736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sur la demande la régularisation du prélèvement pour l’arrosage sur le forage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du Château d’</a:t>
            </a:r>
            <a:r>
              <a:rPr lang="fr-FR" sz="2200" b="1" dirty="0" err="1">
                <a:solidFill>
                  <a:srgbClr val="0077D4"/>
                </a:solidFill>
              </a:rPr>
              <a:t>Armailhac</a:t>
            </a:r>
            <a:r>
              <a:rPr lang="fr-FR" sz="2200" b="1" dirty="0">
                <a:solidFill>
                  <a:srgbClr val="0077D4"/>
                </a:solidFill>
              </a:rPr>
              <a:t> à Pauillac</a:t>
            </a:r>
          </a:p>
        </p:txBody>
      </p:sp>
    </p:spTree>
    <p:extLst>
      <p:ext uri="{BB962C8B-B14F-4D97-AF65-F5344CB8AC3E}">
        <p14:creationId xmlns:p14="http://schemas.microsoft.com/office/powerpoint/2010/main" val="422384875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1937</TotalTime>
  <Words>762</Words>
  <Application>Microsoft Office PowerPoint</Application>
  <PresentationFormat>Affichage à l'écran (4:3)</PresentationFormat>
  <Paragraphs>83</Paragraphs>
  <Slides>6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Gill Sans MT</vt:lpstr>
      <vt:lpstr>Trebuchet MS</vt:lpstr>
      <vt:lpstr>Wingdings</vt:lpstr>
      <vt:lpstr>Thème1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130</cp:revision>
  <dcterms:created xsi:type="dcterms:W3CDTF">2018-06-11T08:02:18Z</dcterms:created>
  <dcterms:modified xsi:type="dcterms:W3CDTF">2022-01-11T10:58:30Z</dcterms:modified>
</cp:coreProperties>
</file>