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0" r:id="rId2"/>
    <p:sldId id="628" r:id="rId3"/>
    <p:sldId id="631" r:id="rId4"/>
    <p:sldId id="634" r:id="rId5"/>
    <p:sldId id="633" r:id="rId6"/>
  </p:sldIdLst>
  <p:sldSz cx="9144000" cy="6858000" type="screen4x3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3426"/>
    </p:cViewPr>
  </p:sorterViewPr>
  <p:notesViewPr>
    <p:cSldViewPr>
      <p:cViewPr varScale="1">
        <p:scale>
          <a:sx n="75" d="100"/>
          <a:sy n="75" d="100"/>
        </p:scale>
        <p:origin x="395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203" y="0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2309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203" y="9722309"/>
            <a:ext cx="3079202" cy="512304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11/01/2022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3" y="9721106"/>
            <a:ext cx="3078427" cy="511731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75BDC1D-BAAB-4B48-A9A2-139779D051EA}"/>
              </a:ext>
            </a:extLst>
          </p:cNvPr>
          <p:cNvCxnSpPr/>
          <p:nvPr userDrawn="1"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11/01/2022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15616" y="1484784"/>
            <a:ext cx="7772400" cy="2101850"/>
          </a:xfrm>
        </p:spPr>
        <p:txBody>
          <a:bodyPr>
            <a:normAutofit/>
          </a:bodyPr>
          <a:lstStyle/>
          <a:p>
            <a:r>
              <a:rPr lang="fr-FR" sz="2700" dirty="0"/>
              <a:t>ETUDE DE L'ORIGINE ET DES USAGES DE L'EAU</a:t>
            </a:r>
            <a:br>
              <a:rPr lang="fr-FR" sz="2700" dirty="0"/>
            </a:br>
            <a:r>
              <a:rPr lang="fr-FR" sz="2700" dirty="0"/>
              <a:t>DANS LES ACTIVITES VITI-VINICOLES EN GIRONDE</a:t>
            </a: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750532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l’eau</a:t>
            </a:r>
          </a:p>
          <a:p>
            <a:r>
              <a:rPr lang="fr-FR" dirty="0"/>
              <a:t>Réunion du 10 janvier 2022 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42325" y="1396552"/>
            <a:ext cx="8659349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En application de la disposition 22 du SAGE "Connaissance des usages de l'eau" en vue de l'optimisation de ces usages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L'objectif est une connaissance plus précise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des usages de l’eau liés à aux activités viti-vinicoles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des volumes utilisés pour ces différents usages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des ratios de référence par usage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du gisement d'économies d’eau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+mn-lt"/>
              </a:rPr>
              <a:t>de la part de ce gisement mobilisable dans des conditions technico-économiques acceptables.</a:t>
            </a:r>
          </a:p>
          <a:p>
            <a:pPr lvl="1" eaLnBrk="1" hangingPunct="1">
              <a:spcBef>
                <a:spcPts val="1200"/>
              </a:spcBef>
              <a:buNone/>
              <a:tabLst>
                <a:tab pos="534988" algn="l"/>
              </a:tabLst>
            </a:pPr>
            <a:r>
              <a:rPr lang="fr-FR" altLang="fr-FR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Travail mené en collaboration avec le CIVB, la 1</a:t>
            </a:r>
            <a:r>
              <a:rPr lang="fr-FR" altLang="fr-FR" sz="2000" baseline="30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ère</a:t>
            </a:r>
            <a:r>
              <a:rPr lang="fr-FR" altLang="fr-FR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association SME du vin de Bordeaux et la chambre d’agriculture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0070C0"/>
              </a:solidFill>
              <a:latin typeface="Gill Sans MT" pitchFamily="34" charset="0"/>
            </a:endParaRP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339752" y="321563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Trebuchet MS" pitchFamily="34" charset="0"/>
              </a:rPr>
              <a:t>Origine et usages de l’eau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Trebuchet MS" pitchFamily="34" charset="0"/>
              </a:rPr>
              <a:t>dans les activités viti-vinicoles</a:t>
            </a:r>
            <a:endParaRPr lang="fr-FR" altLang="fr-FR" sz="2000" b="1" dirty="0">
              <a:solidFill>
                <a:srgbClr val="0077D4"/>
              </a:solidFill>
              <a:latin typeface="Trebuchet MS" pitchFamily="34" charset="0"/>
            </a:endParaRP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E19FD62-17E3-47C9-BC6E-8D201B8EDD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854" y="5770614"/>
            <a:ext cx="1831266" cy="765823"/>
          </a:xfrm>
          <a:prstGeom prst="rect">
            <a:avLst/>
          </a:prstGeom>
        </p:spPr>
      </p:pic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F9699BD2-474F-45AD-AD75-866457D1911A}"/>
              </a:ext>
            </a:extLst>
          </p:cNvPr>
          <p:cNvSpPr txBox="1">
            <a:spLocks/>
          </p:cNvSpPr>
          <p:nvPr/>
        </p:nvSpPr>
        <p:spPr>
          <a:xfrm>
            <a:off x="1171148" y="5991314"/>
            <a:ext cx="5899260" cy="3838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altLang="fr-FR" sz="2000" b="1" i="1" dirty="0">
                <a:solidFill>
                  <a:schemeClr val="accent6">
                    <a:lumMod val="75000"/>
                  </a:schemeClr>
                </a:solidFill>
              </a:rPr>
              <a:t>Etude confiée à la société girondine &gt;&gt;&gt;</a:t>
            </a:r>
            <a:endParaRPr lang="fr-FR" sz="2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606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3A9277F-AA8E-4B3F-83FC-43148718D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50135">
            <a:off x="5126097" y="2554086"/>
            <a:ext cx="2592288" cy="36482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42325" y="1412776"/>
            <a:ext cx="8659349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100 sites visites de sites prévues : producteurs, caves, châteaux, embouteillages, etc… 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avancement des visites :</a:t>
            </a:r>
          </a:p>
          <a:p>
            <a:pPr marL="884238" lvl="1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0C0"/>
                </a:solidFill>
                <a:latin typeface="Gill Sans MT" pitchFamily="34" charset="0"/>
              </a:rPr>
              <a:t>80 % des châteaux ciblés</a:t>
            </a:r>
          </a:p>
          <a:p>
            <a:pPr marL="884238" lvl="1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0C0"/>
                </a:solidFill>
                <a:latin typeface="Gill Sans MT" pitchFamily="34" charset="0"/>
              </a:rPr>
              <a:t>2 entreprises d’embouteillage sur 4</a:t>
            </a:r>
          </a:p>
          <a:p>
            <a:pPr marL="884238" lvl="1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0070C0"/>
                </a:solidFill>
                <a:latin typeface="Gill Sans MT" pitchFamily="34" charset="0"/>
              </a:rPr>
              <a:t>1 coopérative sur 4.</a:t>
            </a:r>
          </a:p>
          <a:p>
            <a:pPr marL="884238" lvl="1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altLang="fr-FR" sz="2000" dirty="0">
              <a:solidFill>
                <a:srgbClr val="0070C0"/>
              </a:solidFill>
              <a:latin typeface="Gill Sans MT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enquête (en cours) auprès de 300</a:t>
            </a:r>
            <a:b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</a:b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acteurs représentatifs de l’activité</a:t>
            </a:r>
          </a:p>
          <a:p>
            <a:pPr marL="360363" lvl="1" indent="4763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None/>
              <a:tabLst>
                <a:tab pos="360363" algn="l"/>
              </a:tabLst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(territoire, type d’activité, taille)</a:t>
            </a: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339752" y="404664"/>
            <a:ext cx="60118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Trebuchet MS" pitchFamily="34" charset="0"/>
              </a:rPr>
              <a:t>Des visites de sites…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Trebuchet MS" pitchFamily="34" charset="0"/>
              </a:rPr>
              <a:t>doublées d'une enquête</a:t>
            </a:r>
            <a:endParaRPr lang="fr-FR" altLang="fr-FR" sz="2000" b="1" dirty="0">
              <a:solidFill>
                <a:srgbClr val="0077D4"/>
              </a:solidFill>
              <a:latin typeface="Trebuchet MS" pitchFamily="34" charset="0"/>
            </a:endParaRP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FC86D0-CBD7-4226-B3A4-5552AA80A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8330">
            <a:off x="6158255" y="2035819"/>
            <a:ext cx="2592000" cy="36838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13967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466205" y="1268760"/>
            <a:ext cx="842627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Un rendu (</a:t>
            </a:r>
            <a:r>
              <a:rPr lang="fr-FR" altLang="fr-FR" sz="2400" dirty="0" err="1">
                <a:solidFill>
                  <a:srgbClr val="0070C0"/>
                </a:solidFill>
                <a:latin typeface="Gill Sans MT" pitchFamily="34" charset="0"/>
              </a:rPr>
              <a:t>anonymé</a:t>
            </a: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) récapitulant :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les volumes totaux utilisés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les sources d'approvisionnement en eau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les volumes par source d'approvisionnement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les usages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les volumes utilisés et les ratios par unité de production correspondants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une mise en perspective de ratios et les causes supposées ou démontrées de valeurs atypiques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une évaluation du gisement d’économie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les modalités pratiques de mobilisation de ce gisement et les coûts associés ;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400" dirty="0">
                <a:solidFill>
                  <a:srgbClr val="0070C0"/>
                </a:solidFill>
                <a:latin typeface="Gill Sans MT" pitchFamily="34" charset="0"/>
              </a:rPr>
              <a:t>le cas échéant les possibilités de substitutions de ressource et les coûts correspondants.</a:t>
            </a: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339752" y="404664"/>
            <a:ext cx="60118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+mj-lt"/>
              </a:rPr>
              <a:t>Un rendu par site visité</a:t>
            </a: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464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3"/>
          <p:cNvSpPr txBox="1">
            <a:spLocks noChangeArrowheads="1"/>
          </p:cNvSpPr>
          <p:nvPr/>
        </p:nvSpPr>
        <p:spPr bwMode="auto">
          <a:xfrm>
            <a:off x="290271" y="1324443"/>
            <a:ext cx="865934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3200">
                <a:solidFill>
                  <a:schemeClr val="tx1"/>
                </a:solidFill>
                <a:latin typeface="Arial" charset="0"/>
              </a:defRPr>
            </a:lvl1pPr>
            <a:lvl2pPr marL="541338" indent="-93663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tabLst>
                <a:tab pos="719138" algn="l"/>
              </a:tabLst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19138" algn="l"/>
              </a:tabLs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En synthèse :</a:t>
            </a:r>
          </a:p>
          <a:p>
            <a:pPr marL="342900" indent="-342900" eaLnBrk="1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une compilation des données bibliographiques enrichies des connaissances recueillies à l'occasion des enquêtes et visites ;</a:t>
            </a:r>
          </a:p>
          <a:p>
            <a:pPr marL="342900" indent="-342900" eaLnBrk="1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une analyse des connaissances sous l'éclairage du contexte local (à l'échelle de la Gironde et à une échelle infra) ;</a:t>
            </a:r>
          </a:p>
          <a:p>
            <a:pPr marL="342900" indent="-342900" eaLnBrk="1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une évaluation du gisement d'économie d'eau existant</a:t>
            </a:r>
          </a:p>
          <a:p>
            <a:pPr marL="342900" indent="-342900" eaLnBrk="1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une estimation de la part mobilisable de ce gisement selon les moyens techniques et financiers mobilisés.</a:t>
            </a:r>
          </a:p>
          <a:p>
            <a:pPr eaLnBrk="1" hangingPunct="1">
              <a:spcBef>
                <a:spcPct val="0"/>
              </a:spcBef>
              <a:buNone/>
            </a:pPr>
            <a:endParaRPr lang="fr-FR" altLang="fr-FR" sz="2000" dirty="0">
              <a:solidFill>
                <a:srgbClr val="0070C0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fr-FR" altLang="fr-FR" sz="2200" dirty="0">
                <a:solidFill>
                  <a:srgbClr val="0070C0"/>
                </a:solidFill>
                <a:latin typeface="+mn-lt"/>
              </a:rPr>
              <a:t>Une possibilité : la création d'un label « économie d’eau pour les activités viti-vinicoles » ?</a:t>
            </a:r>
          </a:p>
          <a:p>
            <a:pPr eaLnBrk="1" hangingPunct="1">
              <a:spcBef>
                <a:spcPct val="0"/>
              </a:spcBef>
              <a:buNone/>
            </a:pPr>
            <a:endParaRPr lang="fr-FR" altLang="fr-FR" sz="2400" dirty="0">
              <a:solidFill>
                <a:srgbClr val="0070C0"/>
              </a:solidFill>
              <a:latin typeface="+mn-lt"/>
            </a:endParaRPr>
          </a:p>
          <a:p>
            <a:pPr algn="r" eaLnBrk="1" hangingPunct="1">
              <a:spcBef>
                <a:spcPct val="0"/>
              </a:spcBef>
              <a:buNone/>
            </a:pPr>
            <a:r>
              <a:rPr lang="fr-FR" altLang="fr-FR" sz="24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Rendu de l’étude prévue en juin 2022</a:t>
            </a:r>
            <a:endParaRPr lang="fr-FR" altLang="fr-FR" sz="2400" i="1" dirty="0">
              <a:solidFill>
                <a:schemeClr val="accent6">
                  <a:lumMod val="75000"/>
                </a:schemeClr>
              </a:solidFill>
              <a:latin typeface="Gill Sans MT" pitchFamily="34" charset="0"/>
            </a:endParaRPr>
          </a:p>
        </p:txBody>
      </p:sp>
      <p:sp>
        <p:nvSpPr>
          <p:cNvPr id="8195" name="Text Box 22"/>
          <p:cNvSpPr txBox="1">
            <a:spLocks noChangeArrowheads="1"/>
          </p:cNvSpPr>
          <p:nvPr/>
        </p:nvSpPr>
        <p:spPr bwMode="auto">
          <a:xfrm>
            <a:off x="2339752" y="404664"/>
            <a:ext cx="60118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400" b="1" dirty="0">
                <a:solidFill>
                  <a:srgbClr val="0077D4"/>
                </a:solidFill>
                <a:latin typeface="Trebuchet MS" pitchFamily="34" charset="0"/>
              </a:rPr>
              <a:t>Un rendu global sous forme de synthèse</a:t>
            </a:r>
            <a:endParaRPr lang="fr-FR" altLang="fr-FR" sz="2000" b="1" dirty="0">
              <a:solidFill>
                <a:srgbClr val="0077D4"/>
              </a:solidFill>
              <a:latin typeface="Trebuchet MS" pitchFamily="34" charset="0"/>
            </a:endParaRPr>
          </a:p>
        </p:txBody>
      </p:sp>
      <p:sp>
        <p:nvSpPr>
          <p:cNvPr id="4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4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5751</TotalTime>
  <Words>388</Words>
  <Application>Microsoft Office PowerPoint</Application>
  <PresentationFormat>Affichage à l'écran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Office Theme</vt:lpstr>
      <vt:lpstr>ETUDE DE L'ORIGINE ET DES USAGES DE L'EAU DANS LES ACTIVITES VITI-VINICOLES EN GIRONDE</vt:lpstr>
      <vt:lpstr>Présentation PowerPoint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335</cp:revision>
  <cp:lastPrinted>2018-11-08T09:03:22Z</cp:lastPrinted>
  <dcterms:created xsi:type="dcterms:W3CDTF">2015-09-15T19:44:09Z</dcterms:created>
  <dcterms:modified xsi:type="dcterms:W3CDTF">2022-01-11T08:18:01Z</dcterms:modified>
</cp:coreProperties>
</file>